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Default Extension="png" ContentType="image/png"/>
  <Default Extension="mp3" ContentType="audio/mp3"/>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302" r:id="rId2"/>
    <p:sldId id="303" r:id="rId3"/>
    <p:sldId id="304" r:id="rId4"/>
    <p:sldId id="305" r:id="rId5"/>
    <p:sldId id="308" r:id="rId6"/>
    <p:sldId id="307" r:id="rId7"/>
    <p:sldId id="309" r:id="rId8"/>
    <p:sldId id="310" r:id="rId9"/>
    <p:sldId id="306" r:id="rId10"/>
    <p:sldId id="311" r:id="rId11"/>
    <p:sldId id="313" r:id="rId12"/>
    <p:sldId id="312" r:id="rId13"/>
    <p:sldId id="315" r:id="rId14"/>
    <p:sldId id="314" r:id="rId15"/>
    <p:sldId id="266" r:id="rId16"/>
    <p:sldId id="317" r:id="rId17"/>
    <p:sldId id="316" r:id="rId18"/>
    <p:sldId id="318" r:id="rId19"/>
    <p:sldId id="320" r:id="rId20"/>
    <p:sldId id="319" r:id="rId21"/>
    <p:sldId id="321" r:id="rId22"/>
    <p:sldId id="322" r:id="rId23"/>
    <p:sldId id="323" r:id="rId24"/>
    <p:sldId id="325" r:id="rId25"/>
    <p:sldId id="326" r:id="rId26"/>
  </p:sldIdLst>
  <p:sldSz cx="9145588" cy="5145088"/>
  <p:notesSz cx="6858000" cy="9144000"/>
  <p:defaultTex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D5E2F"/>
    <a:srgbClr val="C58A4F"/>
    <a:srgbClr val="663300"/>
    <a:srgbClr val="996633"/>
    <a:srgbClr val="A85400"/>
    <a:srgbClr val="E27100"/>
    <a:srgbClr val="7E3F00"/>
    <a:srgbClr val="000000"/>
    <a:srgbClr val="460000"/>
    <a:srgbClr val="80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24" autoAdjust="0"/>
    <p:restoredTop sz="94660"/>
  </p:normalViewPr>
  <p:slideViewPr>
    <p:cSldViewPr snapToGrid="0" showGuides="1">
      <p:cViewPr>
        <p:scale>
          <a:sx n="100" d="100"/>
          <a:sy n="100" d="100"/>
        </p:scale>
        <p:origin x="-811" y="-341"/>
      </p:cViewPr>
      <p:guideLst>
        <p:guide orient="horz" pos="1451"/>
        <p:guide pos="2806"/>
      </p:guideLst>
    </p:cSldViewPr>
  </p:slideViewPr>
  <p:notesTextViewPr>
    <p:cViewPr>
      <p:scale>
        <a:sx n="1" d="1"/>
        <a:sy n="1" d="1"/>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与封底">
    <p:spTree>
      <p:nvGrpSpPr>
        <p:cNvPr id="1" name=""/>
        <p:cNvGrpSpPr/>
        <p:nvPr/>
      </p:nvGrpSpPr>
      <p:grpSpPr>
        <a:xfrm>
          <a:off x="0" y="0"/>
          <a:ext cx="0" cy="0"/>
          <a:chOff x="0" y="0"/>
          <a:chExt cx="0" cy="0"/>
        </a:xfrm>
      </p:grpSpPr>
    </p:spTree>
  </p:cSld>
  <p:clrMapOvr>
    <a:masterClrMapping/>
  </p:clrMapOvr>
  <p:transition spd="slow">
    <p:pull/>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cSld>
  <p:clrMapOvr>
    <a:masterClrMapping/>
  </p:clrMapOvr>
  <p:transition spd="slow">
    <p:pull/>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spTree>
  </p:cSld>
  <p:clrMapOvr>
    <a:masterClrMapping/>
  </p:clrMapOvr>
  <p:transition spd="slow">
    <p:pull/>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72" y="0"/>
            <a:ext cx="9145016" cy="5144767"/>
          </a:xfrm>
          <a:prstGeom prst="rect">
            <a:avLst/>
          </a:prstGeom>
        </p:spPr>
      </p:pic>
      <p:pic>
        <p:nvPicPr>
          <p:cNvPr id="22" name="图片 2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grpSp>
        <p:nvGrpSpPr>
          <p:cNvPr id="23" name="组合 22"/>
          <p:cNvGrpSpPr/>
          <p:nvPr/>
        </p:nvGrpSpPr>
        <p:grpSpPr>
          <a:xfrm>
            <a:off x="179512" y="190238"/>
            <a:ext cx="465414" cy="437296"/>
            <a:chOff x="179512" y="1203598"/>
            <a:chExt cx="465414" cy="437296"/>
          </a:xfrm>
        </p:grpSpPr>
        <p:sp>
          <p:nvSpPr>
            <p:cNvPr id="24" name="矩形 23"/>
            <p:cNvSpPr/>
            <p:nvPr/>
          </p:nvSpPr>
          <p:spPr>
            <a:xfrm>
              <a:off x="179512" y="1203598"/>
              <a:ext cx="360040" cy="360040"/>
            </a:xfrm>
            <a:prstGeom prst="rect">
              <a:avLst/>
            </a:prstGeom>
            <a:no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354662" y="1350630"/>
              <a:ext cx="290264" cy="290264"/>
            </a:xfrm>
            <a:prstGeom prst="rect">
              <a:avLst/>
            </a:prstGeom>
            <a:solidFill>
              <a:srgbClr val="6633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26" name="直接连接符 25"/>
          <p:cNvCxnSpPr/>
          <p:nvPr/>
        </p:nvCxnSpPr>
        <p:spPr>
          <a:xfrm>
            <a:off x="716934" y="603286"/>
            <a:ext cx="7743498" cy="0"/>
          </a:xfrm>
          <a:prstGeom prst="line">
            <a:avLst/>
          </a:prstGeom>
          <a:ln w="19050">
            <a:solidFill>
              <a:srgbClr val="663300"/>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audio" Target="../media/media1.mp3"/><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media" Target="../media/media1.mp3"/></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3.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34.jpeg"/></Relationships>
</file>

<file path=ppt/slides/_rels/slide1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3.xml"/><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3.xml"/><Relationship Id="rId5" Type="http://schemas.openxmlformats.org/officeDocument/2006/relationships/image" Target="../media/image48.jpeg"/><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3.xml"/><Relationship Id="rId5" Type="http://schemas.openxmlformats.org/officeDocument/2006/relationships/image" Target="../media/image56.jpeg"/><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444" y="0"/>
            <a:ext cx="9138698" cy="5145086"/>
          </a:xfrm>
          <a:prstGeom prst="rect">
            <a:avLst/>
          </a:prstGeom>
        </p:spPr>
      </p:pic>
      <p:pic>
        <p:nvPicPr>
          <p:cNvPr id="10" name="咖啡音乐.mp3">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3505994" y="-1044331"/>
            <a:ext cx="609600" cy="609600"/>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30467" y="681429"/>
            <a:ext cx="3834871" cy="3258344"/>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0" y="3339530"/>
            <a:ext cx="9145588" cy="1793428"/>
          </a:xfrm>
          <a:prstGeom prst="rect">
            <a:avLst/>
          </a:prstGeom>
        </p:spPr>
      </p:pic>
      <p:cxnSp>
        <p:nvCxnSpPr>
          <p:cNvPr id="57" name="直接连接符 56"/>
          <p:cNvCxnSpPr/>
          <p:nvPr/>
        </p:nvCxnSpPr>
        <p:spPr>
          <a:xfrm>
            <a:off x="4505043" y="2407657"/>
            <a:ext cx="4029357" cy="0"/>
          </a:xfrm>
          <a:prstGeom prst="line">
            <a:avLst/>
          </a:prstGeom>
          <a:ln w="19050">
            <a:solidFill>
              <a:srgbClr val="663300"/>
            </a:solidFill>
          </a:ln>
        </p:spPr>
        <p:style>
          <a:lnRef idx="1">
            <a:schemeClr val="accent1"/>
          </a:lnRef>
          <a:fillRef idx="0">
            <a:schemeClr val="accent1"/>
          </a:fillRef>
          <a:effectRef idx="0">
            <a:schemeClr val="accent1"/>
          </a:effectRef>
          <a:fontRef idx="minor">
            <a:schemeClr val="tx1"/>
          </a:fontRef>
        </p:style>
      </p:cxnSp>
      <p:grpSp>
        <p:nvGrpSpPr>
          <p:cNvPr id="58" name="组合 57"/>
          <p:cNvGrpSpPr/>
          <p:nvPr/>
        </p:nvGrpSpPr>
        <p:grpSpPr>
          <a:xfrm>
            <a:off x="4898334" y="2233615"/>
            <a:ext cx="3271330" cy="343490"/>
            <a:chOff x="2182716" y="1795346"/>
            <a:chExt cx="2946845" cy="479503"/>
          </a:xfrm>
          <a:solidFill>
            <a:srgbClr val="663300"/>
          </a:solidFill>
        </p:grpSpPr>
        <p:sp>
          <p:nvSpPr>
            <p:cNvPr id="59" name="五边形 58"/>
            <p:cNvSpPr/>
            <p:nvPr/>
          </p:nvSpPr>
          <p:spPr>
            <a:xfrm>
              <a:off x="3590693" y="1795346"/>
              <a:ext cx="1538868" cy="479503"/>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五边形 59"/>
            <p:cNvSpPr/>
            <p:nvPr/>
          </p:nvSpPr>
          <p:spPr>
            <a:xfrm flipH="1">
              <a:off x="2182716" y="1795346"/>
              <a:ext cx="1538868" cy="479503"/>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5" name="TextBox 54"/>
          <p:cNvSpPr txBox="1">
            <a:spLocks noChangeArrowheads="1"/>
          </p:cNvSpPr>
          <p:nvPr/>
        </p:nvSpPr>
        <p:spPr bwMode="auto">
          <a:xfrm>
            <a:off x="4353671" y="1607232"/>
            <a:ext cx="4032267" cy="155062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333333">
                      <a:alpha val="50000"/>
                    </a:srgbClr>
                  </a:outerShdw>
                </a:effectLst>
              </a14:hiddenEffects>
            </a:ext>
          </a:extLst>
        </p:spPr>
        <p:txBody>
          <a:bodyPr wrap="none" lIns="72585" tIns="36293" rIns="72585" bIns="3629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n-US" altLang="zh-CN" sz="3200" b="1" dirty="0" smtClean="0">
                <a:latin typeface="+mn-ea"/>
              </a:rPr>
              <a:t>2018</a:t>
            </a:r>
            <a:r>
              <a:rPr lang="zh-CN" altLang="en-US" sz="3200" b="1" dirty="0" smtClean="0">
                <a:latin typeface="+mn-ea"/>
              </a:rPr>
              <a:t>中国国际咖啡展</a:t>
            </a:r>
            <a:endParaRPr lang="en-US" altLang="zh-CN" sz="3200" b="1" dirty="0" smtClean="0">
              <a:latin typeface="+mn-ea"/>
            </a:endParaRPr>
          </a:p>
          <a:p>
            <a:pPr algn="l" eaLnBrk="1" hangingPunct="1"/>
            <a:endParaRPr lang="en-US" altLang="zh-CN" sz="3200" b="1" dirty="0" smtClean="0">
              <a:latin typeface="+mn-ea"/>
            </a:endParaRPr>
          </a:p>
          <a:p>
            <a:pPr algn="l" eaLnBrk="1" hangingPunct="1"/>
            <a:r>
              <a:rPr lang="zh-CN" altLang="en-US" sz="3200" b="1" dirty="0" smtClean="0">
                <a:latin typeface="+mn-ea"/>
              </a:rPr>
              <a:t>         展 后 报 告</a:t>
            </a:r>
            <a:endParaRPr lang="zh-CN" altLang="en-US" sz="3200" b="1" dirty="0">
              <a:latin typeface="+mn-ea"/>
            </a:endParaRPr>
          </a:p>
        </p:txBody>
      </p:sp>
      <p:sp>
        <p:nvSpPr>
          <p:cNvPr id="61" name="Text Box 11"/>
          <p:cNvSpPr txBox="1">
            <a:spLocks noChangeArrowheads="1"/>
          </p:cNvSpPr>
          <p:nvPr/>
        </p:nvSpPr>
        <p:spPr bwMode="auto">
          <a:xfrm>
            <a:off x="4632043" y="2259801"/>
            <a:ext cx="3815492" cy="27700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333333">
                      <a:alpha val="50000"/>
                    </a:srgbClr>
                  </a:outerShdw>
                </a:effectLst>
              </a14:hiddenEffects>
            </a:ext>
          </a:extLst>
        </p:spPr>
        <p:txBody>
          <a:bodyPr lIns="91443" tIns="45721" rIns="91443" bIns="45721">
            <a:spAutoFit/>
          </a:bodyPr>
          <a:lstStyle>
            <a:lvl1pPr defTabSz="1152525" eaLnBrk="0" hangingPunct="0">
              <a:defRPr>
                <a:solidFill>
                  <a:schemeClr val="tx1"/>
                </a:solidFill>
                <a:latin typeface="Arial" panose="020B0604020202020204" pitchFamily="34" charset="0"/>
              </a:defRPr>
            </a:lvl1pPr>
            <a:lvl2pPr marL="742950" indent="-285750" defTabSz="1152525" eaLnBrk="0" hangingPunct="0">
              <a:defRPr>
                <a:solidFill>
                  <a:schemeClr val="tx1"/>
                </a:solidFill>
                <a:latin typeface="Arial" panose="020B0604020202020204" pitchFamily="34" charset="0"/>
              </a:defRPr>
            </a:lvl2pPr>
            <a:lvl3pPr marL="1143000" indent="-228600" defTabSz="1152525" eaLnBrk="0" hangingPunct="0">
              <a:defRPr>
                <a:solidFill>
                  <a:schemeClr val="tx1"/>
                </a:solidFill>
                <a:latin typeface="Arial" panose="020B0604020202020204" pitchFamily="34" charset="0"/>
              </a:defRPr>
            </a:lvl3pPr>
            <a:lvl4pPr marL="1600200" indent="-228600" defTabSz="1152525" eaLnBrk="0" hangingPunct="0">
              <a:defRPr>
                <a:solidFill>
                  <a:schemeClr val="tx1"/>
                </a:solidFill>
                <a:latin typeface="Arial" panose="020B0604020202020204" pitchFamily="34" charset="0"/>
              </a:defRPr>
            </a:lvl4pPr>
            <a:lvl5pPr marL="2057400" indent="-228600" defTabSz="1152525" eaLnBrk="0" hangingPunct="0">
              <a:defRPr>
                <a:solidFill>
                  <a:schemeClr val="tx1"/>
                </a:solidFill>
                <a:latin typeface="Arial" panose="020B0604020202020204" pitchFamily="34" charset="0"/>
              </a:defRPr>
            </a:lvl5pPr>
            <a:lvl6pPr marL="2514600" indent="-228600" algn="ctr" defTabSz="1152525" eaLnBrk="0" fontAlgn="base" hangingPunct="0">
              <a:spcBef>
                <a:spcPct val="0"/>
              </a:spcBef>
              <a:spcAft>
                <a:spcPct val="0"/>
              </a:spcAft>
              <a:defRPr>
                <a:solidFill>
                  <a:schemeClr val="tx1"/>
                </a:solidFill>
                <a:latin typeface="Arial" panose="020B0604020202020204" pitchFamily="34" charset="0"/>
              </a:defRPr>
            </a:lvl6pPr>
            <a:lvl7pPr marL="2971800" indent="-228600" algn="ctr" defTabSz="1152525" eaLnBrk="0" fontAlgn="base" hangingPunct="0">
              <a:spcBef>
                <a:spcPct val="0"/>
              </a:spcBef>
              <a:spcAft>
                <a:spcPct val="0"/>
              </a:spcAft>
              <a:defRPr>
                <a:solidFill>
                  <a:schemeClr val="tx1"/>
                </a:solidFill>
                <a:latin typeface="Arial" panose="020B0604020202020204" pitchFamily="34" charset="0"/>
              </a:defRPr>
            </a:lvl7pPr>
            <a:lvl8pPr marL="3429000" indent="-228600" algn="ctr" defTabSz="1152525" eaLnBrk="0" fontAlgn="base" hangingPunct="0">
              <a:spcBef>
                <a:spcPct val="0"/>
              </a:spcBef>
              <a:spcAft>
                <a:spcPct val="0"/>
              </a:spcAft>
              <a:defRPr>
                <a:solidFill>
                  <a:schemeClr val="tx1"/>
                </a:solidFill>
                <a:latin typeface="Arial" panose="020B0604020202020204" pitchFamily="34" charset="0"/>
              </a:defRPr>
            </a:lvl8pPr>
            <a:lvl9pPr marL="3886200" indent="-228600" algn="ctr" defTabSz="1152525"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zh-CN" altLang="en-US" sz="12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北京华港展览有限公司 </a:t>
            </a:r>
            <a:r>
              <a:rPr lang="en-US" altLang="zh-CN" sz="12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EXPORUM</a:t>
            </a:r>
            <a:endParaRPr lang="zh-CN" altLang="en-US" sz="1200" spc="300" dirty="0">
              <a:solidFill>
                <a:schemeClr val="bg1">
                  <a:lumMod val="85000"/>
                </a:schemeClr>
              </a:solidFill>
              <a:latin typeface="微软雅黑" panose="020B0503020204020204" pitchFamily="34" charset="-122"/>
              <a:ea typeface="微软雅黑" panose="020B0503020204020204" pitchFamily="34" charset="-122"/>
            </a:endParaRPr>
          </a:p>
        </p:txBody>
      </p:sp>
      <p:pic>
        <p:nvPicPr>
          <p:cNvPr id="49" name="图片 48" descr="2018咖啡展LOGO转曲-01.png"/>
          <p:cNvPicPr>
            <a:picLocks noChangeAspect="1"/>
          </p:cNvPicPr>
          <p:nvPr/>
        </p:nvPicPr>
        <p:blipFill>
          <a:blip r:embed="rId8" cstate="print"/>
          <a:stretch>
            <a:fillRect/>
          </a:stretch>
        </p:blipFill>
        <p:spPr>
          <a:xfrm>
            <a:off x="5904548" y="-691892"/>
            <a:ext cx="4550092" cy="3216712"/>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49"/>
                                        </p:tgtEl>
                                        <p:attrNameLst>
                                          <p:attrName>style.visibility</p:attrName>
                                        </p:attrNameLst>
                                      </p:cBhvr>
                                      <p:to>
                                        <p:strVal val="visible"/>
                                      </p:to>
                                    </p:set>
                                    <p:anim calcmode="lin" valueType="num">
                                      <p:cBhvr additive="base">
                                        <p:cTn id="10" dur="500" fill="hold"/>
                                        <p:tgtEl>
                                          <p:spTgt spid="49"/>
                                        </p:tgtEl>
                                        <p:attrNameLst>
                                          <p:attrName>ppt_x</p:attrName>
                                        </p:attrNameLst>
                                      </p:cBhvr>
                                      <p:tavLst>
                                        <p:tav tm="0">
                                          <p:val>
                                            <p:strVal val="#ppt_x"/>
                                          </p:val>
                                        </p:tav>
                                        <p:tav tm="100000">
                                          <p:val>
                                            <p:strVal val="#ppt_x"/>
                                          </p:val>
                                        </p:tav>
                                      </p:tavLst>
                                    </p:anim>
                                    <p:anim calcmode="lin" valueType="num">
                                      <p:cBhvr additive="base">
                                        <p:cTn id="11" dur="500" fill="hold"/>
                                        <p:tgtEl>
                                          <p:spTgt spid="49"/>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3" presetClass="entr" presetSubtype="16"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500" fill="hold"/>
                                        <p:tgtEl>
                                          <p:spTgt spid="5"/>
                                        </p:tgtEl>
                                        <p:attrNameLst>
                                          <p:attrName>ppt_w</p:attrName>
                                        </p:attrNameLst>
                                      </p:cBhvr>
                                      <p:tavLst>
                                        <p:tav tm="0">
                                          <p:val>
                                            <p:fltVal val="0"/>
                                          </p:val>
                                        </p:tav>
                                        <p:tav tm="100000">
                                          <p:val>
                                            <p:strVal val="#ppt_w"/>
                                          </p:val>
                                        </p:tav>
                                      </p:tavLst>
                                    </p:anim>
                                    <p:anim calcmode="lin" valueType="num">
                                      <p:cBhvr>
                                        <p:cTn id="16" dur="1500" fill="hold"/>
                                        <p:tgtEl>
                                          <p:spTgt spid="5"/>
                                        </p:tgtEl>
                                        <p:attrNameLst>
                                          <p:attrName>ppt_h</p:attrName>
                                        </p:attrNameLst>
                                      </p:cBhvr>
                                      <p:tavLst>
                                        <p:tav tm="0">
                                          <p:val>
                                            <p:fltVal val="0"/>
                                          </p:val>
                                        </p:tav>
                                        <p:tav tm="100000">
                                          <p:val>
                                            <p:strVal val="#ppt_h"/>
                                          </p:val>
                                        </p:tav>
                                      </p:tavLst>
                                    </p:anim>
                                  </p:childTnLst>
                                </p:cTn>
                              </p:par>
                            </p:childTnLst>
                          </p:cTn>
                        </p:par>
                        <p:par>
                          <p:cTn id="17" fill="hold">
                            <p:stCondLst>
                              <p:cond delay="2000"/>
                            </p:stCondLst>
                            <p:childTnLst>
                              <p:par>
                                <p:cTn id="18" presetID="23" presetClass="entr" presetSubtype="36" fill="hold" grpId="0" nodeType="afterEffect">
                                  <p:stCondLst>
                                    <p:cond delay="0"/>
                                  </p:stCondLst>
                                  <p:iterate type="lt">
                                    <p:tmPct val="10000"/>
                                  </p:iterate>
                                  <p:childTnLst>
                                    <p:set>
                                      <p:cBhvr>
                                        <p:cTn id="19" dur="1" fill="hold">
                                          <p:stCondLst>
                                            <p:cond delay="0"/>
                                          </p:stCondLst>
                                        </p:cTn>
                                        <p:tgtEl>
                                          <p:spTgt spid="55"/>
                                        </p:tgtEl>
                                        <p:attrNameLst>
                                          <p:attrName>style.visibility</p:attrName>
                                        </p:attrNameLst>
                                      </p:cBhvr>
                                      <p:to>
                                        <p:strVal val="visible"/>
                                      </p:to>
                                    </p:set>
                                    <p:anim calcmode="lin" valueType="num">
                                      <p:cBhvr>
                                        <p:cTn id="20" dur="500" fill="hold"/>
                                        <p:tgtEl>
                                          <p:spTgt spid="55"/>
                                        </p:tgtEl>
                                        <p:attrNameLst>
                                          <p:attrName>ppt_w</p:attrName>
                                        </p:attrNameLst>
                                      </p:cBhvr>
                                      <p:tavLst>
                                        <p:tav tm="0">
                                          <p:val>
                                            <p:strVal val="(6*min(max(#ppt_w*#ppt_h,.3),1)-7.4)/-.7*#ppt_w"/>
                                          </p:val>
                                        </p:tav>
                                        <p:tav tm="100000">
                                          <p:val>
                                            <p:strVal val="#ppt_w"/>
                                          </p:val>
                                        </p:tav>
                                      </p:tavLst>
                                    </p:anim>
                                    <p:anim calcmode="lin" valueType="num">
                                      <p:cBhvr>
                                        <p:cTn id="21" dur="500" fill="hold"/>
                                        <p:tgtEl>
                                          <p:spTgt spid="55"/>
                                        </p:tgtEl>
                                        <p:attrNameLst>
                                          <p:attrName>ppt_h</p:attrName>
                                        </p:attrNameLst>
                                      </p:cBhvr>
                                      <p:tavLst>
                                        <p:tav tm="0">
                                          <p:val>
                                            <p:strVal val="(6*min(max(#ppt_w*#ppt_h,.3),1)-7.4)/-.7*#ppt_h"/>
                                          </p:val>
                                        </p:tav>
                                        <p:tav tm="100000">
                                          <p:val>
                                            <p:strVal val="#ppt_h"/>
                                          </p:val>
                                        </p:tav>
                                      </p:tavLst>
                                    </p:anim>
                                    <p:anim calcmode="lin" valueType="num">
                                      <p:cBhvr>
                                        <p:cTn id="22" dur="500" fill="hold"/>
                                        <p:tgtEl>
                                          <p:spTgt spid="55"/>
                                        </p:tgtEl>
                                        <p:attrNameLst>
                                          <p:attrName>ppt_x</p:attrName>
                                        </p:attrNameLst>
                                      </p:cBhvr>
                                      <p:tavLst>
                                        <p:tav tm="0">
                                          <p:val>
                                            <p:fltVal val="0.5"/>
                                          </p:val>
                                        </p:tav>
                                        <p:tav tm="100000">
                                          <p:val>
                                            <p:strVal val="#ppt_x"/>
                                          </p:val>
                                        </p:tav>
                                      </p:tavLst>
                                    </p:anim>
                                    <p:anim calcmode="lin" valueType="num">
                                      <p:cBhvr>
                                        <p:cTn id="23" dur="500" fill="hold"/>
                                        <p:tgtEl>
                                          <p:spTgt spid="55"/>
                                        </p:tgtEl>
                                        <p:attrNameLst>
                                          <p:attrName>ppt_y</p:attrName>
                                        </p:attrNameLst>
                                      </p:cBhvr>
                                      <p:tavLst>
                                        <p:tav tm="0">
                                          <p:val>
                                            <p:strVal val="1+(6*min(max(#ppt_w*#ppt_h,.3),1)-7.4)/-.7*#ppt_h/2"/>
                                          </p:val>
                                        </p:tav>
                                        <p:tav tm="100000">
                                          <p:val>
                                            <p:strVal val="#ppt_y"/>
                                          </p:val>
                                        </p:tav>
                                      </p:tavLst>
                                    </p:anim>
                                  </p:childTnLst>
                                </p:cTn>
                              </p:par>
                            </p:childTnLst>
                          </p:cTn>
                        </p:par>
                        <p:par>
                          <p:cTn id="24" fill="hold">
                            <p:stCondLst>
                              <p:cond delay="3799"/>
                            </p:stCondLst>
                            <p:childTnLst>
                              <p:par>
                                <p:cTn id="25" presetID="16" presetClass="entr" presetSubtype="21" fill="hold" nodeType="after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barn(inVertical)">
                                      <p:cBhvr>
                                        <p:cTn id="27" dur="500"/>
                                        <p:tgtEl>
                                          <p:spTgt spid="57"/>
                                        </p:tgtEl>
                                      </p:cBhvr>
                                    </p:animEffect>
                                  </p:childTnLst>
                                </p:cTn>
                              </p:par>
                            </p:childTnLst>
                          </p:cTn>
                        </p:par>
                        <p:par>
                          <p:cTn id="28" fill="hold">
                            <p:stCondLst>
                              <p:cond delay="4299"/>
                            </p:stCondLst>
                            <p:childTnLst>
                              <p:par>
                                <p:cTn id="29" presetID="16" presetClass="entr" presetSubtype="37"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barn(outVertical)">
                                      <p:cBhvr>
                                        <p:cTn id="31" dur="500"/>
                                        <p:tgtEl>
                                          <p:spTgt spid="58"/>
                                        </p:tgtEl>
                                      </p:cBhvr>
                                    </p:animEffect>
                                  </p:childTnLst>
                                </p:cTn>
                              </p:par>
                            </p:childTnLst>
                          </p:cTn>
                        </p:par>
                        <p:par>
                          <p:cTn id="32" fill="hold">
                            <p:stCondLst>
                              <p:cond delay="4799"/>
                            </p:stCondLst>
                            <p:childTnLst>
                              <p:par>
                                <p:cTn id="33" presetID="41" presetClass="entr" presetSubtype="0" fill="hold" grpId="0" nodeType="afterEffect">
                                  <p:stCondLst>
                                    <p:cond delay="0"/>
                                  </p:stCondLst>
                                  <p:iterate type="lt">
                                    <p:tmPct val="10000"/>
                                  </p:iterate>
                                  <p:childTnLst>
                                    <p:set>
                                      <p:cBhvr>
                                        <p:cTn id="34" dur="1" fill="hold">
                                          <p:stCondLst>
                                            <p:cond delay="0"/>
                                          </p:stCondLst>
                                        </p:cTn>
                                        <p:tgtEl>
                                          <p:spTgt spid="61"/>
                                        </p:tgtEl>
                                        <p:attrNameLst>
                                          <p:attrName>style.visibility</p:attrName>
                                        </p:attrNameLst>
                                      </p:cBhvr>
                                      <p:to>
                                        <p:strVal val="visible"/>
                                      </p:to>
                                    </p:set>
                                    <p:anim calcmode="lin" valueType="num">
                                      <p:cBhvr>
                                        <p:cTn id="35" dur="500" fill="hold"/>
                                        <p:tgtEl>
                                          <p:spTgt spid="61"/>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61"/>
                                        </p:tgtEl>
                                        <p:attrNameLst>
                                          <p:attrName>ppt_y</p:attrName>
                                        </p:attrNameLst>
                                      </p:cBhvr>
                                      <p:tavLst>
                                        <p:tav tm="0">
                                          <p:val>
                                            <p:strVal val="#ppt_y"/>
                                          </p:val>
                                        </p:tav>
                                        <p:tav tm="100000">
                                          <p:val>
                                            <p:strVal val="#ppt_y"/>
                                          </p:val>
                                        </p:tav>
                                      </p:tavLst>
                                    </p:anim>
                                    <p:anim calcmode="lin" valueType="num">
                                      <p:cBhvr>
                                        <p:cTn id="37" dur="500" fill="hold"/>
                                        <p:tgtEl>
                                          <p:spTgt spid="61"/>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61"/>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61"/>
                                        </p:tgtEl>
                                      </p:cBhvr>
                                    </p:animEffect>
                                  </p:childTnLst>
                                </p:cTn>
                              </p:par>
                            </p:childTnLst>
                          </p:cTn>
                        </p:par>
                        <p:par>
                          <p:cTn id="40" fill="hold">
                            <p:stCondLst>
                              <p:cond delay="6149"/>
                            </p:stCondLst>
                            <p:childTnLst>
                              <p:par>
                                <p:cTn id="41" presetID="27" presetClass="entr" presetSubtype="0" fill="hold" grpId="1" nodeType="afterEffect">
                                  <p:stCondLst>
                                    <p:cond delay="0"/>
                                  </p:stCondLst>
                                  <p:iterate type="lt">
                                    <p:tmPct val="50000"/>
                                  </p:iterate>
                                  <p:childTnLst>
                                    <p:set>
                                      <p:cBhvr>
                                        <p:cTn id="42" dur="1" fill="hold">
                                          <p:stCondLst>
                                            <p:cond delay="0"/>
                                          </p:stCondLst>
                                        </p:cTn>
                                        <p:tgtEl>
                                          <p:spTgt spid="55"/>
                                        </p:tgtEl>
                                        <p:attrNameLst>
                                          <p:attrName>style.visibility</p:attrName>
                                        </p:attrNameLst>
                                      </p:cBhvr>
                                      <p:to>
                                        <p:strVal val="visible"/>
                                      </p:to>
                                    </p:set>
                                    <p:anim calcmode="discrete" valueType="clr">
                                      <p:cBhvr override="childStyle">
                                        <p:cTn id="43" dur="80"/>
                                        <p:tgtEl>
                                          <p:spTgt spid="55"/>
                                        </p:tgtEl>
                                        <p:attrNameLst>
                                          <p:attrName>style.color</p:attrName>
                                        </p:attrNameLst>
                                      </p:cBhvr>
                                      <p:tavLst>
                                        <p:tav tm="0">
                                          <p:val>
                                            <p:clrVal>
                                              <a:srgbClr val="FFFF00"/>
                                            </p:clrVal>
                                          </p:val>
                                        </p:tav>
                                        <p:tav tm="50000">
                                          <p:val>
                                            <p:clrVal>
                                              <a:schemeClr val="accent2"/>
                                            </p:clrVal>
                                          </p:val>
                                        </p:tav>
                                      </p:tavLst>
                                    </p:anim>
                                    <p:anim calcmode="discrete" valueType="clr">
                                      <p:cBhvr>
                                        <p:cTn id="44" dur="80"/>
                                        <p:tgtEl>
                                          <p:spTgt spid="55"/>
                                        </p:tgtEl>
                                        <p:attrNameLst>
                                          <p:attrName>fillcolor</p:attrName>
                                        </p:attrNameLst>
                                      </p:cBhvr>
                                      <p:tavLst>
                                        <p:tav tm="0">
                                          <p:val>
                                            <p:clrVal>
                                              <a:schemeClr val="accent2"/>
                                            </p:clrVal>
                                          </p:val>
                                        </p:tav>
                                        <p:tav tm="50000">
                                          <p:val>
                                            <p:clrVal>
                                              <a:schemeClr val="hlink"/>
                                            </p:clrVal>
                                          </p:val>
                                        </p:tav>
                                      </p:tavLst>
                                    </p:anim>
                                    <p:set>
                                      <p:cBhvr>
                                        <p:cTn id="45" dur="80"/>
                                        <p:tgtEl>
                                          <p:spTgt spid="55"/>
                                        </p:tgtEl>
                                        <p:attrNameLst>
                                          <p:attrName>fill.type</p:attrName>
                                        </p:attrNameLst>
                                      </p:cBhvr>
                                      <p:to>
                                        <p:strVal val="solid"/>
                                      </p:to>
                                    </p:set>
                                  </p:childTnLst>
                                </p:cTn>
                              </p:par>
                            </p:childTnLst>
                          </p:cTn>
                        </p:par>
                        <p:par>
                          <p:cTn id="46" fill="hold">
                            <p:stCondLst>
                              <p:cond delay="7269"/>
                            </p:stCondLst>
                            <p:childTnLst>
                              <p:par>
                                <p:cTn id="47" presetID="27" presetClass="entr" presetSubtype="0" fill="hold" grpId="2" nodeType="afterEffect">
                                  <p:stCondLst>
                                    <p:cond delay="0"/>
                                  </p:stCondLst>
                                  <p:iterate type="lt">
                                    <p:tmPct val="50000"/>
                                  </p:iterate>
                                  <p:childTnLst>
                                    <p:set>
                                      <p:cBhvr>
                                        <p:cTn id="48" dur="1" fill="hold">
                                          <p:stCondLst>
                                            <p:cond delay="0"/>
                                          </p:stCondLst>
                                        </p:cTn>
                                        <p:tgtEl>
                                          <p:spTgt spid="55"/>
                                        </p:tgtEl>
                                        <p:attrNameLst>
                                          <p:attrName>style.visibility</p:attrName>
                                        </p:attrNameLst>
                                      </p:cBhvr>
                                      <p:to>
                                        <p:strVal val="visible"/>
                                      </p:to>
                                    </p:set>
                                    <p:anim calcmode="discrete" valueType="clr">
                                      <p:cBhvr override="childStyle">
                                        <p:cTn id="49" dur="80"/>
                                        <p:tgtEl>
                                          <p:spTgt spid="55"/>
                                        </p:tgtEl>
                                        <p:attrNameLst>
                                          <p:attrName>style.color</p:attrName>
                                        </p:attrNameLst>
                                      </p:cBhvr>
                                      <p:tavLst>
                                        <p:tav tm="0">
                                          <p:val>
                                            <p:clrVal>
                                              <a:srgbClr val="FFFF00"/>
                                            </p:clrVal>
                                          </p:val>
                                        </p:tav>
                                        <p:tav tm="50000">
                                          <p:val>
                                            <p:clrVal>
                                              <a:schemeClr val="accent2"/>
                                            </p:clrVal>
                                          </p:val>
                                        </p:tav>
                                      </p:tavLst>
                                    </p:anim>
                                    <p:anim calcmode="discrete" valueType="clr">
                                      <p:cBhvr>
                                        <p:cTn id="50" dur="80"/>
                                        <p:tgtEl>
                                          <p:spTgt spid="55"/>
                                        </p:tgtEl>
                                        <p:attrNameLst>
                                          <p:attrName>fillcolor</p:attrName>
                                        </p:attrNameLst>
                                      </p:cBhvr>
                                      <p:tavLst>
                                        <p:tav tm="0">
                                          <p:val>
                                            <p:clrVal>
                                              <a:schemeClr val="accent2"/>
                                            </p:clrVal>
                                          </p:val>
                                        </p:tav>
                                        <p:tav tm="50000">
                                          <p:val>
                                            <p:clrVal>
                                              <a:schemeClr val="hlink"/>
                                            </p:clrVal>
                                          </p:val>
                                        </p:tav>
                                      </p:tavLst>
                                    </p:anim>
                                    <p:set>
                                      <p:cBhvr>
                                        <p:cTn id="51" dur="80"/>
                                        <p:tgtEl>
                                          <p:spTgt spid="5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100">
                <p:cTn id="52" repeatCount="indefinite" fill="hold" display="0">
                  <p:stCondLst>
                    <p:cond delay="indefinite"/>
                  </p:stCondLst>
                  <p:endCondLst>
                    <p:cond evt="onStopAudio" delay="0">
                      <p:tgtEl>
                        <p:sldTgt/>
                      </p:tgtEl>
                    </p:cond>
                  </p:endCondLst>
                </p:cTn>
                <p:tgtEl>
                  <p:spTgt spid="10"/>
                </p:tgtEl>
              </p:cMediaNode>
            </p:audio>
          </p:childTnLst>
        </p:cTn>
      </p:par>
    </p:tnLst>
    <p:bldLst>
      <p:bldP spid="55" grpId="0"/>
      <p:bldP spid="55" grpId="1"/>
      <p:bldP spid="55" grpId="2"/>
      <p:bldP spid="6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框 17"/>
          <p:cNvSpPr txBox="1"/>
          <p:nvPr/>
        </p:nvSpPr>
        <p:spPr>
          <a:xfrm>
            <a:off x="684475" y="199491"/>
            <a:ext cx="5511800" cy="645160"/>
          </a:xfrm>
          <a:prstGeom prst="rect">
            <a:avLst/>
          </a:prstGeom>
          <a:noFill/>
        </p:spPr>
        <p:txBody>
          <a:bodyPr wrap="none" rtlCol="0">
            <a:spAutoFit/>
          </a:bodyPr>
          <a:lstStyle/>
          <a:p>
            <a:r>
              <a:rPr lang="en-US" altLang="zh-CN" sz="1800" dirty="0" smtClean="0"/>
              <a:t>2018</a:t>
            </a:r>
            <a:r>
              <a:rPr lang="zh-CN" altLang="en-US" sz="1800" dirty="0" smtClean="0"/>
              <a:t>中国国际咖啡展 </a:t>
            </a:r>
            <a:r>
              <a:rPr lang="en-US" altLang="zh-CN" sz="1800" dirty="0" smtClean="0"/>
              <a:t>CAFE SHOW CHINA-</a:t>
            </a:r>
            <a:r>
              <a:rPr lang="zh-CN" altLang="en-US" sz="1800" dirty="0" smtClean="0"/>
              <a:t>观众类型来源</a:t>
            </a:r>
          </a:p>
          <a:p>
            <a:endParaRPr lang="zh-CN" altLang="en-US" sz="1800" dirty="0"/>
          </a:p>
        </p:txBody>
      </p:sp>
      <p:grpSp>
        <p:nvGrpSpPr>
          <p:cNvPr id="2" name="组合 2"/>
          <p:cNvGrpSpPr/>
          <p:nvPr/>
        </p:nvGrpSpPr>
        <p:grpSpPr>
          <a:xfrm>
            <a:off x="1296062" y="1773141"/>
            <a:ext cx="988699" cy="980062"/>
            <a:chOff x="1003844" y="1472285"/>
            <a:chExt cx="1352926" cy="1352926"/>
          </a:xfrm>
        </p:grpSpPr>
        <p:sp>
          <p:nvSpPr>
            <p:cNvPr id="4" name="泪滴形 24"/>
            <p:cNvSpPr/>
            <p:nvPr/>
          </p:nvSpPr>
          <p:spPr bwMode="auto">
            <a:xfrm rot="10800000" flipH="1">
              <a:off x="1003844" y="1472285"/>
              <a:ext cx="1352926" cy="1352926"/>
            </a:xfrm>
            <a:custGeom>
              <a:avLst/>
              <a:gdLst>
                <a:gd name="T0" fmla="*/ 679134 w 1680168"/>
                <a:gd name="T1" fmla="*/ 1503514 h 1680168"/>
                <a:gd name="T2" fmla="*/ 176653 w 1680168"/>
                <a:gd name="T3" fmla="*/ 1001034 h 1680168"/>
                <a:gd name="T4" fmla="*/ 679134 w 1680168"/>
                <a:gd name="T5" fmla="*/ 498554 h 1680168"/>
                <a:gd name="T6" fmla="*/ 1181615 w 1680168"/>
                <a:gd name="T7" fmla="*/ 1001034 h 1680168"/>
                <a:gd name="T8" fmla="*/ 679134 w 1680168"/>
                <a:gd name="T9" fmla="*/ 1503514 h 1680168"/>
                <a:gd name="T10" fmla="*/ 840084 w 1680168"/>
                <a:gd name="T11" fmla="*/ 1680168 h 1680168"/>
                <a:gd name="T12" fmla="*/ 1680168 w 1680168"/>
                <a:gd name="T13" fmla="*/ 840084 h 1680168"/>
                <a:gd name="T14" fmla="*/ 1680168 w 1680168"/>
                <a:gd name="T15" fmla="*/ 0 h 1680168"/>
                <a:gd name="T16" fmla="*/ 840084 w 1680168"/>
                <a:gd name="T17" fmla="*/ 0 h 1680168"/>
                <a:gd name="T18" fmla="*/ 0 w 1680168"/>
                <a:gd name="T19" fmla="*/ 840084 h 1680168"/>
                <a:gd name="T20" fmla="*/ 840084 w 1680168"/>
                <a:gd name="T21" fmla="*/ 1680168 h 1680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80168" h="1680168">
                  <a:moveTo>
                    <a:pt x="679134" y="1503514"/>
                  </a:moveTo>
                  <a:cubicBezTo>
                    <a:pt x="401621" y="1503514"/>
                    <a:pt x="176653" y="1278546"/>
                    <a:pt x="176653" y="1001034"/>
                  </a:cubicBezTo>
                  <a:cubicBezTo>
                    <a:pt x="176653" y="723522"/>
                    <a:pt x="401621" y="498554"/>
                    <a:pt x="679134" y="498554"/>
                  </a:cubicBezTo>
                  <a:cubicBezTo>
                    <a:pt x="956647" y="498554"/>
                    <a:pt x="1181615" y="723522"/>
                    <a:pt x="1181615" y="1001034"/>
                  </a:cubicBezTo>
                  <a:cubicBezTo>
                    <a:pt x="1181615" y="1278546"/>
                    <a:pt x="956647" y="1503514"/>
                    <a:pt x="679134" y="1503514"/>
                  </a:cubicBezTo>
                  <a:close/>
                  <a:moveTo>
                    <a:pt x="840084" y="1680168"/>
                  </a:moveTo>
                  <a:cubicBezTo>
                    <a:pt x="1304050" y="1680168"/>
                    <a:pt x="1680168" y="1304050"/>
                    <a:pt x="1680168" y="840084"/>
                  </a:cubicBezTo>
                  <a:lnTo>
                    <a:pt x="1680168" y="0"/>
                  </a:lnTo>
                  <a:lnTo>
                    <a:pt x="840084" y="0"/>
                  </a:lnTo>
                  <a:cubicBezTo>
                    <a:pt x="376118" y="0"/>
                    <a:pt x="0" y="376118"/>
                    <a:pt x="0" y="840084"/>
                  </a:cubicBezTo>
                  <a:cubicBezTo>
                    <a:pt x="0" y="1304050"/>
                    <a:pt x="376118" y="1680168"/>
                    <a:pt x="840084" y="1680168"/>
                  </a:cubicBezTo>
                  <a:close/>
                </a:path>
              </a:pathLst>
            </a:custGeom>
            <a:solidFill>
              <a:srgbClr val="663300"/>
            </a:solidFill>
            <a:ln>
              <a:noFill/>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0070C0"/>
                </a:solidFill>
                <a:effectLst/>
                <a:uLnTx/>
                <a:uFillTx/>
                <a:latin typeface="+mj-ea"/>
                <a:ea typeface="+mj-ea"/>
              </a:endParaRPr>
            </a:p>
          </p:txBody>
        </p:sp>
        <p:sp>
          <p:nvSpPr>
            <p:cNvPr id="5" name="TextBox 4"/>
            <p:cNvSpPr txBox="1"/>
            <p:nvPr/>
          </p:nvSpPr>
          <p:spPr>
            <a:xfrm>
              <a:off x="1141930" y="1745383"/>
              <a:ext cx="904175" cy="63730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smtClean="0">
                  <a:ln>
                    <a:noFill/>
                  </a:ln>
                  <a:solidFill>
                    <a:srgbClr val="663300"/>
                  </a:solidFill>
                  <a:effectLst/>
                  <a:uLnTx/>
                  <a:uFillTx/>
                  <a:latin typeface="+mj-ea"/>
                  <a:ea typeface="+mj-ea"/>
                </a:rPr>
                <a:t>7%</a:t>
              </a:r>
              <a:endParaRPr kumimoji="0" lang="zh-CN" altLang="en-US" sz="2400" b="1" i="0" u="none" strike="noStrike" kern="0" cap="none" spc="0" normalizeH="0" baseline="0" noProof="0" dirty="0">
                <a:ln>
                  <a:noFill/>
                </a:ln>
                <a:solidFill>
                  <a:srgbClr val="663300"/>
                </a:solidFill>
                <a:effectLst/>
                <a:uLnTx/>
                <a:uFillTx/>
                <a:latin typeface="+mj-ea"/>
                <a:ea typeface="+mj-ea"/>
              </a:endParaRPr>
            </a:p>
          </p:txBody>
        </p:sp>
      </p:grpSp>
      <p:grpSp>
        <p:nvGrpSpPr>
          <p:cNvPr id="3" name="组合 5"/>
          <p:cNvGrpSpPr/>
          <p:nvPr/>
        </p:nvGrpSpPr>
        <p:grpSpPr>
          <a:xfrm>
            <a:off x="1105230" y="2788718"/>
            <a:ext cx="1162965" cy="1155129"/>
            <a:chOff x="827584" y="2860726"/>
            <a:chExt cx="1512620" cy="1513898"/>
          </a:xfrm>
        </p:grpSpPr>
        <p:sp>
          <p:nvSpPr>
            <p:cNvPr id="7" name="泪滴形 38"/>
            <p:cNvSpPr/>
            <p:nvPr/>
          </p:nvSpPr>
          <p:spPr bwMode="auto">
            <a:xfrm>
              <a:off x="827584" y="2860726"/>
              <a:ext cx="1512620" cy="1513898"/>
            </a:xfrm>
            <a:custGeom>
              <a:avLst/>
              <a:gdLst>
                <a:gd name="T0" fmla="*/ 811275 w 1879944"/>
                <a:gd name="T1" fmla="*/ 455670 h 1880638"/>
                <a:gd name="T2" fmla="*/ 198108 w 1879944"/>
                <a:gd name="T3" fmla="*/ 1069063 h 1880638"/>
                <a:gd name="T4" fmla="*/ 811275 w 1879944"/>
                <a:gd name="T5" fmla="*/ 1682456 h 1880638"/>
                <a:gd name="T6" fmla="*/ 1424442 w 1879944"/>
                <a:gd name="T7" fmla="*/ 1069063 h 1880638"/>
                <a:gd name="T8" fmla="*/ 811275 w 1879944"/>
                <a:gd name="T9" fmla="*/ 455670 h 1880638"/>
                <a:gd name="T10" fmla="*/ 939973 w 1879944"/>
                <a:gd name="T11" fmla="*/ 0 h 1880638"/>
                <a:gd name="T12" fmla="*/ 1879944 w 1879944"/>
                <a:gd name="T13" fmla="*/ 0 h 1880638"/>
                <a:gd name="T14" fmla="*/ 1879944 w 1879944"/>
                <a:gd name="T15" fmla="*/ 940319 h 1880638"/>
                <a:gd name="T16" fmla="*/ 939972 w 1879944"/>
                <a:gd name="T17" fmla="*/ 1880638 h 1880638"/>
                <a:gd name="T18" fmla="*/ 0 w 1879944"/>
                <a:gd name="T19" fmla="*/ 940319 h 1880638"/>
                <a:gd name="T20" fmla="*/ 1 w 1879944"/>
                <a:gd name="T21" fmla="*/ 940319 h 1880638"/>
                <a:gd name="T22" fmla="*/ 939973 w 1879944"/>
                <a:gd name="T23" fmla="*/ 0 h 1880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79944" h="1880638">
                  <a:moveTo>
                    <a:pt x="811275" y="455670"/>
                  </a:moveTo>
                  <a:cubicBezTo>
                    <a:pt x="472632" y="455670"/>
                    <a:pt x="198108" y="730295"/>
                    <a:pt x="198108" y="1069063"/>
                  </a:cubicBezTo>
                  <a:cubicBezTo>
                    <a:pt x="198108" y="1407831"/>
                    <a:pt x="472632" y="1682456"/>
                    <a:pt x="811275" y="1682456"/>
                  </a:cubicBezTo>
                  <a:cubicBezTo>
                    <a:pt x="1149918" y="1682456"/>
                    <a:pt x="1424442" y="1407831"/>
                    <a:pt x="1424442" y="1069063"/>
                  </a:cubicBezTo>
                  <a:cubicBezTo>
                    <a:pt x="1424442" y="730295"/>
                    <a:pt x="1149918" y="455670"/>
                    <a:pt x="811275" y="455670"/>
                  </a:cubicBezTo>
                  <a:close/>
                  <a:moveTo>
                    <a:pt x="939973" y="0"/>
                  </a:moveTo>
                  <a:lnTo>
                    <a:pt x="1879944" y="0"/>
                  </a:lnTo>
                  <a:lnTo>
                    <a:pt x="1879944" y="940319"/>
                  </a:lnTo>
                  <a:cubicBezTo>
                    <a:pt x="1879944" y="1459643"/>
                    <a:pt x="1459104" y="1880638"/>
                    <a:pt x="939972" y="1880638"/>
                  </a:cubicBezTo>
                  <a:cubicBezTo>
                    <a:pt x="420840" y="1880638"/>
                    <a:pt x="0" y="1459643"/>
                    <a:pt x="0" y="940319"/>
                  </a:cubicBezTo>
                  <a:lnTo>
                    <a:pt x="1" y="940319"/>
                  </a:lnTo>
                  <a:cubicBezTo>
                    <a:pt x="1" y="420995"/>
                    <a:pt x="420841" y="0"/>
                    <a:pt x="939973" y="0"/>
                  </a:cubicBezTo>
                  <a:close/>
                </a:path>
              </a:pathLst>
            </a:custGeom>
            <a:solidFill>
              <a:srgbClr val="996633"/>
            </a:solidFill>
            <a:ln>
              <a:noFill/>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0070C0"/>
                </a:solidFill>
                <a:effectLst/>
                <a:uLnTx/>
                <a:uFillTx/>
                <a:latin typeface="+mj-ea"/>
                <a:ea typeface="+mj-ea"/>
              </a:endParaRPr>
            </a:p>
          </p:txBody>
        </p:sp>
        <p:sp>
          <p:nvSpPr>
            <p:cNvPr id="8" name="TextBox 7"/>
            <p:cNvSpPr txBox="1"/>
            <p:nvPr/>
          </p:nvSpPr>
          <p:spPr>
            <a:xfrm>
              <a:off x="1115616" y="3493517"/>
              <a:ext cx="660758"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en-US" altLang="zh-CN" sz="2400" b="1" kern="0" dirty="0" smtClean="0">
                  <a:solidFill>
                    <a:srgbClr val="996633"/>
                  </a:solidFill>
                  <a:latin typeface="+mj-ea"/>
                  <a:ea typeface="+mj-ea"/>
                </a:rPr>
                <a:t>9</a:t>
              </a:r>
              <a:r>
                <a:rPr kumimoji="0" lang="en-US" altLang="zh-CN" sz="2400" b="1" i="0" u="none" strike="noStrike" kern="0" cap="none" spc="0" normalizeH="0" baseline="0" noProof="0" dirty="0" smtClean="0">
                  <a:ln>
                    <a:noFill/>
                  </a:ln>
                  <a:solidFill>
                    <a:srgbClr val="996633"/>
                  </a:solidFill>
                  <a:effectLst/>
                  <a:uLnTx/>
                  <a:uFillTx/>
                  <a:latin typeface="+mj-ea"/>
                  <a:ea typeface="+mj-ea"/>
                </a:rPr>
                <a:t>%</a:t>
              </a:r>
              <a:endParaRPr kumimoji="0" lang="zh-CN" altLang="en-US" sz="2400" b="1" i="0" u="none" strike="noStrike" kern="0" cap="none" spc="0" normalizeH="0" baseline="0" noProof="0" dirty="0">
                <a:ln>
                  <a:noFill/>
                </a:ln>
                <a:solidFill>
                  <a:srgbClr val="996633"/>
                </a:solidFill>
                <a:effectLst/>
                <a:uLnTx/>
                <a:uFillTx/>
                <a:latin typeface="+mj-ea"/>
                <a:ea typeface="+mj-ea"/>
              </a:endParaRPr>
            </a:p>
          </p:txBody>
        </p:sp>
      </p:grpSp>
      <p:grpSp>
        <p:nvGrpSpPr>
          <p:cNvPr id="6" name="组合 8"/>
          <p:cNvGrpSpPr/>
          <p:nvPr/>
        </p:nvGrpSpPr>
        <p:grpSpPr>
          <a:xfrm>
            <a:off x="2303115" y="1186926"/>
            <a:ext cx="1567555" cy="1566277"/>
            <a:chOff x="2375123" y="1258934"/>
            <a:chExt cx="1567555" cy="1566277"/>
          </a:xfrm>
        </p:grpSpPr>
        <p:sp>
          <p:nvSpPr>
            <p:cNvPr id="10" name="泪滴形 34"/>
            <p:cNvSpPr/>
            <p:nvPr/>
          </p:nvSpPr>
          <p:spPr bwMode="auto">
            <a:xfrm rot="16200000" flipH="1">
              <a:off x="2375762" y="1258295"/>
              <a:ext cx="1566277" cy="1567555"/>
            </a:xfrm>
            <a:custGeom>
              <a:avLst/>
              <a:gdLst>
                <a:gd name="T0" fmla="*/ 205247 w 1947680"/>
                <a:gd name="T1" fmla="*/ 1146936 h 1946960"/>
                <a:gd name="T2" fmla="*/ 800320 w 1947680"/>
                <a:gd name="T3" fmla="*/ 552082 h 1946960"/>
                <a:gd name="T4" fmla="*/ 1395393 w 1947680"/>
                <a:gd name="T5" fmla="*/ 1146936 h 1946960"/>
                <a:gd name="T6" fmla="*/ 800320 w 1947680"/>
                <a:gd name="T7" fmla="*/ 1741790 h 1946960"/>
                <a:gd name="T8" fmla="*/ 205247 w 1947680"/>
                <a:gd name="T9" fmla="*/ 1146936 h 1946960"/>
                <a:gd name="T10" fmla="*/ 0 w 1947680"/>
                <a:gd name="T11" fmla="*/ 973480 h 1946960"/>
                <a:gd name="T12" fmla="*/ 973840 w 1947680"/>
                <a:gd name="T13" fmla="*/ 1946960 h 1946960"/>
                <a:gd name="T14" fmla="*/ 1947680 w 1947680"/>
                <a:gd name="T15" fmla="*/ 973480 h 1946960"/>
                <a:gd name="T16" fmla="*/ 1947680 w 1947680"/>
                <a:gd name="T17" fmla="*/ 0 h 1946960"/>
                <a:gd name="T18" fmla="*/ 973841 w 1947680"/>
                <a:gd name="T19" fmla="*/ 0 h 1946960"/>
                <a:gd name="T20" fmla="*/ 1 w 1947680"/>
                <a:gd name="T21" fmla="*/ 973480 h 1946960"/>
                <a:gd name="T22" fmla="*/ 0 w 1947680"/>
                <a:gd name="T23" fmla="*/ 973480 h 1946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7680" h="1946960">
                  <a:moveTo>
                    <a:pt x="205247" y="1146936"/>
                  </a:moveTo>
                  <a:cubicBezTo>
                    <a:pt x="205247" y="818407"/>
                    <a:pt x="471670" y="552082"/>
                    <a:pt x="800320" y="552082"/>
                  </a:cubicBezTo>
                  <a:cubicBezTo>
                    <a:pt x="1128970" y="552082"/>
                    <a:pt x="1395393" y="818407"/>
                    <a:pt x="1395393" y="1146936"/>
                  </a:cubicBezTo>
                  <a:cubicBezTo>
                    <a:pt x="1395393" y="1475465"/>
                    <a:pt x="1128970" y="1741790"/>
                    <a:pt x="800320" y="1741790"/>
                  </a:cubicBezTo>
                  <a:cubicBezTo>
                    <a:pt x="471670" y="1741790"/>
                    <a:pt x="205247" y="1475465"/>
                    <a:pt x="205247" y="1146936"/>
                  </a:cubicBezTo>
                  <a:close/>
                  <a:moveTo>
                    <a:pt x="0" y="973480"/>
                  </a:moveTo>
                  <a:cubicBezTo>
                    <a:pt x="0" y="1511118"/>
                    <a:pt x="436003" y="1946960"/>
                    <a:pt x="973840" y="1946960"/>
                  </a:cubicBezTo>
                  <a:cubicBezTo>
                    <a:pt x="1511677" y="1946960"/>
                    <a:pt x="1947680" y="1511118"/>
                    <a:pt x="1947680" y="973480"/>
                  </a:cubicBezTo>
                  <a:lnTo>
                    <a:pt x="1947680" y="0"/>
                  </a:lnTo>
                  <a:lnTo>
                    <a:pt x="973841" y="0"/>
                  </a:lnTo>
                  <a:cubicBezTo>
                    <a:pt x="436004" y="0"/>
                    <a:pt x="1" y="435842"/>
                    <a:pt x="1" y="973480"/>
                  </a:cubicBezTo>
                  <a:lnTo>
                    <a:pt x="0" y="973480"/>
                  </a:lnTo>
                  <a:close/>
                </a:path>
              </a:pathLst>
            </a:custGeom>
            <a:solidFill>
              <a:srgbClr val="996633"/>
            </a:solidFill>
            <a:ln>
              <a:noFill/>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0070C0"/>
                </a:solidFill>
                <a:effectLst/>
                <a:uLnTx/>
                <a:uFillTx/>
                <a:latin typeface="+mj-ea"/>
                <a:ea typeface="+mj-ea"/>
              </a:endParaRPr>
            </a:p>
          </p:txBody>
        </p:sp>
        <p:sp>
          <p:nvSpPr>
            <p:cNvPr id="11" name="TextBox 10"/>
            <p:cNvSpPr txBox="1"/>
            <p:nvPr/>
          </p:nvSpPr>
          <p:spPr>
            <a:xfrm>
              <a:off x="2915816" y="1697812"/>
              <a:ext cx="849913"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en-US" altLang="zh-CN" sz="2400" b="1" kern="0" dirty="0" smtClean="0">
                  <a:solidFill>
                    <a:srgbClr val="996633"/>
                  </a:solidFill>
                  <a:latin typeface="+mj-ea"/>
                  <a:ea typeface="+mj-ea"/>
                </a:rPr>
                <a:t>2</a:t>
              </a:r>
              <a:r>
                <a:rPr lang="en-US" altLang="zh-CN" sz="2400" b="1" kern="0" noProof="0" dirty="0" smtClean="0">
                  <a:solidFill>
                    <a:srgbClr val="996633"/>
                  </a:solidFill>
                  <a:latin typeface="+mj-ea"/>
                  <a:ea typeface="+mj-ea"/>
                </a:rPr>
                <a:t>8</a:t>
              </a:r>
              <a:r>
                <a:rPr kumimoji="0" lang="en-US" altLang="zh-CN" sz="2400" b="1" i="0" u="none" strike="noStrike" kern="0" cap="none" spc="0" normalizeH="0" baseline="0" noProof="0" dirty="0" smtClean="0">
                  <a:ln>
                    <a:noFill/>
                  </a:ln>
                  <a:solidFill>
                    <a:srgbClr val="996633"/>
                  </a:solidFill>
                  <a:effectLst/>
                  <a:uLnTx/>
                  <a:uFillTx/>
                  <a:latin typeface="+mj-ea"/>
                  <a:ea typeface="+mj-ea"/>
                </a:rPr>
                <a:t>%</a:t>
              </a:r>
              <a:endParaRPr kumimoji="0" lang="zh-CN" altLang="en-US" sz="2400" b="1" i="0" u="none" strike="noStrike" kern="0" cap="none" spc="0" normalizeH="0" baseline="0" noProof="0" dirty="0">
                <a:ln>
                  <a:noFill/>
                </a:ln>
                <a:solidFill>
                  <a:srgbClr val="996633"/>
                </a:solidFill>
                <a:effectLst/>
                <a:uLnTx/>
                <a:uFillTx/>
                <a:latin typeface="+mj-ea"/>
                <a:ea typeface="+mj-ea"/>
              </a:endParaRPr>
            </a:p>
          </p:txBody>
        </p:sp>
      </p:grpSp>
      <p:grpSp>
        <p:nvGrpSpPr>
          <p:cNvPr id="9" name="组合 11"/>
          <p:cNvGrpSpPr/>
          <p:nvPr/>
        </p:nvGrpSpPr>
        <p:grpSpPr>
          <a:xfrm>
            <a:off x="2304059" y="2788718"/>
            <a:ext cx="1727248" cy="1727248"/>
            <a:chOff x="2376067" y="2860726"/>
            <a:chExt cx="1727248" cy="1727248"/>
          </a:xfrm>
        </p:grpSpPr>
        <p:sp>
          <p:nvSpPr>
            <p:cNvPr id="13" name="泪滴形 36"/>
            <p:cNvSpPr/>
            <p:nvPr/>
          </p:nvSpPr>
          <p:spPr bwMode="auto">
            <a:xfrm flipH="1">
              <a:off x="2376067" y="2860726"/>
              <a:ext cx="1727248" cy="1727248"/>
            </a:xfrm>
            <a:custGeom>
              <a:avLst/>
              <a:gdLst>
                <a:gd name="T0" fmla="*/ 875297 w 2146050"/>
                <a:gd name="T1" fmla="*/ 621837 h 2146844"/>
                <a:gd name="T2" fmla="*/ 1524443 w 2146050"/>
                <a:gd name="T3" fmla="*/ 1271223 h 2146844"/>
                <a:gd name="T4" fmla="*/ 875297 w 2146050"/>
                <a:gd name="T5" fmla="*/ 1920609 h 2146844"/>
                <a:gd name="T6" fmla="*/ 226151 w 2146050"/>
                <a:gd name="T7" fmla="*/ 1271223 h 2146844"/>
                <a:gd name="T8" fmla="*/ 875297 w 2146050"/>
                <a:gd name="T9" fmla="*/ 621837 h 2146844"/>
                <a:gd name="T10" fmla="*/ 2146050 w 2146050"/>
                <a:gd name="T11" fmla="*/ 0 h 2146844"/>
                <a:gd name="T12" fmla="*/ 1073025 w 2146050"/>
                <a:gd name="T13" fmla="*/ 0 h 2146844"/>
                <a:gd name="T14" fmla="*/ 0 w 2146050"/>
                <a:gd name="T15" fmla="*/ 1073422 h 2146844"/>
                <a:gd name="T16" fmla="*/ 1073025 w 2146050"/>
                <a:gd name="T17" fmla="*/ 2146844 h 2146844"/>
                <a:gd name="T18" fmla="*/ 2146050 w 2146050"/>
                <a:gd name="T19" fmla="*/ 1073422 h 2146844"/>
                <a:gd name="T20" fmla="*/ 2146050 w 2146050"/>
                <a:gd name="T21" fmla="*/ 0 h 2146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46050" h="2146844">
                  <a:moveTo>
                    <a:pt x="875297" y="621837"/>
                  </a:moveTo>
                  <a:cubicBezTo>
                    <a:pt x="1233810" y="621837"/>
                    <a:pt x="1524443" y="912577"/>
                    <a:pt x="1524443" y="1271223"/>
                  </a:cubicBezTo>
                  <a:cubicBezTo>
                    <a:pt x="1524443" y="1629869"/>
                    <a:pt x="1233810" y="1920609"/>
                    <a:pt x="875297" y="1920609"/>
                  </a:cubicBezTo>
                  <a:cubicBezTo>
                    <a:pt x="516784" y="1920609"/>
                    <a:pt x="226151" y="1629869"/>
                    <a:pt x="226151" y="1271223"/>
                  </a:cubicBezTo>
                  <a:cubicBezTo>
                    <a:pt x="226151" y="912577"/>
                    <a:pt x="516784" y="621837"/>
                    <a:pt x="875297" y="621837"/>
                  </a:cubicBezTo>
                  <a:close/>
                  <a:moveTo>
                    <a:pt x="2146050" y="0"/>
                  </a:moveTo>
                  <a:lnTo>
                    <a:pt x="1073025" y="0"/>
                  </a:lnTo>
                  <a:cubicBezTo>
                    <a:pt x="480410" y="0"/>
                    <a:pt x="0" y="480587"/>
                    <a:pt x="0" y="1073422"/>
                  </a:cubicBezTo>
                  <a:cubicBezTo>
                    <a:pt x="0" y="1666257"/>
                    <a:pt x="480410" y="2146844"/>
                    <a:pt x="1073025" y="2146844"/>
                  </a:cubicBezTo>
                  <a:cubicBezTo>
                    <a:pt x="1665640" y="2146844"/>
                    <a:pt x="2146050" y="1666257"/>
                    <a:pt x="2146050" y="1073422"/>
                  </a:cubicBezTo>
                  <a:lnTo>
                    <a:pt x="2146050" y="0"/>
                  </a:lnTo>
                  <a:close/>
                </a:path>
              </a:pathLst>
            </a:custGeom>
            <a:solidFill>
              <a:srgbClr val="663300"/>
            </a:solidFill>
            <a:ln>
              <a:noFill/>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0070C0"/>
                </a:solidFill>
                <a:effectLst/>
                <a:uLnTx/>
                <a:uFillTx/>
                <a:latin typeface="+mj-ea"/>
                <a:ea typeface="+mj-ea"/>
              </a:endParaRPr>
            </a:p>
          </p:txBody>
        </p:sp>
        <p:sp>
          <p:nvSpPr>
            <p:cNvPr id="14" name="TextBox 13"/>
            <p:cNvSpPr txBox="1"/>
            <p:nvPr/>
          </p:nvSpPr>
          <p:spPr>
            <a:xfrm>
              <a:off x="2962059" y="3651870"/>
              <a:ext cx="849913"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en-US" altLang="zh-CN" sz="2400" b="1" kern="0" dirty="0" smtClean="0">
                  <a:solidFill>
                    <a:srgbClr val="663300"/>
                  </a:solidFill>
                  <a:latin typeface="+mj-ea"/>
                  <a:ea typeface="+mj-ea"/>
                </a:rPr>
                <a:t>56</a:t>
              </a:r>
              <a:r>
                <a:rPr kumimoji="0" lang="en-US" altLang="zh-CN" sz="2400" b="1" i="0" u="none" strike="noStrike" kern="0" cap="none" spc="0" normalizeH="0" baseline="0" noProof="0" dirty="0" smtClean="0">
                  <a:ln>
                    <a:noFill/>
                  </a:ln>
                  <a:solidFill>
                    <a:srgbClr val="663300"/>
                  </a:solidFill>
                  <a:effectLst/>
                  <a:uLnTx/>
                  <a:uFillTx/>
                  <a:latin typeface="+mj-ea"/>
                  <a:ea typeface="+mj-ea"/>
                </a:rPr>
                <a:t>%</a:t>
              </a:r>
              <a:endParaRPr kumimoji="0" lang="zh-CN" altLang="en-US" sz="2400" b="1" i="0" u="none" strike="noStrike" kern="0" cap="none" spc="0" normalizeH="0" baseline="0" noProof="0" dirty="0">
                <a:ln>
                  <a:noFill/>
                </a:ln>
                <a:solidFill>
                  <a:srgbClr val="663300"/>
                </a:solidFill>
                <a:effectLst/>
                <a:uLnTx/>
                <a:uFillTx/>
                <a:latin typeface="+mj-ea"/>
                <a:ea typeface="+mj-ea"/>
              </a:endParaRPr>
            </a:p>
          </p:txBody>
        </p:sp>
      </p:grpSp>
      <p:grpSp>
        <p:nvGrpSpPr>
          <p:cNvPr id="12" name="组合 14"/>
          <p:cNvGrpSpPr/>
          <p:nvPr/>
        </p:nvGrpSpPr>
        <p:grpSpPr>
          <a:xfrm>
            <a:off x="4579040" y="1436990"/>
            <a:ext cx="501650" cy="506412"/>
            <a:chOff x="4929188" y="1303338"/>
            <a:chExt cx="501650" cy="506412"/>
          </a:xfrm>
        </p:grpSpPr>
        <p:sp>
          <p:nvSpPr>
            <p:cNvPr id="16" name="Freeform 6"/>
            <p:cNvSpPr/>
            <p:nvPr/>
          </p:nvSpPr>
          <p:spPr bwMode="auto">
            <a:xfrm>
              <a:off x="4929188" y="1303338"/>
              <a:ext cx="501650" cy="506412"/>
            </a:xfrm>
            <a:custGeom>
              <a:avLst/>
              <a:gdLst>
                <a:gd name="T0" fmla="*/ 134 w 134"/>
                <a:gd name="T1" fmla="*/ 36 h 135"/>
                <a:gd name="T2" fmla="*/ 134 w 134"/>
                <a:gd name="T3" fmla="*/ 98 h 135"/>
                <a:gd name="T4" fmla="*/ 98 w 134"/>
                <a:gd name="T5" fmla="*/ 135 h 135"/>
                <a:gd name="T6" fmla="*/ 36 w 134"/>
                <a:gd name="T7" fmla="*/ 135 h 135"/>
                <a:gd name="T8" fmla="*/ 0 w 134"/>
                <a:gd name="T9" fmla="*/ 98 h 135"/>
                <a:gd name="T10" fmla="*/ 0 w 134"/>
                <a:gd name="T11" fmla="*/ 36 h 135"/>
                <a:gd name="T12" fmla="*/ 36 w 134"/>
                <a:gd name="T13" fmla="*/ 0 h 135"/>
                <a:gd name="T14" fmla="*/ 134 w 134"/>
                <a:gd name="T15" fmla="*/ 0 h 135"/>
                <a:gd name="T16" fmla="*/ 134 w 134"/>
                <a:gd name="T17" fmla="*/ 3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35">
                  <a:moveTo>
                    <a:pt x="134" y="36"/>
                  </a:moveTo>
                  <a:cubicBezTo>
                    <a:pt x="134" y="98"/>
                    <a:pt x="134" y="98"/>
                    <a:pt x="134" y="98"/>
                  </a:cubicBezTo>
                  <a:cubicBezTo>
                    <a:pt x="134" y="118"/>
                    <a:pt x="118" y="135"/>
                    <a:pt x="98" y="135"/>
                  </a:cubicBezTo>
                  <a:cubicBezTo>
                    <a:pt x="36" y="135"/>
                    <a:pt x="36" y="135"/>
                    <a:pt x="36" y="135"/>
                  </a:cubicBezTo>
                  <a:cubicBezTo>
                    <a:pt x="16" y="135"/>
                    <a:pt x="0" y="118"/>
                    <a:pt x="0" y="98"/>
                  </a:cubicBezTo>
                  <a:cubicBezTo>
                    <a:pt x="0" y="36"/>
                    <a:pt x="0" y="36"/>
                    <a:pt x="0" y="36"/>
                  </a:cubicBezTo>
                  <a:cubicBezTo>
                    <a:pt x="0" y="16"/>
                    <a:pt x="16" y="0"/>
                    <a:pt x="36" y="0"/>
                  </a:cubicBezTo>
                  <a:cubicBezTo>
                    <a:pt x="134" y="0"/>
                    <a:pt x="134" y="0"/>
                    <a:pt x="134" y="0"/>
                  </a:cubicBezTo>
                  <a:lnTo>
                    <a:pt x="134" y="36"/>
                  </a:lnTo>
                  <a:close/>
                </a:path>
              </a:pathLst>
            </a:custGeom>
            <a:solidFill>
              <a:srgbClr val="66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C00000"/>
                </a:solidFill>
                <a:effectLst/>
                <a:uLnTx/>
                <a:uFillTx/>
              </a:endParaRPr>
            </a:p>
          </p:txBody>
        </p:sp>
        <p:sp>
          <p:nvSpPr>
            <p:cNvPr id="17" name="Freeform 7"/>
            <p:cNvSpPr/>
            <p:nvPr/>
          </p:nvSpPr>
          <p:spPr bwMode="auto">
            <a:xfrm>
              <a:off x="4995863" y="1358900"/>
              <a:ext cx="371475" cy="206375"/>
            </a:xfrm>
            <a:custGeom>
              <a:avLst/>
              <a:gdLst>
                <a:gd name="T0" fmla="*/ 97 w 99"/>
                <a:gd name="T1" fmla="*/ 44 h 55"/>
                <a:gd name="T2" fmla="*/ 50 w 99"/>
                <a:gd name="T3" fmla="*/ 0 h 55"/>
                <a:gd name="T4" fmla="*/ 3 w 99"/>
                <a:gd name="T5" fmla="*/ 44 h 55"/>
                <a:gd name="T6" fmla="*/ 3 w 99"/>
                <a:gd name="T7" fmla="*/ 53 h 55"/>
                <a:gd name="T8" fmla="*/ 8 w 99"/>
                <a:gd name="T9" fmla="*/ 55 h 55"/>
                <a:gd name="T10" fmla="*/ 12 w 99"/>
                <a:gd name="T11" fmla="*/ 53 h 55"/>
                <a:gd name="T12" fmla="*/ 50 w 99"/>
                <a:gd name="T13" fmla="*/ 18 h 55"/>
                <a:gd name="T14" fmla="*/ 87 w 99"/>
                <a:gd name="T15" fmla="*/ 53 h 55"/>
                <a:gd name="T16" fmla="*/ 92 w 99"/>
                <a:gd name="T17" fmla="*/ 55 h 55"/>
                <a:gd name="T18" fmla="*/ 97 w 99"/>
                <a:gd name="T19" fmla="*/ 53 h 55"/>
                <a:gd name="T20" fmla="*/ 97 w 99"/>
                <a:gd name="T21" fmla="*/ 4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55">
                  <a:moveTo>
                    <a:pt x="97" y="44"/>
                  </a:moveTo>
                  <a:cubicBezTo>
                    <a:pt x="50" y="0"/>
                    <a:pt x="50" y="0"/>
                    <a:pt x="50" y="0"/>
                  </a:cubicBezTo>
                  <a:cubicBezTo>
                    <a:pt x="3" y="44"/>
                    <a:pt x="3" y="44"/>
                    <a:pt x="3" y="44"/>
                  </a:cubicBezTo>
                  <a:cubicBezTo>
                    <a:pt x="1" y="46"/>
                    <a:pt x="0" y="50"/>
                    <a:pt x="3" y="53"/>
                  </a:cubicBezTo>
                  <a:cubicBezTo>
                    <a:pt x="4" y="54"/>
                    <a:pt x="6" y="55"/>
                    <a:pt x="8" y="55"/>
                  </a:cubicBezTo>
                  <a:cubicBezTo>
                    <a:pt x="9" y="55"/>
                    <a:pt x="11" y="54"/>
                    <a:pt x="12" y="53"/>
                  </a:cubicBezTo>
                  <a:cubicBezTo>
                    <a:pt x="50" y="18"/>
                    <a:pt x="50" y="18"/>
                    <a:pt x="50" y="18"/>
                  </a:cubicBezTo>
                  <a:cubicBezTo>
                    <a:pt x="87" y="53"/>
                    <a:pt x="87" y="53"/>
                    <a:pt x="87" y="53"/>
                  </a:cubicBezTo>
                  <a:cubicBezTo>
                    <a:pt x="89" y="54"/>
                    <a:pt x="90" y="55"/>
                    <a:pt x="92" y="55"/>
                  </a:cubicBezTo>
                  <a:cubicBezTo>
                    <a:pt x="94" y="55"/>
                    <a:pt x="96" y="54"/>
                    <a:pt x="97" y="53"/>
                  </a:cubicBezTo>
                  <a:cubicBezTo>
                    <a:pt x="99" y="50"/>
                    <a:pt x="99" y="46"/>
                    <a:pt x="97" y="44"/>
                  </a:cubicBez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C00000"/>
                </a:solidFill>
                <a:effectLst/>
                <a:uLnTx/>
                <a:uFillTx/>
              </a:endParaRPr>
            </a:p>
          </p:txBody>
        </p:sp>
        <p:sp>
          <p:nvSpPr>
            <p:cNvPr id="18" name="Freeform 8"/>
            <p:cNvSpPr/>
            <p:nvPr/>
          </p:nvSpPr>
          <p:spPr bwMode="auto">
            <a:xfrm>
              <a:off x="5056188" y="1446213"/>
              <a:ext cx="255588" cy="265112"/>
            </a:xfrm>
            <a:custGeom>
              <a:avLst/>
              <a:gdLst>
                <a:gd name="T0" fmla="*/ 0 w 68"/>
                <a:gd name="T1" fmla="*/ 32 h 71"/>
                <a:gd name="T2" fmla="*/ 0 w 68"/>
                <a:gd name="T3" fmla="*/ 68 h 71"/>
                <a:gd name="T4" fmla="*/ 5 w 68"/>
                <a:gd name="T5" fmla="*/ 71 h 71"/>
                <a:gd name="T6" fmla="*/ 22 w 68"/>
                <a:gd name="T7" fmla="*/ 71 h 71"/>
                <a:gd name="T8" fmla="*/ 22 w 68"/>
                <a:gd name="T9" fmla="*/ 44 h 71"/>
                <a:gd name="T10" fmla="*/ 46 w 68"/>
                <a:gd name="T11" fmla="*/ 44 h 71"/>
                <a:gd name="T12" fmla="*/ 46 w 68"/>
                <a:gd name="T13" fmla="*/ 71 h 71"/>
                <a:gd name="T14" fmla="*/ 63 w 68"/>
                <a:gd name="T15" fmla="*/ 71 h 71"/>
                <a:gd name="T16" fmla="*/ 68 w 68"/>
                <a:gd name="T17" fmla="*/ 68 h 71"/>
                <a:gd name="T18" fmla="*/ 68 w 68"/>
                <a:gd name="T19" fmla="*/ 32 h 71"/>
                <a:gd name="T20" fmla="*/ 34 w 68"/>
                <a:gd name="T21" fmla="*/ 0 h 71"/>
                <a:gd name="T22" fmla="*/ 0 w 68"/>
                <a:gd name="T2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71">
                  <a:moveTo>
                    <a:pt x="0" y="32"/>
                  </a:moveTo>
                  <a:cubicBezTo>
                    <a:pt x="0" y="68"/>
                    <a:pt x="0" y="68"/>
                    <a:pt x="0" y="68"/>
                  </a:cubicBezTo>
                  <a:cubicBezTo>
                    <a:pt x="0" y="70"/>
                    <a:pt x="2" y="71"/>
                    <a:pt x="5" y="71"/>
                  </a:cubicBezTo>
                  <a:cubicBezTo>
                    <a:pt x="22" y="71"/>
                    <a:pt x="22" y="71"/>
                    <a:pt x="22" y="71"/>
                  </a:cubicBezTo>
                  <a:cubicBezTo>
                    <a:pt x="22" y="44"/>
                    <a:pt x="22" y="44"/>
                    <a:pt x="22" y="44"/>
                  </a:cubicBezTo>
                  <a:cubicBezTo>
                    <a:pt x="46" y="44"/>
                    <a:pt x="46" y="44"/>
                    <a:pt x="46" y="44"/>
                  </a:cubicBezTo>
                  <a:cubicBezTo>
                    <a:pt x="46" y="71"/>
                    <a:pt x="46" y="71"/>
                    <a:pt x="46" y="71"/>
                  </a:cubicBezTo>
                  <a:cubicBezTo>
                    <a:pt x="63" y="71"/>
                    <a:pt x="63" y="71"/>
                    <a:pt x="63" y="71"/>
                  </a:cubicBezTo>
                  <a:cubicBezTo>
                    <a:pt x="66" y="71"/>
                    <a:pt x="68" y="70"/>
                    <a:pt x="68" y="68"/>
                  </a:cubicBezTo>
                  <a:cubicBezTo>
                    <a:pt x="68" y="32"/>
                    <a:pt x="68" y="32"/>
                    <a:pt x="68" y="32"/>
                  </a:cubicBezTo>
                  <a:cubicBezTo>
                    <a:pt x="34" y="0"/>
                    <a:pt x="34" y="0"/>
                    <a:pt x="34" y="0"/>
                  </a:cubicBezTo>
                  <a:lnTo>
                    <a:pt x="0" y="32"/>
                  </a:ln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C00000"/>
                </a:solidFill>
                <a:effectLst/>
                <a:uLnTx/>
                <a:uFillTx/>
              </a:endParaRPr>
            </a:p>
          </p:txBody>
        </p:sp>
      </p:grpSp>
      <p:grpSp>
        <p:nvGrpSpPr>
          <p:cNvPr id="15" name="组合 18"/>
          <p:cNvGrpSpPr/>
          <p:nvPr/>
        </p:nvGrpSpPr>
        <p:grpSpPr>
          <a:xfrm>
            <a:off x="4606080" y="2237616"/>
            <a:ext cx="506413" cy="506412"/>
            <a:chOff x="1339850" y="2163763"/>
            <a:chExt cx="506413" cy="506412"/>
          </a:xfrm>
        </p:grpSpPr>
        <p:sp>
          <p:nvSpPr>
            <p:cNvPr id="20" name="Freeform 13"/>
            <p:cNvSpPr/>
            <p:nvPr/>
          </p:nvSpPr>
          <p:spPr bwMode="auto">
            <a:xfrm>
              <a:off x="1339850" y="2163763"/>
              <a:ext cx="506413" cy="506412"/>
            </a:xfrm>
            <a:custGeom>
              <a:avLst/>
              <a:gdLst>
                <a:gd name="T0" fmla="*/ 135 w 135"/>
                <a:gd name="T1" fmla="*/ 36 h 135"/>
                <a:gd name="T2" fmla="*/ 135 w 135"/>
                <a:gd name="T3" fmla="*/ 98 h 135"/>
                <a:gd name="T4" fmla="*/ 98 w 135"/>
                <a:gd name="T5" fmla="*/ 135 h 135"/>
                <a:gd name="T6" fmla="*/ 37 w 135"/>
                <a:gd name="T7" fmla="*/ 135 h 135"/>
                <a:gd name="T8" fmla="*/ 0 w 135"/>
                <a:gd name="T9" fmla="*/ 98 h 135"/>
                <a:gd name="T10" fmla="*/ 0 w 135"/>
                <a:gd name="T11" fmla="*/ 36 h 135"/>
                <a:gd name="T12" fmla="*/ 37 w 135"/>
                <a:gd name="T13" fmla="*/ 0 h 135"/>
                <a:gd name="T14" fmla="*/ 135 w 135"/>
                <a:gd name="T15" fmla="*/ 0 h 135"/>
                <a:gd name="T16" fmla="*/ 135 w 135"/>
                <a:gd name="T17" fmla="*/ 3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135">
                  <a:moveTo>
                    <a:pt x="135" y="36"/>
                  </a:moveTo>
                  <a:cubicBezTo>
                    <a:pt x="135" y="98"/>
                    <a:pt x="135" y="98"/>
                    <a:pt x="135" y="98"/>
                  </a:cubicBezTo>
                  <a:cubicBezTo>
                    <a:pt x="135" y="118"/>
                    <a:pt x="118" y="135"/>
                    <a:pt x="98" y="135"/>
                  </a:cubicBezTo>
                  <a:cubicBezTo>
                    <a:pt x="37" y="135"/>
                    <a:pt x="37" y="135"/>
                    <a:pt x="37" y="135"/>
                  </a:cubicBezTo>
                  <a:cubicBezTo>
                    <a:pt x="16" y="135"/>
                    <a:pt x="0" y="118"/>
                    <a:pt x="0" y="98"/>
                  </a:cubicBezTo>
                  <a:cubicBezTo>
                    <a:pt x="0" y="36"/>
                    <a:pt x="0" y="36"/>
                    <a:pt x="0" y="36"/>
                  </a:cubicBezTo>
                  <a:cubicBezTo>
                    <a:pt x="0" y="16"/>
                    <a:pt x="16" y="0"/>
                    <a:pt x="37" y="0"/>
                  </a:cubicBezTo>
                  <a:cubicBezTo>
                    <a:pt x="135" y="0"/>
                    <a:pt x="135" y="0"/>
                    <a:pt x="135" y="0"/>
                  </a:cubicBezTo>
                  <a:lnTo>
                    <a:pt x="135" y="36"/>
                  </a:lnTo>
                  <a:close/>
                </a:path>
              </a:pathLst>
            </a:custGeom>
            <a:solidFill>
              <a:srgbClr val="99663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C00000"/>
                </a:solidFill>
                <a:effectLst/>
                <a:uLnTx/>
                <a:uFillTx/>
              </a:endParaRPr>
            </a:p>
          </p:txBody>
        </p:sp>
        <p:sp>
          <p:nvSpPr>
            <p:cNvPr id="21" name="Freeform 14"/>
            <p:cNvSpPr/>
            <p:nvPr/>
          </p:nvSpPr>
          <p:spPr bwMode="auto">
            <a:xfrm>
              <a:off x="1500188" y="2276475"/>
              <a:ext cx="176213" cy="104775"/>
            </a:xfrm>
            <a:custGeom>
              <a:avLst/>
              <a:gdLst>
                <a:gd name="T0" fmla="*/ 111 w 111"/>
                <a:gd name="T1" fmla="*/ 0 h 66"/>
                <a:gd name="T2" fmla="*/ 55 w 111"/>
                <a:gd name="T3" fmla="*/ 0 h 66"/>
                <a:gd name="T4" fmla="*/ 55 w 111"/>
                <a:gd name="T5" fmla="*/ 54 h 66"/>
                <a:gd name="T6" fmla="*/ 14 w 111"/>
                <a:gd name="T7" fmla="*/ 54 h 66"/>
                <a:gd name="T8" fmla="*/ 14 w 111"/>
                <a:gd name="T9" fmla="*/ 0 h 66"/>
                <a:gd name="T10" fmla="*/ 0 w 111"/>
                <a:gd name="T11" fmla="*/ 0 h 66"/>
                <a:gd name="T12" fmla="*/ 0 w 111"/>
                <a:gd name="T13" fmla="*/ 66 h 66"/>
                <a:gd name="T14" fmla="*/ 111 w 111"/>
                <a:gd name="T15" fmla="*/ 66 h 66"/>
                <a:gd name="T16" fmla="*/ 111 w 111"/>
                <a:gd name="T1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66">
                  <a:moveTo>
                    <a:pt x="111" y="0"/>
                  </a:moveTo>
                  <a:lnTo>
                    <a:pt x="55" y="0"/>
                  </a:lnTo>
                  <a:lnTo>
                    <a:pt x="55" y="54"/>
                  </a:lnTo>
                  <a:lnTo>
                    <a:pt x="14" y="54"/>
                  </a:lnTo>
                  <a:lnTo>
                    <a:pt x="14" y="0"/>
                  </a:lnTo>
                  <a:lnTo>
                    <a:pt x="0" y="0"/>
                  </a:lnTo>
                  <a:lnTo>
                    <a:pt x="0" y="66"/>
                  </a:lnTo>
                  <a:lnTo>
                    <a:pt x="111" y="66"/>
                  </a:lnTo>
                  <a:lnTo>
                    <a:pt x="111" y="0"/>
                  </a:ln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C00000"/>
                </a:solidFill>
                <a:effectLst/>
                <a:uLnTx/>
                <a:uFillTx/>
              </a:endParaRPr>
            </a:p>
          </p:txBody>
        </p:sp>
        <p:sp>
          <p:nvSpPr>
            <p:cNvPr id="22" name="Freeform 15"/>
            <p:cNvSpPr>
              <a:spLocks noEditPoints="1"/>
            </p:cNvSpPr>
            <p:nvPr/>
          </p:nvSpPr>
          <p:spPr bwMode="auto">
            <a:xfrm>
              <a:off x="1447800" y="2276475"/>
              <a:ext cx="288925" cy="277812"/>
            </a:xfrm>
            <a:custGeom>
              <a:avLst/>
              <a:gdLst>
                <a:gd name="T0" fmla="*/ 72 w 77"/>
                <a:gd name="T1" fmla="*/ 0 h 74"/>
                <a:gd name="T2" fmla="*/ 64 w 77"/>
                <a:gd name="T3" fmla="*/ 0 h 74"/>
                <a:gd name="T4" fmla="*/ 64 w 77"/>
                <a:gd name="T5" fmla="*/ 31 h 74"/>
                <a:gd name="T6" fmla="*/ 10 w 77"/>
                <a:gd name="T7" fmla="*/ 31 h 74"/>
                <a:gd name="T8" fmla="*/ 10 w 77"/>
                <a:gd name="T9" fmla="*/ 0 h 74"/>
                <a:gd name="T10" fmla="*/ 5 w 77"/>
                <a:gd name="T11" fmla="*/ 0 h 74"/>
                <a:gd name="T12" fmla="*/ 0 w 77"/>
                <a:gd name="T13" fmla="*/ 6 h 74"/>
                <a:gd name="T14" fmla="*/ 0 w 77"/>
                <a:gd name="T15" fmla="*/ 68 h 74"/>
                <a:gd name="T16" fmla="*/ 5 w 77"/>
                <a:gd name="T17" fmla="*/ 74 h 74"/>
                <a:gd name="T18" fmla="*/ 72 w 77"/>
                <a:gd name="T19" fmla="*/ 74 h 74"/>
                <a:gd name="T20" fmla="*/ 77 w 77"/>
                <a:gd name="T21" fmla="*/ 68 h 74"/>
                <a:gd name="T22" fmla="*/ 77 w 77"/>
                <a:gd name="T23" fmla="*/ 6 h 74"/>
                <a:gd name="T24" fmla="*/ 72 w 77"/>
                <a:gd name="T25" fmla="*/ 0 h 74"/>
                <a:gd name="T26" fmla="*/ 38 w 77"/>
                <a:gd name="T27" fmla="*/ 65 h 74"/>
                <a:gd name="T28" fmla="*/ 22 w 77"/>
                <a:gd name="T29" fmla="*/ 49 h 74"/>
                <a:gd name="T30" fmla="*/ 38 w 77"/>
                <a:gd name="T31" fmla="*/ 33 h 74"/>
                <a:gd name="T32" fmla="*/ 54 w 77"/>
                <a:gd name="T33" fmla="*/ 49 h 74"/>
                <a:gd name="T34" fmla="*/ 38 w 77"/>
                <a:gd name="T35" fmla="*/ 6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74">
                  <a:moveTo>
                    <a:pt x="72" y="0"/>
                  </a:moveTo>
                  <a:cubicBezTo>
                    <a:pt x="64" y="0"/>
                    <a:pt x="64" y="0"/>
                    <a:pt x="64" y="0"/>
                  </a:cubicBezTo>
                  <a:cubicBezTo>
                    <a:pt x="64" y="31"/>
                    <a:pt x="64" y="31"/>
                    <a:pt x="64" y="31"/>
                  </a:cubicBezTo>
                  <a:cubicBezTo>
                    <a:pt x="10" y="31"/>
                    <a:pt x="10" y="31"/>
                    <a:pt x="10" y="31"/>
                  </a:cubicBezTo>
                  <a:cubicBezTo>
                    <a:pt x="10" y="0"/>
                    <a:pt x="10" y="0"/>
                    <a:pt x="10" y="0"/>
                  </a:cubicBezTo>
                  <a:cubicBezTo>
                    <a:pt x="5" y="0"/>
                    <a:pt x="5" y="0"/>
                    <a:pt x="5" y="0"/>
                  </a:cubicBezTo>
                  <a:cubicBezTo>
                    <a:pt x="2" y="0"/>
                    <a:pt x="0" y="3"/>
                    <a:pt x="0" y="6"/>
                  </a:cubicBezTo>
                  <a:cubicBezTo>
                    <a:pt x="0" y="68"/>
                    <a:pt x="0" y="68"/>
                    <a:pt x="0" y="68"/>
                  </a:cubicBezTo>
                  <a:cubicBezTo>
                    <a:pt x="0" y="72"/>
                    <a:pt x="2" y="74"/>
                    <a:pt x="5" y="74"/>
                  </a:cubicBezTo>
                  <a:cubicBezTo>
                    <a:pt x="72" y="74"/>
                    <a:pt x="72" y="74"/>
                    <a:pt x="72" y="74"/>
                  </a:cubicBezTo>
                  <a:cubicBezTo>
                    <a:pt x="75" y="74"/>
                    <a:pt x="77" y="72"/>
                    <a:pt x="77" y="68"/>
                  </a:cubicBezTo>
                  <a:cubicBezTo>
                    <a:pt x="77" y="6"/>
                    <a:pt x="77" y="6"/>
                    <a:pt x="77" y="6"/>
                  </a:cubicBezTo>
                  <a:cubicBezTo>
                    <a:pt x="77" y="3"/>
                    <a:pt x="75" y="0"/>
                    <a:pt x="72" y="0"/>
                  </a:cubicBezTo>
                  <a:close/>
                  <a:moveTo>
                    <a:pt x="38" y="65"/>
                  </a:moveTo>
                  <a:cubicBezTo>
                    <a:pt x="29" y="65"/>
                    <a:pt x="22" y="58"/>
                    <a:pt x="22" y="49"/>
                  </a:cubicBezTo>
                  <a:cubicBezTo>
                    <a:pt x="22" y="40"/>
                    <a:pt x="29" y="33"/>
                    <a:pt x="38" y="33"/>
                  </a:cubicBezTo>
                  <a:cubicBezTo>
                    <a:pt x="46" y="33"/>
                    <a:pt x="54" y="40"/>
                    <a:pt x="54" y="49"/>
                  </a:cubicBezTo>
                  <a:cubicBezTo>
                    <a:pt x="54" y="58"/>
                    <a:pt x="46" y="65"/>
                    <a:pt x="38" y="65"/>
                  </a:cubicBez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C00000"/>
                </a:solidFill>
                <a:effectLst/>
                <a:uLnTx/>
                <a:uFillTx/>
              </a:endParaRPr>
            </a:p>
          </p:txBody>
        </p:sp>
        <p:sp>
          <p:nvSpPr>
            <p:cNvPr id="23" name="Oval 16"/>
            <p:cNvSpPr>
              <a:spLocks noChangeArrowheads="1"/>
            </p:cNvSpPr>
            <p:nvPr/>
          </p:nvSpPr>
          <p:spPr bwMode="auto">
            <a:xfrm>
              <a:off x="1549400" y="2419350"/>
              <a:ext cx="82550" cy="82550"/>
            </a:xfrm>
            <a:prstGeom prst="ellipse">
              <a:avLst/>
            </a:pr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C00000"/>
                </a:solidFill>
                <a:effectLst/>
                <a:uLnTx/>
                <a:uFillTx/>
              </a:endParaRPr>
            </a:p>
          </p:txBody>
        </p:sp>
      </p:grpSp>
      <p:grpSp>
        <p:nvGrpSpPr>
          <p:cNvPr id="19" name="组合 23"/>
          <p:cNvGrpSpPr/>
          <p:nvPr/>
        </p:nvGrpSpPr>
        <p:grpSpPr>
          <a:xfrm>
            <a:off x="4618800" y="3777715"/>
            <a:ext cx="501650" cy="506413"/>
            <a:chOff x="5093055" y="2766720"/>
            <a:chExt cx="501650" cy="506413"/>
          </a:xfrm>
        </p:grpSpPr>
        <p:sp>
          <p:nvSpPr>
            <p:cNvPr id="25" name="Freeform 21"/>
            <p:cNvSpPr/>
            <p:nvPr/>
          </p:nvSpPr>
          <p:spPr bwMode="auto">
            <a:xfrm>
              <a:off x="5093055" y="2766720"/>
              <a:ext cx="501650" cy="506413"/>
            </a:xfrm>
            <a:custGeom>
              <a:avLst/>
              <a:gdLst>
                <a:gd name="T0" fmla="*/ 134 w 134"/>
                <a:gd name="T1" fmla="*/ 37 h 135"/>
                <a:gd name="T2" fmla="*/ 134 w 134"/>
                <a:gd name="T3" fmla="*/ 98 h 135"/>
                <a:gd name="T4" fmla="*/ 98 w 134"/>
                <a:gd name="T5" fmla="*/ 135 h 135"/>
                <a:gd name="T6" fmla="*/ 36 w 134"/>
                <a:gd name="T7" fmla="*/ 135 h 135"/>
                <a:gd name="T8" fmla="*/ 0 w 134"/>
                <a:gd name="T9" fmla="*/ 98 h 135"/>
                <a:gd name="T10" fmla="*/ 0 w 134"/>
                <a:gd name="T11" fmla="*/ 37 h 135"/>
                <a:gd name="T12" fmla="*/ 36 w 134"/>
                <a:gd name="T13" fmla="*/ 0 h 135"/>
                <a:gd name="T14" fmla="*/ 134 w 134"/>
                <a:gd name="T15" fmla="*/ 0 h 135"/>
                <a:gd name="T16" fmla="*/ 134 w 134"/>
                <a:gd name="T17" fmla="*/ 3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35">
                  <a:moveTo>
                    <a:pt x="134" y="37"/>
                  </a:moveTo>
                  <a:cubicBezTo>
                    <a:pt x="134" y="98"/>
                    <a:pt x="134" y="98"/>
                    <a:pt x="134" y="98"/>
                  </a:cubicBezTo>
                  <a:cubicBezTo>
                    <a:pt x="134" y="118"/>
                    <a:pt x="118" y="135"/>
                    <a:pt x="98" y="135"/>
                  </a:cubicBezTo>
                  <a:cubicBezTo>
                    <a:pt x="36" y="135"/>
                    <a:pt x="36" y="135"/>
                    <a:pt x="36" y="135"/>
                  </a:cubicBezTo>
                  <a:cubicBezTo>
                    <a:pt x="16" y="135"/>
                    <a:pt x="0" y="118"/>
                    <a:pt x="0" y="98"/>
                  </a:cubicBezTo>
                  <a:cubicBezTo>
                    <a:pt x="0" y="37"/>
                    <a:pt x="0" y="37"/>
                    <a:pt x="0" y="37"/>
                  </a:cubicBezTo>
                  <a:cubicBezTo>
                    <a:pt x="0" y="16"/>
                    <a:pt x="16" y="0"/>
                    <a:pt x="36" y="0"/>
                  </a:cubicBezTo>
                  <a:cubicBezTo>
                    <a:pt x="134" y="0"/>
                    <a:pt x="134" y="0"/>
                    <a:pt x="134" y="0"/>
                  </a:cubicBezTo>
                  <a:lnTo>
                    <a:pt x="134" y="37"/>
                  </a:lnTo>
                  <a:close/>
                </a:path>
              </a:pathLst>
            </a:custGeom>
            <a:solidFill>
              <a:srgbClr val="66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C00000"/>
                </a:solidFill>
                <a:effectLst/>
                <a:uLnTx/>
                <a:uFillTx/>
              </a:endParaRPr>
            </a:p>
          </p:txBody>
        </p:sp>
        <p:sp>
          <p:nvSpPr>
            <p:cNvPr id="26" name="Oval 22"/>
            <p:cNvSpPr>
              <a:spLocks noChangeArrowheads="1"/>
            </p:cNvSpPr>
            <p:nvPr/>
          </p:nvSpPr>
          <p:spPr bwMode="auto">
            <a:xfrm>
              <a:off x="5201005" y="3069933"/>
              <a:ext cx="98425" cy="98425"/>
            </a:xfrm>
            <a:prstGeom prst="ellipse">
              <a:avLst/>
            </a:pr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C00000"/>
                </a:solidFill>
                <a:effectLst/>
                <a:uLnTx/>
                <a:uFillTx/>
              </a:endParaRPr>
            </a:p>
          </p:txBody>
        </p:sp>
        <p:sp>
          <p:nvSpPr>
            <p:cNvPr id="27" name="Freeform 23"/>
            <p:cNvSpPr/>
            <p:nvPr/>
          </p:nvSpPr>
          <p:spPr bwMode="auto">
            <a:xfrm>
              <a:off x="5212118" y="2969920"/>
              <a:ext cx="180975" cy="179388"/>
            </a:xfrm>
            <a:custGeom>
              <a:avLst/>
              <a:gdLst>
                <a:gd name="T0" fmla="*/ 6 w 48"/>
                <a:gd name="T1" fmla="*/ 0 h 48"/>
                <a:gd name="T2" fmla="*/ 0 w 48"/>
                <a:gd name="T3" fmla="*/ 7 h 48"/>
                <a:gd name="T4" fmla="*/ 6 w 48"/>
                <a:gd name="T5" fmla="*/ 13 h 48"/>
                <a:gd name="T6" fmla="*/ 35 w 48"/>
                <a:gd name="T7" fmla="*/ 42 h 48"/>
                <a:gd name="T8" fmla="*/ 42 w 48"/>
                <a:gd name="T9" fmla="*/ 48 h 48"/>
                <a:gd name="T10" fmla="*/ 48 w 48"/>
                <a:gd name="T11" fmla="*/ 42 h 48"/>
                <a:gd name="T12" fmla="*/ 6 w 48"/>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48" h="48">
                  <a:moveTo>
                    <a:pt x="6" y="0"/>
                  </a:moveTo>
                  <a:cubicBezTo>
                    <a:pt x="3" y="0"/>
                    <a:pt x="0" y="3"/>
                    <a:pt x="0" y="7"/>
                  </a:cubicBezTo>
                  <a:cubicBezTo>
                    <a:pt x="0" y="10"/>
                    <a:pt x="3" y="13"/>
                    <a:pt x="6" y="13"/>
                  </a:cubicBezTo>
                  <a:cubicBezTo>
                    <a:pt x="22" y="13"/>
                    <a:pt x="35" y="26"/>
                    <a:pt x="35" y="42"/>
                  </a:cubicBezTo>
                  <a:cubicBezTo>
                    <a:pt x="35" y="45"/>
                    <a:pt x="38" y="48"/>
                    <a:pt x="42" y="48"/>
                  </a:cubicBezTo>
                  <a:cubicBezTo>
                    <a:pt x="45" y="48"/>
                    <a:pt x="48" y="45"/>
                    <a:pt x="48" y="42"/>
                  </a:cubicBezTo>
                  <a:cubicBezTo>
                    <a:pt x="48" y="19"/>
                    <a:pt x="29" y="0"/>
                    <a:pt x="6" y="0"/>
                  </a:cubicBez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C00000"/>
                </a:solidFill>
                <a:effectLst/>
                <a:uLnTx/>
                <a:uFillTx/>
              </a:endParaRPr>
            </a:p>
          </p:txBody>
        </p:sp>
        <p:sp>
          <p:nvSpPr>
            <p:cNvPr id="28" name="Freeform 24"/>
            <p:cNvSpPr/>
            <p:nvPr/>
          </p:nvSpPr>
          <p:spPr bwMode="auto">
            <a:xfrm>
              <a:off x="5212118" y="2871495"/>
              <a:ext cx="277813" cy="277813"/>
            </a:xfrm>
            <a:custGeom>
              <a:avLst/>
              <a:gdLst>
                <a:gd name="T0" fmla="*/ 6 w 74"/>
                <a:gd name="T1" fmla="*/ 0 h 74"/>
                <a:gd name="T2" fmla="*/ 0 w 74"/>
                <a:gd name="T3" fmla="*/ 7 h 74"/>
                <a:gd name="T4" fmla="*/ 6 w 74"/>
                <a:gd name="T5" fmla="*/ 13 h 74"/>
                <a:gd name="T6" fmla="*/ 61 w 74"/>
                <a:gd name="T7" fmla="*/ 68 h 74"/>
                <a:gd name="T8" fmla="*/ 68 w 74"/>
                <a:gd name="T9" fmla="*/ 74 h 74"/>
                <a:gd name="T10" fmla="*/ 74 w 74"/>
                <a:gd name="T11" fmla="*/ 68 h 74"/>
                <a:gd name="T12" fmla="*/ 6 w 74"/>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74" h="74">
                  <a:moveTo>
                    <a:pt x="6" y="0"/>
                  </a:moveTo>
                  <a:cubicBezTo>
                    <a:pt x="3" y="0"/>
                    <a:pt x="0" y="3"/>
                    <a:pt x="0" y="7"/>
                  </a:cubicBezTo>
                  <a:cubicBezTo>
                    <a:pt x="0" y="10"/>
                    <a:pt x="3" y="13"/>
                    <a:pt x="6" y="13"/>
                  </a:cubicBezTo>
                  <a:cubicBezTo>
                    <a:pt x="37" y="13"/>
                    <a:pt x="61" y="38"/>
                    <a:pt x="61" y="68"/>
                  </a:cubicBezTo>
                  <a:cubicBezTo>
                    <a:pt x="61" y="71"/>
                    <a:pt x="64" y="74"/>
                    <a:pt x="68" y="74"/>
                  </a:cubicBezTo>
                  <a:cubicBezTo>
                    <a:pt x="71" y="74"/>
                    <a:pt x="74" y="71"/>
                    <a:pt x="74" y="68"/>
                  </a:cubicBezTo>
                  <a:cubicBezTo>
                    <a:pt x="74" y="30"/>
                    <a:pt x="44" y="0"/>
                    <a:pt x="6" y="0"/>
                  </a:cubicBez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C00000"/>
                </a:solidFill>
                <a:effectLst/>
                <a:uLnTx/>
                <a:uFillTx/>
              </a:endParaRPr>
            </a:p>
          </p:txBody>
        </p:sp>
      </p:grpSp>
      <p:grpSp>
        <p:nvGrpSpPr>
          <p:cNvPr id="24" name="组合 28"/>
          <p:cNvGrpSpPr/>
          <p:nvPr/>
        </p:nvGrpSpPr>
        <p:grpSpPr>
          <a:xfrm>
            <a:off x="1805941" y="2849824"/>
            <a:ext cx="332056" cy="312476"/>
            <a:chOff x="6137274" y="1900165"/>
            <a:chExt cx="506413" cy="506412"/>
          </a:xfrm>
        </p:grpSpPr>
        <p:sp>
          <p:nvSpPr>
            <p:cNvPr id="30" name="Freeform 29"/>
            <p:cNvSpPr/>
            <p:nvPr/>
          </p:nvSpPr>
          <p:spPr bwMode="auto">
            <a:xfrm>
              <a:off x="6137274" y="1900165"/>
              <a:ext cx="506413" cy="506412"/>
            </a:xfrm>
            <a:custGeom>
              <a:avLst/>
              <a:gdLst>
                <a:gd name="T0" fmla="*/ 135 w 135"/>
                <a:gd name="T1" fmla="*/ 36 h 135"/>
                <a:gd name="T2" fmla="*/ 135 w 135"/>
                <a:gd name="T3" fmla="*/ 98 h 135"/>
                <a:gd name="T4" fmla="*/ 98 w 135"/>
                <a:gd name="T5" fmla="*/ 135 h 135"/>
                <a:gd name="T6" fmla="*/ 36 w 135"/>
                <a:gd name="T7" fmla="*/ 135 h 135"/>
                <a:gd name="T8" fmla="*/ 0 w 135"/>
                <a:gd name="T9" fmla="*/ 98 h 135"/>
                <a:gd name="T10" fmla="*/ 0 w 135"/>
                <a:gd name="T11" fmla="*/ 36 h 135"/>
                <a:gd name="T12" fmla="*/ 36 w 135"/>
                <a:gd name="T13" fmla="*/ 0 h 135"/>
                <a:gd name="T14" fmla="*/ 135 w 135"/>
                <a:gd name="T15" fmla="*/ 0 h 135"/>
                <a:gd name="T16" fmla="*/ 135 w 135"/>
                <a:gd name="T17" fmla="*/ 3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135">
                  <a:moveTo>
                    <a:pt x="135" y="36"/>
                  </a:moveTo>
                  <a:cubicBezTo>
                    <a:pt x="135" y="98"/>
                    <a:pt x="135" y="98"/>
                    <a:pt x="135" y="98"/>
                  </a:cubicBezTo>
                  <a:cubicBezTo>
                    <a:pt x="135" y="118"/>
                    <a:pt x="118" y="135"/>
                    <a:pt x="98" y="135"/>
                  </a:cubicBezTo>
                  <a:cubicBezTo>
                    <a:pt x="36" y="135"/>
                    <a:pt x="36" y="135"/>
                    <a:pt x="36" y="135"/>
                  </a:cubicBezTo>
                  <a:cubicBezTo>
                    <a:pt x="16" y="135"/>
                    <a:pt x="0" y="118"/>
                    <a:pt x="0" y="98"/>
                  </a:cubicBezTo>
                  <a:cubicBezTo>
                    <a:pt x="0" y="36"/>
                    <a:pt x="0" y="36"/>
                    <a:pt x="0" y="36"/>
                  </a:cubicBezTo>
                  <a:cubicBezTo>
                    <a:pt x="0" y="16"/>
                    <a:pt x="16" y="0"/>
                    <a:pt x="36" y="0"/>
                  </a:cubicBezTo>
                  <a:cubicBezTo>
                    <a:pt x="135" y="0"/>
                    <a:pt x="135" y="0"/>
                    <a:pt x="135" y="0"/>
                  </a:cubicBezTo>
                  <a:lnTo>
                    <a:pt x="135" y="36"/>
                  </a:lnTo>
                  <a:close/>
                </a:path>
              </a:pathLst>
            </a:custGeom>
            <a:solidFill>
              <a:srgbClr val="99663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C00000"/>
                </a:solidFill>
                <a:effectLst/>
                <a:uLnTx/>
                <a:uFillTx/>
              </a:endParaRPr>
            </a:p>
          </p:txBody>
        </p:sp>
        <p:sp>
          <p:nvSpPr>
            <p:cNvPr id="31" name="Freeform 30"/>
            <p:cNvSpPr>
              <a:spLocks noEditPoints="1"/>
            </p:cNvSpPr>
            <p:nvPr/>
          </p:nvSpPr>
          <p:spPr bwMode="auto">
            <a:xfrm>
              <a:off x="6208712" y="1979540"/>
              <a:ext cx="327025" cy="325437"/>
            </a:xfrm>
            <a:custGeom>
              <a:avLst/>
              <a:gdLst>
                <a:gd name="T0" fmla="*/ 64 w 87"/>
                <a:gd name="T1" fmla="*/ 14 h 87"/>
                <a:gd name="T2" fmla="*/ 14 w 87"/>
                <a:gd name="T3" fmla="*/ 14 h 87"/>
                <a:gd name="T4" fmla="*/ 14 w 87"/>
                <a:gd name="T5" fmla="*/ 64 h 87"/>
                <a:gd name="T6" fmla="*/ 59 w 87"/>
                <a:gd name="T7" fmla="*/ 69 h 87"/>
                <a:gd name="T8" fmla="*/ 74 w 87"/>
                <a:gd name="T9" fmla="*/ 84 h 87"/>
                <a:gd name="T10" fmla="*/ 83 w 87"/>
                <a:gd name="T11" fmla="*/ 84 h 87"/>
                <a:gd name="T12" fmla="*/ 84 w 87"/>
                <a:gd name="T13" fmla="*/ 83 h 87"/>
                <a:gd name="T14" fmla="*/ 84 w 87"/>
                <a:gd name="T15" fmla="*/ 74 h 87"/>
                <a:gd name="T16" fmla="*/ 69 w 87"/>
                <a:gd name="T17" fmla="*/ 59 h 87"/>
                <a:gd name="T18" fmla="*/ 64 w 87"/>
                <a:gd name="T19" fmla="*/ 14 h 87"/>
                <a:gd name="T20" fmla="*/ 58 w 87"/>
                <a:gd name="T21" fmla="*/ 58 h 87"/>
                <a:gd name="T22" fmla="*/ 20 w 87"/>
                <a:gd name="T23" fmla="*/ 58 h 87"/>
                <a:gd name="T24" fmla="*/ 20 w 87"/>
                <a:gd name="T25" fmla="*/ 21 h 87"/>
                <a:gd name="T26" fmla="*/ 58 w 87"/>
                <a:gd name="T27" fmla="*/ 21 h 87"/>
                <a:gd name="T28" fmla="*/ 58 w 87"/>
                <a:gd name="T29" fmla="*/ 5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 h="87">
                  <a:moveTo>
                    <a:pt x="64" y="14"/>
                  </a:moveTo>
                  <a:cubicBezTo>
                    <a:pt x="50" y="0"/>
                    <a:pt x="28" y="0"/>
                    <a:pt x="14" y="14"/>
                  </a:cubicBezTo>
                  <a:cubicBezTo>
                    <a:pt x="0" y="28"/>
                    <a:pt x="0" y="51"/>
                    <a:pt x="14" y="64"/>
                  </a:cubicBezTo>
                  <a:cubicBezTo>
                    <a:pt x="26" y="77"/>
                    <a:pt x="45" y="78"/>
                    <a:pt x="59" y="69"/>
                  </a:cubicBezTo>
                  <a:cubicBezTo>
                    <a:pt x="74" y="84"/>
                    <a:pt x="74" y="84"/>
                    <a:pt x="74" y="84"/>
                  </a:cubicBezTo>
                  <a:cubicBezTo>
                    <a:pt x="76" y="87"/>
                    <a:pt x="80" y="87"/>
                    <a:pt x="83" y="84"/>
                  </a:cubicBezTo>
                  <a:cubicBezTo>
                    <a:pt x="84" y="83"/>
                    <a:pt x="84" y="83"/>
                    <a:pt x="84" y="83"/>
                  </a:cubicBezTo>
                  <a:cubicBezTo>
                    <a:pt x="87" y="81"/>
                    <a:pt x="87" y="77"/>
                    <a:pt x="84" y="74"/>
                  </a:cubicBezTo>
                  <a:cubicBezTo>
                    <a:pt x="69" y="59"/>
                    <a:pt x="69" y="59"/>
                    <a:pt x="69" y="59"/>
                  </a:cubicBezTo>
                  <a:cubicBezTo>
                    <a:pt x="78" y="45"/>
                    <a:pt x="76" y="26"/>
                    <a:pt x="64" y="14"/>
                  </a:cubicBezTo>
                  <a:close/>
                  <a:moveTo>
                    <a:pt x="58" y="58"/>
                  </a:moveTo>
                  <a:cubicBezTo>
                    <a:pt x="47" y="68"/>
                    <a:pt x="31" y="68"/>
                    <a:pt x="20" y="58"/>
                  </a:cubicBezTo>
                  <a:cubicBezTo>
                    <a:pt x="10" y="48"/>
                    <a:pt x="10" y="31"/>
                    <a:pt x="20" y="21"/>
                  </a:cubicBezTo>
                  <a:cubicBezTo>
                    <a:pt x="31" y="10"/>
                    <a:pt x="47" y="10"/>
                    <a:pt x="58" y="21"/>
                  </a:cubicBezTo>
                  <a:cubicBezTo>
                    <a:pt x="68" y="31"/>
                    <a:pt x="68" y="48"/>
                    <a:pt x="58" y="58"/>
                  </a:cubicBez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C00000"/>
                </a:solidFill>
                <a:effectLst/>
                <a:uLnTx/>
                <a:uFillTx/>
              </a:endParaRPr>
            </a:p>
          </p:txBody>
        </p:sp>
      </p:grpSp>
      <p:sp>
        <p:nvSpPr>
          <p:cNvPr id="32" name="Text Box 11"/>
          <p:cNvSpPr txBox="1">
            <a:spLocks noChangeArrowheads="1"/>
          </p:cNvSpPr>
          <p:nvPr/>
        </p:nvSpPr>
        <p:spPr bwMode="auto">
          <a:xfrm>
            <a:off x="5224750" y="1251902"/>
            <a:ext cx="3435804"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sz="1800" dirty="0" smtClean="0">
              <a:solidFill>
                <a:srgbClr val="996633"/>
              </a:solidFill>
              <a:latin typeface="+mn-ea"/>
              <a:ea typeface="+mn-ea"/>
            </a:endParaRPr>
          </a:p>
          <a:p>
            <a:r>
              <a:rPr lang="zh-CN" altLang="en-US" sz="1800" dirty="0" smtClean="0">
                <a:solidFill>
                  <a:srgbClr val="996633"/>
                </a:solidFill>
                <a:latin typeface="+mn-ea"/>
                <a:ea typeface="+mn-ea"/>
              </a:rPr>
              <a:t>渠道商</a:t>
            </a:r>
            <a:r>
              <a:rPr lang="en-US" altLang="zh-CN" sz="1800" dirty="0" smtClean="0">
                <a:solidFill>
                  <a:srgbClr val="996633"/>
                </a:solidFill>
                <a:latin typeface="+mn-ea"/>
                <a:ea typeface="+mn-ea"/>
              </a:rPr>
              <a:t>/</a:t>
            </a:r>
            <a:r>
              <a:rPr lang="zh-CN" altLang="en-US" sz="1800" dirty="0" smtClean="0">
                <a:solidFill>
                  <a:srgbClr val="996633"/>
                </a:solidFill>
                <a:latin typeface="+mn-ea"/>
                <a:ea typeface="+mn-ea"/>
              </a:rPr>
              <a:t>经销商</a:t>
            </a:r>
            <a:r>
              <a:rPr lang="en-US" altLang="zh-CN" sz="1800" dirty="0" smtClean="0">
                <a:solidFill>
                  <a:srgbClr val="996633"/>
                </a:solidFill>
                <a:latin typeface="+mn-ea"/>
                <a:ea typeface="+mn-ea"/>
              </a:rPr>
              <a:t>/</a:t>
            </a:r>
            <a:r>
              <a:rPr lang="zh-CN" altLang="en-US" sz="1800" dirty="0" smtClean="0">
                <a:solidFill>
                  <a:srgbClr val="996633"/>
                </a:solidFill>
                <a:latin typeface="+mn-ea"/>
                <a:ea typeface="+mn-ea"/>
              </a:rPr>
              <a:t>分销商</a:t>
            </a:r>
            <a:endParaRPr lang="en-US" altLang="zh-CN" sz="1800" dirty="0" smtClean="0">
              <a:solidFill>
                <a:srgbClr val="996633"/>
              </a:solidFill>
              <a:latin typeface="+mn-ea"/>
              <a:ea typeface="+mn-ea"/>
            </a:endParaRPr>
          </a:p>
          <a:p>
            <a:endParaRPr lang="en-US" altLang="zh-CN" sz="1800" dirty="0">
              <a:solidFill>
                <a:srgbClr val="996633"/>
              </a:solidFill>
              <a:latin typeface="+mn-ea"/>
              <a:ea typeface="+mn-ea"/>
            </a:endParaRPr>
          </a:p>
        </p:txBody>
      </p:sp>
      <p:sp>
        <p:nvSpPr>
          <p:cNvPr id="33" name="Text Box 11"/>
          <p:cNvSpPr txBox="1">
            <a:spLocks noChangeArrowheads="1"/>
          </p:cNvSpPr>
          <p:nvPr/>
        </p:nvSpPr>
        <p:spPr bwMode="auto">
          <a:xfrm>
            <a:off x="5264506" y="2283440"/>
            <a:ext cx="343580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800" dirty="0" smtClean="0">
                <a:solidFill>
                  <a:srgbClr val="996633"/>
                </a:solidFill>
                <a:latin typeface="+mn-ea"/>
                <a:ea typeface="+mn-ea"/>
              </a:rPr>
              <a:t>咖啡馆</a:t>
            </a:r>
            <a:r>
              <a:rPr lang="en-US" altLang="zh-CN" sz="1800" dirty="0" smtClean="0">
                <a:solidFill>
                  <a:srgbClr val="996633"/>
                </a:solidFill>
                <a:latin typeface="+mn-ea"/>
                <a:ea typeface="+mn-ea"/>
              </a:rPr>
              <a:t>/</a:t>
            </a:r>
            <a:r>
              <a:rPr lang="zh-CN" altLang="en-US" sz="1800" dirty="0" smtClean="0">
                <a:solidFill>
                  <a:srgbClr val="996633"/>
                </a:solidFill>
                <a:latin typeface="+mn-ea"/>
                <a:ea typeface="+mn-ea"/>
              </a:rPr>
              <a:t>茶坊</a:t>
            </a:r>
            <a:r>
              <a:rPr lang="en-US" altLang="zh-CN" sz="1800" dirty="0" smtClean="0">
                <a:solidFill>
                  <a:srgbClr val="996633"/>
                </a:solidFill>
                <a:latin typeface="+mn-ea"/>
                <a:ea typeface="+mn-ea"/>
              </a:rPr>
              <a:t>/</a:t>
            </a:r>
            <a:r>
              <a:rPr lang="zh-CN" altLang="en-US" sz="1800" dirty="0" smtClean="0">
                <a:solidFill>
                  <a:srgbClr val="996633"/>
                </a:solidFill>
                <a:latin typeface="+mn-ea"/>
                <a:ea typeface="+mn-ea"/>
              </a:rPr>
              <a:t>面包房</a:t>
            </a:r>
            <a:r>
              <a:rPr lang="en-US" altLang="zh-CN" sz="1800" dirty="0" smtClean="0">
                <a:solidFill>
                  <a:srgbClr val="996633"/>
                </a:solidFill>
                <a:latin typeface="+mn-ea"/>
                <a:ea typeface="+mn-ea"/>
              </a:rPr>
              <a:t>/</a:t>
            </a:r>
            <a:r>
              <a:rPr lang="zh-CN" altLang="en-US" sz="1800" dirty="0" smtClean="0">
                <a:solidFill>
                  <a:srgbClr val="996633"/>
                </a:solidFill>
                <a:latin typeface="+mn-ea"/>
                <a:ea typeface="+mn-ea"/>
              </a:rPr>
              <a:t>餐厅</a:t>
            </a:r>
            <a:endParaRPr lang="en-US" altLang="zh-CN" sz="1800" dirty="0">
              <a:solidFill>
                <a:srgbClr val="996633"/>
              </a:solidFill>
              <a:latin typeface="+mn-ea"/>
              <a:ea typeface="+mn-ea"/>
            </a:endParaRPr>
          </a:p>
        </p:txBody>
      </p:sp>
      <p:sp>
        <p:nvSpPr>
          <p:cNvPr id="34" name="Text Box 11"/>
          <p:cNvSpPr txBox="1">
            <a:spLocks noChangeArrowheads="1"/>
          </p:cNvSpPr>
          <p:nvPr/>
        </p:nvSpPr>
        <p:spPr bwMode="auto">
          <a:xfrm>
            <a:off x="5240652" y="2957171"/>
            <a:ext cx="3435804"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800" dirty="0" smtClean="0">
                <a:solidFill>
                  <a:srgbClr val="996633"/>
                </a:solidFill>
                <a:latin typeface="+mn-ea"/>
                <a:ea typeface="+mn-ea"/>
              </a:rPr>
              <a:t>咨询公司</a:t>
            </a:r>
            <a:r>
              <a:rPr lang="en-US" altLang="zh-CN" sz="1800" dirty="0" smtClean="0">
                <a:solidFill>
                  <a:srgbClr val="996633"/>
                </a:solidFill>
                <a:latin typeface="+mn-ea"/>
                <a:ea typeface="+mn-ea"/>
              </a:rPr>
              <a:t>/</a:t>
            </a:r>
            <a:r>
              <a:rPr lang="zh-CN" altLang="en-US" sz="1800" dirty="0" smtClean="0">
                <a:solidFill>
                  <a:srgbClr val="996633"/>
                </a:solidFill>
                <a:latin typeface="+mn-ea"/>
                <a:ea typeface="+mn-ea"/>
              </a:rPr>
              <a:t>教育机构</a:t>
            </a:r>
            <a:r>
              <a:rPr lang="en-US" altLang="zh-CN" sz="1800" dirty="0" smtClean="0">
                <a:solidFill>
                  <a:srgbClr val="996633"/>
                </a:solidFill>
                <a:latin typeface="+mn-ea"/>
                <a:ea typeface="+mn-ea"/>
              </a:rPr>
              <a:t>/</a:t>
            </a:r>
            <a:r>
              <a:rPr lang="zh-CN" altLang="en-US" sz="1800" dirty="0" smtClean="0">
                <a:solidFill>
                  <a:srgbClr val="996633"/>
                </a:solidFill>
                <a:latin typeface="+mn-ea"/>
                <a:ea typeface="+mn-ea"/>
              </a:rPr>
              <a:t>投资机构</a:t>
            </a:r>
            <a:r>
              <a:rPr lang="en-US" altLang="zh-CN" sz="1800" dirty="0" smtClean="0">
                <a:solidFill>
                  <a:srgbClr val="996633"/>
                </a:solidFill>
                <a:latin typeface="+mn-ea"/>
                <a:ea typeface="+mn-ea"/>
              </a:rPr>
              <a:t>/</a:t>
            </a:r>
            <a:r>
              <a:rPr lang="zh-CN" altLang="en-US" sz="1800" dirty="0" smtClean="0">
                <a:solidFill>
                  <a:srgbClr val="996633"/>
                </a:solidFill>
                <a:latin typeface="+mn-ea"/>
                <a:ea typeface="+mn-ea"/>
              </a:rPr>
              <a:t>商务服务</a:t>
            </a:r>
            <a:r>
              <a:rPr lang="en-US" altLang="zh-CN" sz="1800" dirty="0" smtClean="0">
                <a:solidFill>
                  <a:srgbClr val="996633"/>
                </a:solidFill>
                <a:latin typeface="+mn-ea"/>
                <a:ea typeface="+mn-ea"/>
              </a:rPr>
              <a:t>/</a:t>
            </a:r>
            <a:r>
              <a:rPr lang="zh-CN" altLang="en-US" sz="1800" dirty="0" smtClean="0">
                <a:solidFill>
                  <a:srgbClr val="996633"/>
                </a:solidFill>
                <a:latin typeface="+mn-ea"/>
                <a:ea typeface="+mn-ea"/>
              </a:rPr>
              <a:t>政府部门</a:t>
            </a:r>
            <a:endParaRPr lang="en-US" altLang="zh-CN" sz="1800" dirty="0">
              <a:solidFill>
                <a:srgbClr val="996633"/>
              </a:solidFill>
              <a:latin typeface="+mn-ea"/>
              <a:ea typeface="+mn-ea"/>
            </a:endParaRPr>
          </a:p>
        </p:txBody>
      </p:sp>
      <p:sp>
        <p:nvSpPr>
          <p:cNvPr id="35" name="Text Box 11"/>
          <p:cNvSpPr txBox="1">
            <a:spLocks noChangeArrowheads="1"/>
          </p:cNvSpPr>
          <p:nvPr/>
        </p:nvSpPr>
        <p:spPr bwMode="auto">
          <a:xfrm>
            <a:off x="5240652" y="3813782"/>
            <a:ext cx="343580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800" dirty="0" smtClean="0">
                <a:solidFill>
                  <a:srgbClr val="996633"/>
                </a:solidFill>
                <a:latin typeface="+mn-ea"/>
                <a:ea typeface="+mn-ea"/>
              </a:rPr>
              <a:t>出版机构</a:t>
            </a:r>
            <a:r>
              <a:rPr lang="en-US" altLang="zh-CN" sz="1800" dirty="0" smtClean="0">
                <a:solidFill>
                  <a:srgbClr val="996633"/>
                </a:solidFill>
                <a:latin typeface="+mn-ea"/>
                <a:ea typeface="+mn-ea"/>
              </a:rPr>
              <a:t>/</a:t>
            </a:r>
            <a:r>
              <a:rPr lang="zh-CN" altLang="en-US" sz="1800" dirty="0" smtClean="0">
                <a:solidFill>
                  <a:srgbClr val="996633"/>
                </a:solidFill>
                <a:latin typeface="+mn-ea"/>
                <a:ea typeface="+mn-ea"/>
              </a:rPr>
              <a:t>媒体等其他渠道</a:t>
            </a:r>
            <a:endParaRPr lang="en-US" altLang="zh-CN" sz="1800" dirty="0">
              <a:solidFill>
                <a:srgbClr val="996633"/>
              </a:solidFill>
              <a:latin typeface="+mn-ea"/>
              <a:ea typeface="+mn-ea"/>
            </a:endParaRPr>
          </a:p>
        </p:txBody>
      </p:sp>
      <p:grpSp>
        <p:nvGrpSpPr>
          <p:cNvPr id="39" name="组合 18"/>
          <p:cNvGrpSpPr/>
          <p:nvPr/>
        </p:nvGrpSpPr>
        <p:grpSpPr>
          <a:xfrm>
            <a:off x="2396943" y="2167380"/>
            <a:ext cx="506413" cy="506412"/>
            <a:chOff x="1339850" y="2163763"/>
            <a:chExt cx="506413" cy="506412"/>
          </a:xfrm>
        </p:grpSpPr>
        <p:sp>
          <p:nvSpPr>
            <p:cNvPr id="40" name="Freeform 13"/>
            <p:cNvSpPr/>
            <p:nvPr/>
          </p:nvSpPr>
          <p:spPr bwMode="auto">
            <a:xfrm>
              <a:off x="1339850" y="2163763"/>
              <a:ext cx="506413" cy="506412"/>
            </a:xfrm>
            <a:custGeom>
              <a:avLst/>
              <a:gdLst>
                <a:gd name="T0" fmla="*/ 135 w 135"/>
                <a:gd name="T1" fmla="*/ 36 h 135"/>
                <a:gd name="T2" fmla="*/ 135 w 135"/>
                <a:gd name="T3" fmla="*/ 98 h 135"/>
                <a:gd name="T4" fmla="*/ 98 w 135"/>
                <a:gd name="T5" fmla="*/ 135 h 135"/>
                <a:gd name="T6" fmla="*/ 37 w 135"/>
                <a:gd name="T7" fmla="*/ 135 h 135"/>
                <a:gd name="T8" fmla="*/ 0 w 135"/>
                <a:gd name="T9" fmla="*/ 98 h 135"/>
                <a:gd name="T10" fmla="*/ 0 w 135"/>
                <a:gd name="T11" fmla="*/ 36 h 135"/>
                <a:gd name="T12" fmla="*/ 37 w 135"/>
                <a:gd name="T13" fmla="*/ 0 h 135"/>
                <a:gd name="T14" fmla="*/ 135 w 135"/>
                <a:gd name="T15" fmla="*/ 0 h 135"/>
                <a:gd name="T16" fmla="*/ 135 w 135"/>
                <a:gd name="T17" fmla="*/ 3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135">
                  <a:moveTo>
                    <a:pt x="135" y="36"/>
                  </a:moveTo>
                  <a:cubicBezTo>
                    <a:pt x="135" y="98"/>
                    <a:pt x="135" y="98"/>
                    <a:pt x="135" y="98"/>
                  </a:cubicBezTo>
                  <a:cubicBezTo>
                    <a:pt x="135" y="118"/>
                    <a:pt x="118" y="135"/>
                    <a:pt x="98" y="135"/>
                  </a:cubicBezTo>
                  <a:cubicBezTo>
                    <a:pt x="37" y="135"/>
                    <a:pt x="37" y="135"/>
                    <a:pt x="37" y="135"/>
                  </a:cubicBezTo>
                  <a:cubicBezTo>
                    <a:pt x="16" y="135"/>
                    <a:pt x="0" y="118"/>
                    <a:pt x="0" y="98"/>
                  </a:cubicBezTo>
                  <a:cubicBezTo>
                    <a:pt x="0" y="36"/>
                    <a:pt x="0" y="36"/>
                    <a:pt x="0" y="36"/>
                  </a:cubicBezTo>
                  <a:cubicBezTo>
                    <a:pt x="0" y="16"/>
                    <a:pt x="16" y="0"/>
                    <a:pt x="37" y="0"/>
                  </a:cubicBezTo>
                  <a:cubicBezTo>
                    <a:pt x="135" y="0"/>
                    <a:pt x="135" y="0"/>
                    <a:pt x="135" y="0"/>
                  </a:cubicBezTo>
                  <a:lnTo>
                    <a:pt x="135" y="36"/>
                  </a:lnTo>
                  <a:close/>
                </a:path>
              </a:pathLst>
            </a:custGeom>
            <a:solidFill>
              <a:srgbClr val="99663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C00000"/>
                </a:solidFill>
                <a:effectLst/>
                <a:uLnTx/>
                <a:uFillTx/>
              </a:endParaRPr>
            </a:p>
          </p:txBody>
        </p:sp>
        <p:sp>
          <p:nvSpPr>
            <p:cNvPr id="41" name="Freeform 14"/>
            <p:cNvSpPr/>
            <p:nvPr/>
          </p:nvSpPr>
          <p:spPr bwMode="auto">
            <a:xfrm>
              <a:off x="1500188" y="2276475"/>
              <a:ext cx="176213" cy="104775"/>
            </a:xfrm>
            <a:custGeom>
              <a:avLst/>
              <a:gdLst>
                <a:gd name="T0" fmla="*/ 111 w 111"/>
                <a:gd name="T1" fmla="*/ 0 h 66"/>
                <a:gd name="T2" fmla="*/ 55 w 111"/>
                <a:gd name="T3" fmla="*/ 0 h 66"/>
                <a:gd name="T4" fmla="*/ 55 w 111"/>
                <a:gd name="T5" fmla="*/ 54 h 66"/>
                <a:gd name="T6" fmla="*/ 14 w 111"/>
                <a:gd name="T7" fmla="*/ 54 h 66"/>
                <a:gd name="T8" fmla="*/ 14 w 111"/>
                <a:gd name="T9" fmla="*/ 0 h 66"/>
                <a:gd name="T10" fmla="*/ 0 w 111"/>
                <a:gd name="T11" fmla="*/ 0 h 66"/>
                <a:gd name="T12" fmla="*/ 0 w 111"/>
                <a:gd name="T13" fmla="*/ 66 h 66"/>
                <a:gd name="T14" fmla="*/ 111 w 111"/>
                <a:gd name="T15" fmla="*/ 66 h 66"/>
                <a:gd name="T16" fmla="*/ 111 w 111"/>
                <a:gd name="T1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66">
                  <a:moveTo>
                    <a:pt x="111" y="0"/>
                  </a:moveTo>
                  <a:lnTo>
                    <a:pt x="55" y="0"/>
                  </a:lnTo>
                  <a:lnTo>
                    <a:pt x="55" y="54"/>
                  </a:lnTo>
                  <a:lnTo>
                    <a:pt x="14" y="54"/>
                  </a:lnTo>
                  <a:lnTo>
                    <a:pt x="14" y="0"/>
                  </a:lnTo>
                  <a:lnTo>
                    <a:pt x="0" y="0"/>
                  </a:lnTo>
                  <a:lnTo>
                    <a:pt x="0" y="66"/>
                  </a:lnTo>
                  <a:lnTo>
                    <a:pt x="111" y="66"/>
                  </a:lnTo>
                  <a:lnTo>
                    <a:pt x="111" y="0"/>
                  </a:ln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C00000"/>
                </a:solidFill>
                <a:effectLst/>
                <a:uLnTx/>
                <a:uFillTx/>
              </a:endParaRPr>
            </a:p>
          </p:txBody>
        </p:sp>
        <p:sp>
          <p:nvSpPr>
            <p:cNvPr id="42" name="Freeform 15"/>
            <p:cNvSpPr>
              <a:spLocks noEditPoints="1"/>
            </p:cNvSpPr>
            <p:nvPr/>
          </p:nvSpPr>
          <p:spPr bwMode="auto">
            <a:xfrm>
              <a:off x="1447800" y="2276475"/>
              <a:ext cx="288925" cy="277812"/>
            </a:xfrm>
            <a:custGeom>
              <a:avLst/>
              <a:gdLst>
                <a:gd name="T0" fmla="*/ 72 w 77"/>
                <a:gd name="T1" fmla="*/ 0 h 74"/>
                <a:gd name="T2" fmla="*/ 64 w 77"/>
                <a:gd name="T3" fmla="*/ 0 h 74"/>
                <a:gd name="T4" fmla="*/ 64 w 77"/>
                <a:gd name="T5" fmla="*/ 31 h 74"/>
                <a:gd name="T6" fmla="*/ 10 w 77"/>
                <a:gd name="T7" fmla="*/ 31 h 74"/>
                <a:gd name="T8" fmla="*/ 10 w 77"/>
                <a:gd name="T9" fmla="*/ 0 h 74"/>
                <a:gd name="T10" fmla="*/ 5 w 77"/>
                <a:gd name="T11" fmla="*/ 0 h 74"/>
                <a:gd name="T12" fmla="*/ 0 w 77"/>
                <a:gd name="T13" fmla="*/ 6 h 74"/>
                <a:gd name="T14" fmla="*/ 0 w 77"/>
                <a:gd name="T15" fmla="*/ 68 h 74"/>
                <a:gd name="T16" fmla="*/ 5 w 77"/>
                <a:gd name="T17" fmla="*/ 74 h 74"/>
                <a:gd name="T18" fmla="*/ 72 w 77"/>
                <a:gd name="T19" fmla="*/ 74 h 74"/>
                <a:gd name="T20" fmla="*/ 77 w 77"/>
                <a:gd name="T21" fmla="*/ 68 h 74"/>
                <a:gd name="T22" fmla="*/ 77 w 77"/>
                <a:gd name="T23" fmla="*/ 6 h 74"/>
                <a:gd name="T24" fmla="*/ 72 w 77"/>
                <a:gd name="T25" fmla="*/ 0 h 74"/>
                <a:gd name="T26" fmla="*/ 38 w 77"/>
                <a:gd name="T27" fmla="*/ 65 h 74"/>
                <a:gd name="T28" fmla="*/ 22 w 77"/>
                <a:gd name="T29" fmla="*/ 49 h 74"/>
                <a:gd name="T30" fmla="*/ 38 w 77"/>
                <a:gd name="T31" fmla="*/ 33 h 74"/>
                <a:gd name="T32" fmla="*/ 54 w 77"/>
                <a:gd name="T33" fmla="*/ 49 h 74"/>
                <a:gd name="T34" fmla="*/ 38 w 77"/>
                <a:gd name="T35" fmla="*/ 6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74">
                  <a:moveTo>
                    <a:pt x="72" y="0"/>
                  </a:moveTo>
                  <a:cubicBezTo>
                    <a:pt x="64" y="0"/>
                    <a:pt x="64" y="0"/>
                    <a:pt x="64" y="0"/>
                  </a:cubicBezTo>
                  <a:cubicBezTo>
                    <a:pt x="64" y="31"/>
                    <a:pt x="64" y="31"/>
                    <a:pt x="64" y="31"/>
                  </a:cubicBezTo>
                  <a:cubicBezTo>
                    <a:pt x="10" y="31"/>
                    <a:pt x="10" y="31"/>
                    <a:pt x="10" y="31"/>
                  </a:cubicBezTo>
                  <a:cubicBezTo>
                    <a:pt x="10" y="0"/>
                    <a:pt x="10" y="0"/>
                    <a:pt x="10" y="0"/>
                  </a:cubicBezTo>
                  <a:cubicBezTo>
                    <a:pt x="5" y="0"/>
                    <a:pt x="5" y="0"/>
                    <a:pt x="5" y="0"/>
                  </a:cubicBezTo>
                  <a:cubicBezTo>
                    <a:pt x="2" y="0"/>
                    <a:pt x="0" y="3"/>
                    <a:pt x="0" y="6"/>
                  </a:cubicBezTo>
                  <a:cubicBezTo>
                    <a:pt x="0" y="68"/>
                    <a:pt x="0" y="68"/>
                    <a:pt x="0" y="68"/>
                  </a:cubicBezTo>
                  <a:cubicBezTo>
                    <a:pt x="0" y="72"/>
                    <a:pt x="2" y="74"/>
                    <a:pt x="5" y="74"/>
                  </a:cubicBezTo>
                  <a:cubicBezTo>
                    <a:pt x="72" y="74"/>
                    <a:pt x="72" y="74"/>
                    <a:pt x="72" y="74"/>
                  </a:cubicBezTo>
                  <a:cubicBezTo>
                    <a:pt x="75" y="74"/>
                    <a:pt x="77" y="72"/>
                    <a:pt x="77" y="68"/>
                  </a:cubicBezTo>
                  <a:cubicBezTo>
                    <a:pt x="77" y="6"/>
                    <a:pt x="77" y="6"/>
                    <a:pt x="77" y="6"/>
                  </a:cubicBezTo>
                  <a:cubicBezTo>
                    <a:pt x="77" y="3"/>
                    <a:pt x="75" y="0"/>
                    <a:pt x="72" y="0"/>
                  </a:cubicBezTo>
                  <a:close/>
                  <a:moveTo>
                    <a:pt x="38" y="65"/>
                  </a:moveTo>
                  <a:cubicBezTo>
                    <a:pt x="29" y="65"/>
                    <a:pt x="22" y="58"/>
                    <a:pt x="22" y="49"/>
                  </a:cubicBezTo>
                  <a:cubicBezTo>
                    <a:pt x="22" y="40"/>
                    <a:pt x="29" y="33"/>
                    <a:pt x="38" y="33"/>
                  </a:cubicBezTo>
                  <a:cubicBezTo>
                    <a:pt x="46" y="33"/>
                    <a:pt x="54" y="40"/>
                    <a:pt x="54" y="49"/>
                  </a:cubicBezTo>
                  <a:cubicBezTo>
                    <a:pt x="54" y="58"/>
                    <a:pt x="46" y="65"/>
                    <a:pt x="38" y="65"/>
                  </a:cubicBez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C00000"/>
                </a:solidFill>
                <a:effectLst/>
                <a:uLnTx/>
                <a:uFillTx/>
              </a:endParaRPr>
            </a:p>
          </p:txBody>
        </p:sp>
        <p:sp>
          <p:nvSpPr>
            <p:cNvPr id="43" name="Oval 16"/>
            <p:cNvSpPr>
              <a:spLocks noChangeArrowheads="1"/>
            </p:cNvSpPr>
            <p:nvPr/>
          </p:nvSpPr>
          <p:spPr bwMode="auto">
            <a:xfrm>
              <a:off x="1549400" y="2419350"/>
              <a:ext cx="82550" cy="82550"/>
            </a:xfrm>
            <a:prstGeom prst="ellipse">
              <a:avLst/>
            </a:pr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C00000"/>
                </a:solidFill>
                <a:effectLst/>
                <a:uLnTx/>
                <a:uFillTx/>
              </a:endParaRPr>
            </a:p>
          </p:txBody>
        </p:sp>
      </p:grpSp>
      <p:grpSp>
        <p:nvGrpSpPr>
          <p:cNvPr id="44" name="组合 14"/>
          <p:cNvGrpSpPr/>
          <p:nvPr/>
        </p:nvGrpSpPr>
        <p:grpSpPr>
          <a:xfrm>
            <a:off x="2385805" y="2901355"/>
            <a:ext cx="501650" cy="506412"/>
            <a:chOff x="4929188" y="1303338"/>
            <a:chExt cx="501650" cy="506412"/>
          </a:xfrm>
        </p:grpSpPr>
        <p:sp>
          <p:nvSpPr>
            <p:cNvPr id="45" name="Freeform 6"/>
            <p:cNvSpPr/>
            <p:nvPr/>
          </p:nvSpPr>
          <p:spPr bwMode="auto">
            <a:xfrm>
              <a:off x="4929188" y="1303338"/>
              <a:ext cx="501650" cy="506412"/>
            </a:xfrm>
            <a:custGeom>
              <a:avLst/>
              <a:gdLst>
                <a:gd name="T0" fmla="*/ 134 w 134"/>
                <a:gd name="T1" fmla="*/ 36 h 135"/>
                <a:gd name="T2" fmla="*/ 134 w 134"/>
                <a:gd name="T3" fmla="*/ 98 h 135"/>
                <a:gd name="T4" fmla="*/ 98 w 134"/>
                <a:gd name="T5" fmla="*/ 135 h 135"/>
                <a:gd name="T6" fmla="*/ 36 w 134"/>
                <a:gd name="T7" fmla="*/ 135 h 135"/>
                <a:gd name="T8" fmla="*/ 0 w 134"/>
                <a:gd name="T9" fmla="*/ 98 h 135"/>
                <a:gd name="T10" fmla="*/ 0 w 134"/>
                <a:gd name="T11" fmla="*/ 36 h 135"/>
                <a:gd name="T12" fmla="*/ 36 w 134"/>
                <a:gd name="T13" fmla="*/ 0 h 135"/>
                <a:gd name="T14" fmla="*/ 134 w 134"/>
                <a:gd name="T15" fmla="*/ 0 h 135"/>
                <a:gd name="T16" fmla="*/ 134 w 134"/>
                <a:gd name="T17" fmla="*/ 3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35">
                  <a:moveTo>
                    <a:pt x="134" y="36"/>
                  </a:moveTo>
                  <a:cubicBezTo>
                    <a:pt x="134" y="98"/>
                    <a:pt x="134" y="98"/>
                    <a:pt x="134" y="98"/>
                  </a:cubicBezTo>
                  <a:cubicBezTo>
                    <a:pt x="134" y="118"/>
                    <a:pt x="118" y="135"/>
                    <a:pt x="98" y="135"/>
                  </a:cubicBezTo>
                  <a:cubicBezTo>
                    <a:pt x="36" y="135"/>
                    <a:pt x="36" y="135"/>
                    <a:pt x="36" y="135"/>
                  </a:cubicBezTo>
                  <a:cubicBezTo>
                    <a:pt x="16" y="135"/>
                    <a:pt x="0" y="118"/>
                    <a:pt x="0" y="98"/>
                  </a:cubicBezTo>
                  <a:cubicBezTo>
                    <a:pt x="0" y="36"/>
                    <a:pt x="0" y="36"/>
                    <a:pt x="0" y="36"/>
                  </a:cubicBezTo>
                  <a:cubicBezTo>
                    <a:pt x="0" y="16"/>
                    <a:pt x="16" y="0"/>
                    <a:pt x="36" y="0"/>
                  </a:cubicBezTo>
                  <a:cubicBezTo>
                    <a:pt x="134" y="0"/>
                    <a:pt x="134" y="0"/>
                    <a:pt x="134" y="0"/>
                  </a:cubicBezTo>
                  <a:lnTo>
                    <a:pt x="134" y="36"/>
                  </a:lnTo>
                  <a:close/>
                </a:path>
              </a:pathLst>
            </a:custGeom>
            <a:solidFill>
              <a:srgbClr val="66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C00000"/>
                </a:solidFill>
                <a:effectLst/>
                <a:uLnTx/>
                <a:uFillTx/>
              </a:endParaRPr>
            </a:p>
          </p:txBody>
        </p:sp>
        <p:sp>
          <p:nvSpPr>
            <p:cNvPr id="46" name="Freeform 7"/>
            <p:cNvSpPr/>
            <p:nvPr/>
          </p:nvSpPr>
          <p:spPr bwMode="auto">
            <a:xfrm>
              <a:off x="4995863" y="1358900"/>
              <a:ext cx="371475" cy="206375"/>
            </a:xfrm>
            <a:custGeom>
              <a:avLst/>
              <a:gdLst>
                <a:gd name="T0" fmla="*/ 97 w 99"/>
                <a:gd name="T1" fmla="*/ 44 h 55"/>
                <a:gd name="T2" fmla="*/ 50 w 99"/>
                <a:gd name="T3" fmla="*/ 0 h 55"/>
                <a:gd name="T4" fmla="*/ 3 w 99"/>
                <a:gd name="T5" fmla="*/ 44 h 55"/>
                <a:gd name="T6" fmla="*/ 3 w 99"/>
                <a:gd name="T7" fmla="*/ 53 h 55"/>
                <a:gd name="T8" fmla="*/ 8 w 99"/>
                <a:gd name="T9" fmla="*/ 55 h 55"/>
                <a:gd name="T10" fmla="*/ 12 w 99"/>
                <a:gd name="T11" fmla="*/ 53 h 55"/>
                <a:gd name="T12" fmla="*/ 50 w 99"/>
                <a:gd name="T13" fmla="*/ 18 h 55"/>
                <a:gd name="T14" fmla="*/ 87 w 99"/>
                <a:gd name="T15" fmla="*/ 53 h 55"/>
                <a:gd name="T16" fmla="*/ 92 w 99"/>
                <a:gd name="T17" fmla="*/ 55 h 55"/>
                <a:gd name="T18" fmla="*/ 97 w 99"/>
                <a:gd name="T19" fmla="*/ 53 h 55"/>
                <a:gd name="T20" fmla="*/ 97 w 99"/>
                <a:gd name="T21" fmla="*/ 4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55">
                  <a:moveTo>
                    <a:pt x="97" y="44"/>
                  </a:moveTo>
                  <a:cubicBezTo>
                    <a:pt x="50" y="0"/>
                    <a:pt x="50" y="0"/>
                    <a:pt x="50" y="0"/>
                  </a:cubicBezTo>
                  <a:cubicBezTo>
                    <a:pt x="3" y="44"/>
                    <a:pt x="3" y="44"/>
                    <a:pt x="3" y="44"/>
                  </a:cubicBezTo>
                  <a:cubicBezTo>
                    <a:pt x="1" y="46"/>
                    <a:pt x="0" y="50"/>
                    <a:pt x="3" y="53"/>
                  </a:cubicBezTo>
                  <a:cubicBezTo>
                    <a:pt x="4" y="54"/>
                    <a:pt x="6" y="55"/>
                    <a:pt x="8" y="55"/>
                  </a:cubicBezTo>
                  <a:cubicBezTo>
                    <a:pt x="9" y="55"/>
                    <a:pt x="11" y="54"/>
                    <a:pt x="12" y="53"/>
                  </a:cubicBezTo>
                  <a:cubicBezTo>
                    <a:pt x="50" y="18"/>
                    <a:pt x="50" y="18"/>
                    <a:pt x="50" y="18"/>
                  </a:cubicBezTo>
                  <a:cubicBezTo>
                    <a:pt x="87" y="53"/>
                    <a:pt x="87" y="53"/>
                    <a:pt x="87" y="53"/>
                  </a:cubicBezTo>
                  <a:cubicBezTo>
                    <a:pt x="89" y="54"/>
                    <a:pt x="90" y="55"/>
                    <a:pt x="92" y="55"/>
                  </a:cubicBezTo>
                  <a:cubicBezTo>
                    <a:pt x="94" y="55"/>
                    <a:pt x="96" y="54"/>
                    <a:pt x="97" y="53"/>
                  </a:cubicBezTo>
                  <a:cubicBezTo>
                    <a:pt x="99" y="50"/>
                    <a:pt x="99" y="46"/>
                    <a:pt x="97" y="44"/>
                  </a:cubicBez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C00000"/>
                </a:solidFill>
                <a:effectLst/>
                <a:uLnTx/>
                <a:uFillTx/>
              </a:endParaRPr>
            </a:p>
          </p:txBody>
        </p:sp>
        <p:sp>
          <p:nvSpPr>
            <p:cNvPr id="47" name="Freeform 8"/>
            <p:cNvSpPr/>
            <p:nvPr/>
          </p:nvSpPr>
          <p:spPr bwMode="auto">
            <a:xfrm>
              <a:off x="5056188" y="1446213"/>
              <a:ext cx="255588" cy="265112"/>
            </a:xfrm>
            <a:custGeom>
              <a:avLst/>
              <a:gdLst>
                <a:gd name="T0" fmla="*/ 0 w 68"/>
                <a:gd name="T1" fmla="*/ 32 h 71"/>
                <a:gd name="T2" fmla="*/ 0 w 68"/>
                <a:gd name="T3" fmla="*/ 68 h 71"/>
                <a:gd name="T4" fmla="*/ 5 w 68"/>
                <a:gd name="T5" fmla="*/ 71 h 71"/>
                <a:gd name="T6" fmla="*/ 22 w 68"/>
                <a:gd name="T7" fmla="*/ 71 h 71"/>
                <a:gd name="T8" fmla="*/ 22 w 68"/>
                <a:gd name="T9" fmla="*/ 44 h 71"/>
                <a:gd name="T10" fmla="*/ 46 w 68"/>
                <a:gd name="T11" fmla="*/ 44 h 71"/>
                <a:gd name="T12" fmla="*/ 46 w 68"/>
                <a:gd name="T13" fmla="*/ 71 h 71"/>
                <a:gd name="T14" fmla="*/ 63 w 68"/>
                <a:gd name="T15" fmla="*/ 71 h 71"/>
                <a:gd name="T16" fmla="*/ 68 w 68"/>
                <a:gd name="T17" fmla="*/ 68 h 71"/>
                <a:gd name="T18" fmla="*/ 68 w 68"/>
                <a:gd name="T19" fmla="*/ 32 h 71"/>
                <a:gd name="T20" fmla="*/ 34 w 68"/>
                <a:gd name="T21" fmla="*/ 0 h 71"/>
                <a:gd name="T22" fmla="*/ 0 w 68"/>
                <a:gd name="T2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71">
                  <a:moveTo>
                    <a:pt x="0" y="32"/>
                  </a:moveTo>
                  <a:cubicBezTo>
                    <a:pt x="0" y="68"/>
                    <a:pt x="0" y="68"/>
                    <a:pt x="0" y="68"/>
                  </a:cubicBezTo>
                  <a:cubicBezTo>
                    <a:pt x="0" y="70"/>
                    <a:pt x="2" y="71"/>
                    <a:pt x="5" y="71"/>
                  </a:cubicBezTo>
                  <a:cubicBezTo>
                    <a:pt x="22" y="71"/>
                    <a:pt x="22" y="71"/>
                    <a:pt x="22" y="71"/>
                  </a:cubicBezTo>
                  <a:cubicBezTo>
                    <a:pt x="22" y="44"/>
                    <a:pt x="22" y="44"/>
                    <a:pt x="22" y="44"/>
                  </a:cubicBezTo>
                  <a:cubicBezTo>
                    <a:pt x="46" y="44"/>
                    <a:pt x="46" y="44"/>
                    <a:pt x="46" y="44"/>
                  </a:cubicBezTo>
                  <a:cubicBezTo>
                    <a:pt x="46" y="71"/>
                    <a:pt x="46" y="71"/>
                    <a:pt x="46" y="71"/>
                  </a:cubicBezTo>
                  <a:cubicBezTo>
                    <a:pt x="63" y="71"/>
                    <a:pt x="63" y="71"/>
                    <a:pt x="63" y="71"/>
                  </a:cubicBezTo>
                  <a:cubicBezTo>
                    <a:pt x="66" y="71"/>
                    <a:pt x="68" y="70"/>
                    <a:pt x="68" y="68"/>
                  </a:cubicBezTo>
                  <a:cubicBezTo>
                    <a:pt x="68" y="32"/>
                    <a:pt x="68" y="32"/>
                    <a:pt x="68" y="32"/>
                  </a:cubicBezTo>
                  <a:cubicBezTo>
                    <a:pt x="34" y="0"/>
                    <a:pt x="34" y="0"/>
                    <a:pt x="34" y="0"/>
                  </a:cubicBezTo>
                  <a:lnTo>
                    <a:pt x="0" y="32"/>
                  </a:ln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C00000"/>
                </a:solidFill>
                <a:effectLst/>
                <a:uLnTx/>
                <a:uFillTx/>
              </a:endParaRPr>
            </a:p>
          </p:txBody>
        </p:sp>
      </p:grpSp>
      <p:grpSp>
        <p:nvGrpSpPr>
          <p:cNvPr id="48" name="组合 23"/>
          <p:cNvGrpSpPr/>
          <p:nvPr/>
        </p:nvGrpSpPr>
        <p:grpSpPr>
          <a:xfrm>
            <a:off x="1852654" y="2353585"/>
            <a:ext cx="391156" cy="351730"/>
            <a:chOff x="5093055" y="2766720"/>
            <a:chExt cx="501650" cy="506413"/>
          </a:xfrm>
        </p:grpSpPr>
        <p:sp>
          <p:nvSpPr>
            <p:cNvPr id="49" name="Freeform 21"/>
            <p:cNvSpPr/>
            <p:nvPr/>
          </p:nvSpPr>
          <p:spPr bwMode="auto">
            <a:xfrm>
              <a:off x="5093055" y="2766720"/>
              <a:ext cx="501650" cy="506413"/>
            </a:xfrm>
            <a:custGeom>
              <a:avLst/>
              <a:gdLst>
                <a:gd name="T0" fmla="*/ 134 w 134"/>
                <a:gd name="T1" fmla="*/ 37 h 135"/>
                <a:gd name="T2" fmla="*/ 134 w 134"/>
                <a:gd name="T3" fmla="*/ 98 h 135"/>
                <a:gd name="T4" fmla="*/ 98 w 134"/>
                <a:gd name="T5" fmla="*/ 135 h 135"/>
                <a:gd name="T6" fmla="*/ 36 w 134"/>
                <a:gd name="T7" fmla="*/ 135 h 135"/>
                <a:gd name="T8" fmla="*/ 0 w 134"/>
                <a:gd name="T9" fmla="*/ 98 h 135"/>
                <a:gd name="T10" fmla="*/ 0 w 134"/>
                <a:gd name="T11" fmla="*/ 37 h 135"/>
                <a:gd name="T12" fmla="*/ 36 w 134"/>
                <a:gd name="T13" fmla="*/ 0 h 135"/>
                <a:gd name="T14" fmla="*/ 134 w 134"/>
                <a:gd name="T15" fmla="*/ 0 h 135"/>
                <a:gd name="T16" fmla="*/ 134 w 134"/>
                <a:gd name="T17" fmla="*/ 3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35">
                  <a:moveTo>
                    <a:pt x="134" y="37"/>
                  </a:moveTo>
                  <a:cubicBezTo>
                    <a:pt x="134" y="98"/>
                    <a:pt x="134" y="98"/>
                    <a:pt x="134" y="98"/>
                  </a:cubicBezTo>
                  <a:cubicBezTo>
                    <a:pt x="134" y="118"/>
                    <a:pt x="118" y="135"/>
                    <a:pt x="98" y="135"/>
                  </a:cubicBezTo>
                  <a:cubicBezTo>
                    <a:pt x="36" y="135"/>
                    <a:pt x="36" y="135"/>
                    <a:pt x="36" y="135"/>
                  </a:cubicBezTo>
                  <a:cubicBezTo>
                    <a:pt x="16" y="135"/>
                    <a:pt x="0" y="118"/>
                    <a:pt x="0" y="98"/>
                  </a:cubicBezTo>
                  <a:cubicBezTo>
                    <a:pt x="0" y="37"/>
                    <a:pt x="0" y="37"/>
                    <a:pt x="0" y="37"/>
                  </a:cubicBezTo>
                  <a:cubicBezTo>
                    <a:pt x="0" y="16"/>
                    <a:pt x="16" y="0"/>
                    <a:pt x="36" y="0"/>
                  </a:cubicBezTo>
                  <a:cubicBezTo>
                    <a:pt x="134" y="0"/>
                    <a:pt x="134" y="0"/>
                    <a:pt x="134" y="0"/>
                  </a:cubicBezTo>
                  <a:lnTo>
                    <a:pt x="134" y="37"/>
                  </a:lnTo>
                  <a:close/>
                </a:path>
              </a:pathLst>
            </a:custGeom>
            <a:solidFill>
              <a:srgbClr val="66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C00000"/>
                </a:solidFill>
                <a:effectLst/>
                <a:uLnTx/>
                <a:uFillTx/>
              </a:endParaRPr>
            </a:p>
          </p:txBody>
        </p:sp>
        <p:sp>
          <p:nvSpPr>
            <p:cNvPr id="50" name="Oval 22"/>
            <p:cNvSpPr>
              <a:spLocks noChangeArrowheads="1"/>
            </p:cNvSpPr>
            <p:nvPr/>
          </p:nvSpPr>
          <p:spPr bwMode="auto">
            <a:xfrm>
              <a:off x="5201005" y="3069933"/>
              <a:ext cx="98425" cy="98425"/>
            </a:xfrm>
            <a:prstGeom prst="ellipse">
              <a:avLst/>
            </a:pr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C00000"/>
                </a:solidFill>
                <a:effectLst/>
                <a:uLnTx/>
                <a:uFillTx/>
              </a:endParaRPr>
            </a:p>
          </p:txBody>
        </p:sp>
        <p:sp>
          <p:nvSpPr>
            <p:cNvPr id="51" name="Freeform 23"/>
            <p:cNvSpPr/>
            <p:nvPr/>
          </p:nvSpPr>
          <p:spPr bwMode="auto">
            <a:xfrm>
              <a:off x="5212118" y="2969920"/>
              <a:ext cx="180975" cy="179388"/>
            </a:xfrm>
            <a:custGeom>
              <a:avLst/>
              <a:gdLst>
                <a:gd name="T0" fmla="*/ 6 w 48"/>
                <a:gd name="T1" fmla="*/ 0 h 48"/>
                <a:gd name="T2" fmla="*/ 0 w 48"/>
                <a:gd name="T3" fmla="*/ 7 h 48"/>
                <a:gd name="T4" fmla="*/ 6 w 48"/>
                <a:gd name="T5" fmla="*/ 13 h 48"/>
                <a:gd name="T6" fmla="*/ 35 w 48"/>
                <a:gd name="T7" fmla="*/ 42 h 48"/>
                <a:gd name="T8" fmla="*/ 42 w 48"/>
                <a:gd name="T9" fmla="*/ 48 h 48"/>
                <a:gd name="T10" fmla="*/ 48 w 48"/>
                <a:gd name="T11" fmla="*/ 42 h 48"/>
                <a:gd name="T12" fmla="*/ 6 w 48"/>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48" h="48">
                  <a:moveTo>
                    <a:pt x="6" y="0"/>
                  </a:moveTo>
                  <a:cubicBezTo>
                    <a:pt x="3" y="0"/>
                    <a:pt x="0" y="3"/>
                    <a:pt x="0" y="7"/>
                  </a:cubicBezTo>
                  <a:cubicBezTo>
                    <a:pt x="0" y="10"/>
                    <a:pt x="3" y="13"/>
                    <a:pt x="6" y="13"/>
                  </a:cubicBezTo>
                  <a:cubicBezTo>
                    <a:pt x="22" y="13"/>
                    <a:pt x="35" y="26"/>
                    <a:pt x="35" y="42"/>
                  </a:cubicBezTo>
                  <a:cubicBezTo>
                    <a:pt x="35" y="45"/>
                    <a:pt x="38" y="48"/>
                    <a:pt x="42" y="48"/>
                  </a:cubicBezTo>
                  <a:cubicBezTo>
                    <a:pt x="45" y="48"/>
                    <a:pt x="48" y="45"/>
                    <a:pt x="48" y="42"/>
                  </a:cubicBezTo>
                  <a:cubicBezTo>
                    <a:pt x="48" y="19"/>
                    <a:pt x="29" y="0"/>
                    <a:pt x="6" y="0"/>
                  </a:cubicBez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C00000"/>
                </a:solidFill>
                <a:effectLst/>
                <a:uLnTx/>
                <a:uFillTx/>
              </a:endParaRPr>
            </a:p>
          </p:txBody>
        </p:sp>
        <p:sp>
          <p:nvSpPr>
            <p:cNvPr id="52" name="Freeform 24"/>
            <p:cNvSpPr/>
            <p:nvPr/>
          </p:nvSpPr>
          <p:spPr bwMode="auto">
            <a:xfrm>
              <a:off x="5212118" y="2871495"/>
              <a:ext cx="277813" cy="277813"/>
            </a:xfrm>
            <a:custGeom>
              <a:avLst/>
              <a:gdLst>
                <a:gd name="T0" fmla="*/ 6 w 74"/>
                <a:gd name="T1" fmla="*/ 0 h 74"/>
                <a:gd name="T2" fmla="*/ 0 w 74"/>
                <a:gd name="T3" fmla="*/ 7 h 74"/>
                <a:gd name="T4" fmla="*/ 6 w 74"/>
                <a:gd name="T5" fmla="*/ 13 h 74"/>
                <a:gd name="T6" fmla="*/ 61 w 74"/>
                <a:gd name="T7" fmla="*/ 68 h 74"/>
                <a:gd name="T8" fmla="*/ 68 w 74"/>
                <a:gd name="T9" fmla="*/ 74 h 74"/>
                <a:gd name="T10" fmla="*/ 74 w 74"/>
                <a:gd name="T11" fmla="*/ 68 h 74"/>
                <a:gd name="T12" fmla="*/ 6 w 74"/>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74" h="74">
                  <a:moveTo>
                    <a:pt x="6" y="0"/>
                  </a:moveTo>
                  <a:cubicBezTo>
                    <a:pt x="3" y="0"/>
                    <a:pt x="0" y="3"/>
                    <a:pt x="0" y="7"/>
                  </a:cubicBezTo>
                  <a:cubicBezTo>
                    <a:pt x="0" y="10"/>
                    <a:pt x="3" y="13"/>
                    <a:pt x="6" y="13"/>
                  </a:cubicBezTo>
                  <a:cubicBezTo>
                    <a:pt x="37" y="13"/>
                    <a:pt x="61" y="38"/>
                    <a:pt x="61" y="68"/>
                  </a:cubicBezTo>
                  <a:cubicBezTo>
                    <a:pt x="61" y="71"/>
                    <a:pt x="64" y="74"/>
                    <a:pt x="68" y="74"/>
                  </a:cubicBezTo>
                  <a:cubicBezTo>
                    <a:pt x="71" y="74"/>
                    <a:pt x="74" y="71"/>
                    <a:pt x="74" y="68"/>
                  </a:cubicBezTo>
                  <a:cubicBezTo>
                    <a:pt x="74" y="30"/>
                    <a:pt x="44" y="0"/>
                    <a:pt x="6" y="0"/>
                  </a:cubicBez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C00000"/>
                </a:solidFill>
                <a:effectLst/>
                <a:uLnTx/>
                <a:uFillTx/>
              </a:endParaRPr>
            </a:p>
          </p:txBody>
        </p:sp>
      </p:grpSp>
      <p:grpSp>
        <p:nvGrpSpPr>
          <p:cNvPr id="53" name="组合 28"/>
          <p:cNvGrpSpPr/>
          <p:nvPr/>
        </p:nvGrpSpPr>
        <p:grpSpPr>
          <a:xfrm>
            <a:off x="4631259" y="3005310"/>
            <a:ext cx="506413" cy="506412"/>
            <a:chOff x="6137274" y="1900165"/>
            <a:chExt cx="506413" cy="506412"/>
          </a:xfrm>
        </p:grpSpPr>
        <p:sp>
          <p:nvSpPr>
            <p:cNvPr id="54" name="Freeform 29"/>
            <p:cNvSpPr/>
            <p:nvPr/>
          </p:nvSpPr>
          <p:spPr bwMode="auto">
            <a:xfrm>
              <a:off x="6137274" y="1900165"/>
              <a:ext cx="506413" cy="506412"/>
            </a:xfrm>
            <a:custGeom>
              <a:avLst/>
              <a:gdLst>
                <a:gd name="T0" fmla="*/ 135 w 135"/>
                <a:gd name="T1" fmla="*/ 36 h 135"/>
                <a:gd name="T2" fmla="*/ 135 w 135"/>
                <a:gd name="T3" fmla="*/ 98 h 135"/>
                <a:gd name="T4" fmla="*/ 98 w 135"/>
                <a:gd name="T5" fmla="*/ 135 h 135"/>
                <a:gd name="T6" fmla="*/ 36 w 135"/>
                <a:gd name="T7" fmla="*/ 135 h 135"/>
                <a:gd name="T8" fmla="*/ 0 w 135"/>
                <a:gd name="T9" fmla="*/ 98 h 135"/>
                <a:gd name="T10" fmla="*/ 0 w 135"/>
                <a:gd name="T11" fmla="*/ 36 h 135"/>
                <a:gd name="T12" fmla="*/ 36 w 135"/>
                <a:gd name="T13" fmla="*/ 0 h 135"/>
                <a:gd name="T14" fmla="*/ 135 w 135"/>
                <a:gd name="T15" fmla="*/ 0 h 135"/>
                <a:gd name="T16" fmla="*/ 135 w 135"/>
                <a:gd name="T17" fmla="*/ 3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135">
                  <a:moveTo>
                    <a:pt x="135" y="36"/>
                  </a:moveTo>
                  <a:cubicBezTo>
                    <a:pt x="135" y="98"/>
                    <a:pt x="135" y="98"/>
                    <a:pt x="135" y="98"/>
                  </a:cubicBezTo>
                  <a:cubicBezTo>
                    <a:pt x="135" y="118"/>
                    <a:pt x="118" y="135"/>
                    <a:pt x="98" y="135"/>
                  </a:cubicBezTo>
                  <a:cubicBezTo>
                    <a:pt x="36" y="135"/>
                    <a:pt x="36" y="135"/>
                    <a:pt x="36" y="135"/>
                  </a:cubicBezTo>
                  <a:cubicBezTo>
                    <a:pt x="16" y="135"/>
                    <a:pt x="0" y="118"/>
                    <a:pt x="0" y="98"/>
                  </a:cubicBezTo>
                  <a:cubicBezTo>
                    <a:pt x="0" y="36"/>
                    <a:pt x="0" y="36"/>
                    <a:pt x="0" y="36"/>
                  </a:cubicBezTo>
                  <a:cubicBezTo>
                    <a:pt x="0" y="16"/>
                    <a:pt x="16" y="0"/>
                    <a:pt x="36" y="0"/>
                  </a:cubicBezTo>
                  <a:cubicBezTo>
                    <a:pt x="135" y="0"/>
                    <a:pt x="135" y="0"/>
                    <a:pt x="135" y="0"/>
                  </a:cubicBezTo>
                  <a:lnTo>
                    <a:pt x="135" y="36"/>
                  </a:lnTo>
                  <a:close/>
                </a:path>
              </a:pathLst>
            </a:custGeom>
            <a:solidFill>
              <a:srgbClr val="99663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C00000"/>
                </a:solidFill>
                <a:effectLst/>
                <a:uLnTx/>
                <a:uFillTx/>
              </a:endParaRPr>
            </a:p>
          </p:txBody>
        </p:sp>
        <p:sp>
          <p:nvSpPr>
            <p:cNvPr id="55" name="Freeform 30"/>
            <p:cNvSpPr>
              <a:spLocks noEditPoints="1"/>
            </p:cNvSpPr>
            <p:nvPr/>
          </p:nvSpPr>
          <p:spPr bwMode="auto">
            <a:xfrm>
              <a:off x="6208712" y="1979540"/>
              <a:ext cx="327025" cy="325437"/>
            </a:xfrm>
            <a:custGeom>
              <a:avLst/>
              <a:gdLst>
                <a:gd name="T0" fmla="*/ 64 w 87"/>
                <a:gd name="T1" fmla="*/ 14 h 87"/>
                <a:gd name="T2" fmla="*/ 14 w 87"/>
                <a:gd name="T3" fmla="*/ 14 h 87"/>
                <a:gd name="T4" fmla="*/ 14 w 87"/>
                <a:gd name="T5" fmla="*/ 64 h 87"/>
                <a:gd name="T6" fmla="*/ 59 w 87"/>
                <a:gd name="T7" fmla="*/ 69 h 87"/>
                <a:gd name="T8" fmla="*/ 74 w 87"/>
                <a:gd name="T9" fmla="*/ 84 h 87"/>
                <a:gd name="T10" fmla="*/ 83 w 87"/>
                <a:gd name="T11" fmla="*/ 84 h 87"/>
                <a:gd name="T12" fmla="*/ 84 w 87"/>
                <a:gd name="T13" fmla="*/ 83 h 87"/>
                <a:gd name="T14" fmla="*/ 84 w 87"/>
                <a:gd name="T15" fmla="*/ 74 h 87"/>
                <a:gd name="T16" fmla="*/ 69 w 87"/>
                <a:gd name="T17" fmla="*/ 59 h 87"/>
                <a:gd name="T18" fmla="*/ 64 w 87"/>
                <a:gd name="T19" fmla="*/ 14 h 87"/>
                <a:gd name="T20" fmla="*/ 58 w 87"/>
                <a:gd name="T21" fmla="*/ 58 h 87"/>
                <a:gd name="T22" fmla="*/ 20 w 87"/>
                <a:gd name="T23" fmla="*/ 58 h 87"/>
                <a:gd name="T24" fmla="*/ 20 w 87"/>
                <a:gd name="T25" fmla="*/ 21 h 87"/>
                <a:gd name="T26" fmla="*/ 58 w 87"/>
                <a:gd name="T27" fmla="*/ 21 h 87"/>
                <a:gd name="T28" fmla="*/ 58 w 87"/>
                <a:gd name="T29" fmla="*/ 5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 h="87">
                  <a:moveTo>
                    <a:pt x="64" y="14"/>
                  </a:moveTo>
                  <a:cubicBezTo>
                    <a:pt x="50" y="0"/>
                    <a:pt x="28" y="0"/>
                    <a:pt x="14" y="14"/>
                  </a:cubicBezTo>
                  <a:cubicBezTo>
                    <a:pt x="0" y="28"/>
                    <a:pt x="0" y="51"/>
                    <a:pt x="14" y="64"/>
                  </a:cubicBezTo>
                  <a:cubicBezTo>
                    <a:pt x="26" y="77"/>
                    <a:pt x="45" y="78"/>
                    <a:pt x="59" y="69"/>
                  </a:cubicBezTo>
                  <a:cubicBezTo>
                    <a:pt x="74" y="84"/>
                    <a:pt x="74" y="84"/>
                    <a:pt x="74" y="84"/>
                  </a:cubicBezTo>
                  <a:cubicBezTo>
                    <a:pt x="76" y="87"/>
                    <a:pt x="80" y="87"/>
                    <a:pt x="83" y="84"/>
                  </a:cubicBezTo>
                  <a:cubicBezTo>
                    <a:pt x="84" y="83"/>
                    <a:pt x="84" y="83"/>
                    <a:pt x="84" y="83"/>
                  </a:cubicBezTo>
                  <a:cubicBezTo>
                    <a:pt x="87" y="81"/>
                    <a:pt x="87" y="77"/>
                    <a:pt x="84" y="74"/>
                  </a:cubicBezTo>
                  <a:cubicBezTo>
                    <a:pt x="69" y="59"/>
                    <a:pt x="69" y="59"/>
                    <a:pt x="69" y="59"/>
                  </a:cubicBezTo>
                  <a:cubicBezTo>
                    <a:pt x="78" y="45"/>
                    <a:pt x="76" y="26"/>
                    <a:pt x="64" y="14"/>
                  </a:cubicBezTo>
                  <a:close/>
                  <a:moveTo>
                    <a:pt x="58" y="58"/>
                  </a:moveTo>
                  <a:cubicBezTo>
                    <a:pt x="47" y="68"/>
                    <a:pt x="31" y="68"/>
                    <a:pt x="20" y="58"/>
                  </a:cubicBezTo>
                  <a:cubicBezTo>
                    <a:pt x="10" y="48"/>
                    <a:pt x="10" y="31"/>
                    <a:pt x="20" y="21"/>
                  </a:cubicBezTo>
                  <a:cubicBezTo>
                    <a:pt x="31" y="10"/>
                    <a:pt x="47" y="10"/>
                    <a:pt x="58" y="21"/>
                  </a:cubicBezTo>
                  <a:cubicBezTo>
                    <a:pt x="68" y="31"/>
                    <a:pt x="68" y="48"/>
                    <a:pt x="58" y="58"/>
                  </a:cubicBez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C00000"/>
                </a:solidFill>
                <a:effectLst/>
                <a:uLnTx/>
                <a:uFillTx/>
              </a:endParaRPr>
            </a:p>
          </p:txBody>
        </p:sp>
      </p:gr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37"/>
                                        </p:tgtEl>
                                        <p:attrNameLst>
                                          <p:attrName>style.visibility</p:attrName>
                                        </p:attrNameLst>
                                      </p:cBhvr>
                                      <p:to>
                                        <p:strVal val="visible"/>
                                      </p:to>
                                    </p:set>
                                    <p:anim by="(-#ppt_w*2)" calcmode="lin" valueType="num">
                                      <p:cBhvr rctx="PPT">
                                        <p:cTn id="7" dur="250" autoRev="1" fill="hold">
                                          <p:stCondLst>
                                            <p:cond delay="0"/>
                                          </p:stCondLst>
                                        </p:cTn>
                                        <p:tgtEl>
                                          <p:spTgt spid="37"/>
                                        </p:tgtEl>
                                        <p:attrNameLst>
                                          <p:attrName>ppt_w</p:attrName>
                                        </p:attrNameLst>
                                      </p:cBhvr>
                                    </p:anim>
                                    <p:anim by="(#ppt_w*0.50)" calcmode="lin" valueType="num">
                                      <p:cBhvr>
                                        <p:cTn id="8" dur="250" decel="50000" autoRev="1" fill="hold">
                                          <p:stCondLst>
                                            <p:cond delay="0"/>
                                          </p:stCondLst>
                                        </p:cTn>
                                        <p:tgtEl>
                                          <p:spTgt spid="37"/>
                                        </p:tgtEl>
                                        <p:attrNameLst>
                                          <p:attrName>ppt_x</p:attrName>
                                        </p:attrNameLst>
                                      </p:cBhvr>
                                    </p:anim>
                                    <p:anim from="(-#ppt_h/2)" to="(#ppt_y)" calcmode="lin" valueType="num">
                                      <p:cBhvr>
                                        <p:cTn id="9" dur="500" fill="hold">
                                          <p:stCondLst>
                                            <p:cond delay="0"/>
                                          </p:stCondLst>
                                        </p:cTn>
                                        <p:tgtEl>
                                          <p:spTgt spid="37"/>
                                        </p:tgtEl>
                                        <p:attrNameLst>
                                          <p:attrName>ppt_y</p:attrName>
                                        </p:attrNameLst>
                                      </p:cBhvr>
                                    </p:anim>
                                    <p:animRot by="21600000">
                                      <p:cBhvr>
                                        <p:cTn id="10" dur="500" fill="hold">
                                          <p:stCondLst>
                                            <p:cond delay="0"/>
                                          </p:stCondLst>
                                        </p:cTn>
                                        <p:tgtEl>
                                          <p:spTgt spid="37"/>
                                        </p:tgtEl>
                                        <p:attrNameLst>
                                          <p:attrName>r</p:attrName>
                                        </p:attrNameLst>
                                      </p:cBhvr>
                                    </p:animRot>
                                  </p:childTnLst>
                                </p:cTn>
                              </p:par>
                            </p:childTnLst>
                          </p:cTn>
                        </p:par>
                        <p:par>
                          <p:cTn id="11" fill="hold">
                            <p:stCondLst>
                              <p:cond delay="2150"/>
                            </p:stCondLst>
                            <p:childTnLst>
                              <p:par>
                                <p:cTn id="12" presetID="2" presetClass="entr" presetSubtype="9" decel="6660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300" fill="hold"/>
                                        <p:tgtEl>
                                          <p:spTgt spid="2"/>
                                        </p:tgtEl>
                                        <p:attrNameLst>
                                          <p:attrName>ppt_x</p:attrName>
                                        </p:attrNameLst>
                                      </p:cBhvr>
                                      <p:tavLst>
                                        <p:tav tm="0">
                                          <p:val>
                                            <p:strVal val="0-#ppt_w/2"/>
                                          </p:val>
                                        </p:tav>
                                        <p:tav tm="100000">
                                          <p:val>
                                            <p:strVal val="#ppt_x"/>
                                          </p:val>
                                        </p:tav>
                                      </p:tavLst>
                                    </p:anim>
                                    <p:anim calcmode="lin" valueType="num">
                                      <p:cBhvr additive="base">
                                        <p:cTn id="15" dur="300" fill="hold"/>
                                        <p:tgtEl>
                                          <p:spTgt spid="2"/>
                                        </p:tgtEl>
                                        <p:attrNameLst>
                                          <p:attrName>ppt_y</p:attrName>
                                        </p:attrNameLst>
                                      </p:cBhvr>
                                      <p:tavLst>
                                        <p:tav tm="0">
                                          <p:val>
                                            <p:strVal val="0-#ppt_h/2"/>
                                          </p:val>
                                        </p:tav>
                                        <p:tav tm="100000">
                                          <p:val>
                                            <p:strVal val="#ppt_y"/>
                                          </p:val>
                                        </p:tav>
                                      </p:tavLst>
                                    </p:anim>
                                  </p:childTnLst>
                                </p:cTn>
                              </p:par>
                            </p:childTnLst>
                          </p:cTn>
                        </p:par>
                        <p:par>
                          <p:cTn id="16" fill="hold">
                            <p:stCondLst>
                              <p:cond delay="2650"/>
                            </p:stCondLst>
                            <p:childTnLst>
                              <p:par>
                                <p:cTn id="17" presetID="2" presetClass="entr" presetSubtype="12" decel="6660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300" fill="hold"/>
                                        <p:tgtEl>
                                          <p:spTgt spid="3"/>
                                        </p:tgtEl>
                                        <p:attrNameLst>
                                          <p:attrName>ppt_x</p:attrName>
                                        </p:attrNameLst>
                                      </p:cBhvr>
                                      <p:tavLst>
                                        <p:tav tm="0">
                                          <p:val>
                                            <p:strVal val="0-#ppt_w/2"/>
                                          </p:val>
                                        </p:tav>
                                        <p:tav tm="100000">
                                          <p:val>
                                            <p:strVal val="#ppt_x"/>
                                          </p:val>
                                        </p:tav>
                                      </p:tavLst>
                                    </p:anim>
                                    <p:anim calcmode="lin" valueType="num">
                                      <p:cBhvr additive="base">
                                        <p:cTn id="20" dur="300" fill="hold"/>
                                        <p:tgtEl>
                                          <p:spTgt spid="3"/>
                                        </p:tgtEl>
                                        <p:attrNameLst>
                                          <p:attrName>ppt_y</p:attrName>
                                        </p:attrNameLst>
                                      </p:cBhvr>
                                      <p:tavLst>
                                        <p:tav tm="0">
                                          <p:val>
                                            <p:strVal val="1+#ppt_h/2"/>
                                          </p:val>
                                        </p:tav>
                                        <p:tav tm="100000">
                                          <p:val>
                                            <p:strVal val="#ppt_y"/>
                                          </p:val>
                                        </p:tav>
                                      </p:tavLst>
                                    </p:anim>
                                  </p:childTnLst>
                                </p:cTn>
                              </p:par>
                            </p:childTnLst>
                          </p:cTn>
                        </p:par>
                        <p:par>
                          <p:cTn id="21" fill="hold">
                            <p:stCondLst>
                              <p:cond delay="3150"/>
                            </p:stCondLst>
                            <p:childTnLst>
                              <p:par>
                                <p:cTn id="22" presetID="2" presetClass="entr" presetSubtype="3" decel="6660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300" fill="hold"/>
                                        <p:tgtEl>
                                          <p:spTgt spid="6"/>
                                        </p:tgtEl>
                                        <p:attrNameLst>
                                          <p:attrName>ppt_x</p:attrName>
                                        </p:attrNameLst>
                                      </p:cBhvr>
                                      <p:tavLst>
                                        <p:tav tm="0">
                                          <p:val>
                                            <p:strVal val="1+#ppt_w/2"/>
                                          </p:val>
                                        </p:tav>
                                        <p:tav tm="100000">
                                          <p:val>
                                            <p:strVal val="#ppt_x"/>
                                          </p:val>
                                        </p:tav>
                                      </p:tavLst>
                                    </p:anim>
                                    <p:anim calcmode="lin" valueType="num">
                                      <p:cBhvr additive="base">
                                        <p:cTn id="25" dur="300" fill="hold"/>
                                        <p:tgtEl>
                                          <p:spTgt spid="6"/>
                                        </p:tgtEl>
                                        <p:attrNameLst>
                                          <p:attrName>ppt_y</p:attrName>
                                        </p:attrNameLst>
                                      </p:cBhvr>
                                      <p:tavLst>
                                        <p:tav tm="0">
                                          <p:val>
                                            <p:strVal val="0-#ppt_h/2"/>
                                          </p:val>
                                        </p:tav>
                                        <p:tav tm="100000">
                                          <p:val>
                                            <p:strVal val="#ppt_y"/>
                                          </p:val>
                                        </p:tav>
                                      </p:tavLst>
                                    </p:anim>
                                  </p:childTnLst>
                                </p:cTn>
                              </p:par>
                            </p:childTnLst>
                          </p:cTn>
                        </p:par>
                        <p:par>
                          <p:cTn id="26" fill="hold">
                            <p:stCondLst>
                              <p:cond delay="3650"/>
                            </p:stCondLst>
                            <p:childTnLst>
                              <p:par>
                                <p:cTn id="27" presetID="2" presetClass="entr" presetSubtype="6" decel="6660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300" fill="hold"/>
                                        <p:tgtEl>
                                          <p:spTgt spid="9"/>
                                        </p:tgtEl>
                                        <p:attrNameLst>
                                          <p:attrName>ppt_x</p:attrName>
                                        </p:attrNameLst>
                                      </p:cBhvr>
                                      <p:tavLst>
                                        <p:tav tm="0">
                                          <p:val>
                                            <p:strVal val="1+#ppt_w/2"/>
                                          </p:val>
                                        </p:tav>
                                        <p:tav tm="100000">
                                          <p:val>
                                            <p:strVal val="#ppt_x"/>
                                          </p:val>
                                        </p:tav>
                                      </p:tavLst>
                                    </p:anim>
                                    <p:anim calcmode="lin" valueType="num">
                                      <p:cBhvr additive="base">
                                        <p:cTn id="30" dur="300" fill="hold"/>
                                        <p:tgtEl>
                                          <p:spTgt spid="9"/>
                                        </p:tgtEl>
                                        <p:attrNameLst>
                                          <p:attrName>ppt_y</p:attrName>
                                        </p:attrNameLst>
                                      </p:cBhvr>
                                      <p:tavLst>
                                        <p:tav tm="0">
                                          <p:val>
                                            <p:strVal val="1+#ppt_h/2"/>
                                          </p:val>
                                        </p:tav>
                                        <p:tav tm="100000">
                                          <p:val>
                                            <p:strVal val="#ppt_y"/>
                                          </p:val>
                                        </p:tav>
                                      </p:tavLst>
                                    </p:anim>
                                  </p:childTnLst>
                                </p:cTn>
                              </p:par>
                            </p:childTnLst>
                          </p:cTn>
                        </p:par>
                        <p:par>
                          <p:cTn id="31" fill="hold">
                            <p:stCondLst>
                              <p:cond delay="4150"/>
                            </p:stCondLst>
                            <p:childTnLst>
                              <p:par>
                                <p:cTn id="32" presetID="53" presetClass="entr" presetSubtype="16"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par>
                                <p:cTn id="37" presetID="53" presetClass="entr" presetSubtype="16"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childTnLst>
                                </p:cTn>
                              </p:par>
                              <p:par>
                                <p:cTn id="42" presetID="53" presetClass="entr" presetSubtype="16"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p:cTn id="44" dur="500" fill="hold"/>
                                        <p:tgtEl>
                                          <p:spTgt spid="19"/>
                                        </p:tgtEl>
                                        <p:attrNameLst>
                                          <p:attrName>ppt_w</p:attrName>
                                        </p:attrNameLst>
                                      </p:cBhvr>
                                      <p:tavLst>
                                        <p:tav tm="0">
                                          <p:val>
                                            <p:fltVal val="0"/>
                                          </p:val>
                                        </p:tav>
                                        <p:tav tm="100000">
                                          <p:val>
                                            <p:strVal val="#ppt_w"/>
                                          </p:val>
                                        </p:tav>
                                      </p:tavLst>
                                    </p:anim>
                                    <p:anim calcmode="lin" valueType="num">
                                      <p:cBhvr>
                                        <p:cTn id="45" dur="500" fill="hold"/>
                                        <p:tgtEl>
                                          <p:spTgt spid="19"/>
                                        </p:tgtEl>
                                        <p:attrNameLst>
                                          <p:attrName>ppt_h</p:attrName>
                                        </p:attrNameLst>
                                      </p:cBhvr>
                                      <p:tavLst>
                                        <p:tav tm="0">
                                          <p:val>
                                            <p:fltVal val="0"/>
                                          </p:val>
                                        </p:tav>
                                        <p:tav tm="100000">
                                          <p:val>
                                            <p:strVal val="#ppt_h"/>
                                          </p:val>
                                        </p:tav>
                                      </p:tavLst>
                                    </p:anim>
                                    <p:animEffect transition="in" filter="fade">
                                      <p:cBhvr>
                                        <p:cTn id="46" dur="500"/>
                                        <p:tgtEl>
                                          <p:spTgt spid="19"/>
                                        </p:tgtEl>
                                      </p:cBhvr>
                                    </p:animEffect>
                                  </p:childTnLst>
                                </p:cTn>
                              </p:par>
                              <p:par>
                                <p:cTn id="47" presetID="53" presetClass="entr" presetSubtype="16"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500" fill="hold"/>
                                        <p:tgtEl>
                                          <p:spTgt spid="24"/>
                                        </p:tgtEl>
                                        <p:attrNameLst>
                                          <p:attrName>ppt_w</p:attrName>
                                        </p:attrNameLst>
                                      </p:cBhvr>
                                      <p:tavLst>
                                        <p:tav tm="0">
                                          <p:val>
                                            <p:fltVal val="0"/>
                                          </p:val>
                                        </p:tav>
                                        <p:tav tm="100000">
                                          <p:val>
                                            <p:strVal val="#ppt_w"/>
                                          </p:val>
                                        </p:tav>
                                      </p:tavLst>
                                    </p:anim>
                                    <p:anim calcmode="lin" valueType="num">
                                      <p:cBhvr>
                                        <p:cTn id="50" dur="500" fill="hold"/>
                                        <p:tgtEl>
                                          <p:spTgt spid="24"/>
                                        </p:tgtEl>
                                        <p:attrNameLst>
                                          <p:attrName>ppt_h</p:attrName>
                                        </p:attrNameLst>
                                      </p:cBhvr>
                                      <p:tavLst>
                                        <p:tav tm="0">
                                          <p:val>
                                            <p:fltVal val="0"/>
                                          </p:val>
                                        </p:tav>
                                        <p:tav tm="100000">
                                          <p:val>
                                            <p:strVal val="#ppt_h"/>
                                          </p:val>
                                        </p:tav>
                                      </p:tavLst>
                                    </p:anim>
                                    <p:animEffect transition="in" filter="fade">
                                      <p:cBhvr>
                                        <p:cTn id="51" dur="500"/>
                                        <p:tgtEl>
                                          <p:spTgt spid="24"/>
                                        </p:tgtEl>
                                      </p:cBhvr>
                                    </p:animEffect>
                                  </p:childTnLst>
                                </p:cTn>
                              </p:par>
                              <p:par>
                                <p:cTn id="52" presetID="53" presetClass="entr" presetSubtype="16" fill="hold" nodeType="withEffect">
                                  <p:stCondLst>
                                    <p:cond delay="0"/>
                                  </p:stCondLst>
                                  <p:childTnLst>
                                    <p:set>
                                      <p:cBhvr>
                                        <p:cTn id="53" dur="1" fill="hold">
                                          <p:stCondLst>
                                            <p:cond delay="0"/>
                                          </p:stCondLst>
                                        </p:cTn>
                                        <p:tgtEl>
                                          <p:spTgt spid="53"/>
                                        </p:tgtEl>
                                        <p:attrNameLst>
                                          <p:attrName>style.visibility</p:attrName>
                                        </p:attrNameLst>
                                      </p:cBhvr>
                                      <p:to>
                                        <p:strVal val="visible"/>
                                      </p:to>
                                    </p:set>
                                    <p:anim calcmode="lin" valueType="num">
                                      <p:cBhvr>
                                        <p:cTn id="54" dur="500" fill="hold"/>
                                        <p:tgtEl>
                                          <p:spTgt spid="53"/>
                                        </p:tgtEl>
                                        <p:attrNameLst>
                                          <p:attrName>ppt_w</p:attrName>
                                        </p:attrNameLst>
                                      </p:cBhvr>
                                      <p:tavLst>
                                        <p:tav tm="0">
                                          <p:val>
                                            <p:fltVal val="0"/>
                                          </p:val>
                                        </p:tav>
                                        <p:tav tm="100000">
                                          <p:val>
                                            <p:strVal val="#ppt_w"/>
                                          </p:val>
                                        </p:tav>
                                      </p:tavLst>
                                    </p:anim>
                                    <p:anim calcmode="lin" valueType="num">
                                      <p:cBhvr>
                                        <p:cTn id="55" dur="500" fill="hold"/>
                                        <p:tgtEl>
                                          <p:spTgt spid="53"/>
                                        </p:tgtEl>
                                        <p:attrNameLst>
                                          <p:attrName>ppt_h</p:attrName>
                                        </p:attrNameLst>
                                      </p:cBhvr>
                                      <p:tavLst>
                                        <p:tav tm="0">
                                          <p:val>
                                            <p:fltVal val="0"/>
                                          </p:val>
                                        </p:tav>
                                        <p:tav tm="100000">
                                          <p:val>
                                            <p:strVal val="#ppt_h"/>
                                          </p:val>
                                        </p:tav>
                                      </p:tavLst>
                                    </p:anim>
                                    <p:animEffect transition="in" filter="fade">
                                      <p:cBhvr>
                                        <p:cTn id="56" dur="500"/>
                                        <p:tgtEl>
                                          <p:spTgt spid="53"/>
                                        </p:tgtEl>
                                      </p:cBhvr>
                                    </p:animEffect>
                                  </p:childTnLst>
                                </p:cTn>
                              </p:par>
                            </p:childTnLst>
                          </p:cTn>
                        </p:par>
                        <p:par>
                          <p:cTn id="57" fill="hold">
                            <p:stCondLst>
                              <p:cond delay="4650"/>
                            </p:stCondLst>
                            <p:childTnLst>
                              <p:par>
                                <p:cTn id="58" presetID="2" presetClass="entr" presetSubtype="2"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anim calcmode="lin" valueType="num">
                                      <p:cBhvr additive="base">
                                        <p:cTn id="60" dur="300" fill="hold"/>
                                        <p:tgtEl>
                                          <p:spTgt spid="32"/>
                                        </p:tgtEl>
                                        <p:attrNameLst>
                                          <p:attrName>ppt_x</p:attrName>
                                        </p:attrNameLst>
                                      </p:cBhvr>
                                      <p:tavLst>
                                        <p:tav tm="0">
                                          <p:val>
                                            <p:strVal val="1+#ppt_w/2"/>
                                          </p:val>
                                        </p:tav>
                                        <p:tav tm="100000">
                                          <p:val>
                                            <p:strVal val="#ppt_x"/>
                                          </p:val>
                                        </p:tav>
                                      </p:tavLst>
                                    </p:anim>
                                    <p:anim calcmode="lin" valueType="num">
                                      <p:cBhvr additive="base">
                                        <p:cTn id="61" dur="300" fill="hold"/>
                                        <p:tgtEl>
                                          <p:spTgt spid="32"/>
                                        </p:tgtEl>
                                        <p:attrNameLst>
                                          <p:attrName>ppt_y</p:attrName>
                                        </p:attrNameLst>
                                      </p:cBhvr>
                                      <p:tavLst>
                                        <p:tav tm="0">
                                          <p:val>
                                            <p:strVal val="#ppt_y"/>
                                          </p:val>
                                        </p:tav>
                                        <p:tav tm="100000">
                                          <p:val>
                                            <p:strVal val="#ppt_y"/>
                                          </p:val>
                                        </p:tav>
                                      </p:tavLst>
                                    </p:anim>
                                  </p:childTnLst>
                                </p:cTn>
                              </p:par>
                            </p:childTnLst>
                          </p:cTn>
                        </p:par>
                        <p:par>
                          <p:cTn id="62" fill="hold">
                            <p:stCondLst>
                              <p:cond delay="5150"/>
                            </p:stCondLst>
                            <p:childTnLst>
                              <p:par>
                                <p:cTn id="63" presetID="2" presetClass="entr" presetSubtype="2" fill="hold" grpId="0" nodeType="after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300" fill="hold"/>
                                        <p:tgtEl>
                                          <p:spTgt spid="33"/>
                                        </p:tgtEl>
                                        <p:attrNameLst>
                                          <p:attrName>ppt_x</p:attrName>
                                        </p:attrNameLst>
                                      </p:cBhvr>
                                      <p:tavLst>
                                        <p:tav tm="0">
                                          <p:val>
                                            <p:strVal val="1+#ppt_w/2"/>
                                          </p:val>
                                        </p:tav>
                                        <p:tav tm="100000">
                                          <p:val>
                                            <p:strVal val="#ppt_x"/>
                                          </p:val>
                                        </p:tav>
                                      </p:tavLst>
                                    </p:anim>
                                    <p:anim calcmode="lin" valueType="num">
                                      <p:cBhvr additive="base">
                                        <p:cTn id="66" dur="300" fill="hold"/>
                                        <p:tgtEl>
                                          <p:spTgt spid="33"/>
                                        </p:tgtEl>
                                        <p:attrNameLst>
                                          <p:attrName>ppt_y</p:attrName>
                                        </p:attrNameLst>
                                      </p:cBhvr>
                                      <p:tavLst>
                                        <p:tav tm="0">
                                          <p:val>
                                            <p:strVal val="#ppt_y"/>
                                          </p:val>
                                        </p:tav>
                                        <p:tav tm="100000">
                                          <p:val>
                                            <p:strVal val="#ppt_y"/>
                                          </p:val>
                                        </p:tav>
                                      </p:tavLst>
                                    </p:anim>
                                  </p:childTnLst>
                                </p:cTn>
                              </p:par>
                            </p:childTnLst>
                          </p:cTn>
                        </p:par>
                        <p:par>
                          <p:cTn id="67" fill="hold">
                            <p:stCondLst>
                              <p:cond delay="5650"/>
                            </p:stCondLst>
                            <p:childTnLst>
                              <p:par>
                                <p:cTn id="68" presetID="2" presetClass="entr" presetSubtype="2" fill="hold" grpId="0" nodeType="afterEffect">
                                  <p:stCondLst>
                                    <p:cond delay="0"/>
                                  </p:stCondLst>
                                  <p:childTnLst>
                                    <p:set>
                                      <p:cBhvr>
                                        <p:cTn id="69" dur="1" fill="hold">
                                          <p:stCondLst>
                                            <p:cond delay="0"/>
                                          </p:stCondLst>
                                        </p:cTn>
                                        <p:tgtEl>
                                          <p:spTgt spid="34"/>
                                        </p:tgtEl>
                                        <p:attrNameLst>
                                          <p:attrName>style.visibility</p:attrName>
                                        </p:attrNameLst>
                                      </p:cBhvr>
                                      <p:to>
                                        <p:strVal val="visible"/>
                                      </p:to>
                                    </p:set>
                                    <p:anim calcmode="lin" valueType="num">
                                      <p:cBhvr additive="base">
                                        <p:cTn id="70" dur="300" fill="hold"/>
                                        <p:tgtEl>
                                          <p:spTgt spid="34"/>
                                        </p:tgtEl>
                                        <p:attrNameLst>
                                          <p:attrName>ppt_x</p:attrName>
                                        </p:attrNameLst>
                                      </p:cBhvr>
                                      <p:tavLst>
                                        <p:tav tm="0">
                                          <p:val>
                                            <p:strVal val="1+#ppt_w/2"/>
                                          </p:val>
                                        </p:tav>
                                        <p:tav tm="100000">
                                          <p:val>
                                            <p:strVal val="#ppt_x"/>
                                          </p:val>
                                        </p:tav>
                                      </p:tavLst>
                                    </p:anim>
                                    <p:anim calcmode="lin" valueType="num">
                                      <p:cBhvr additive="base">
                                        <p:cTn id="71" dur="300" fill="hold"/>
                                        <p:tgtEl>
                                          <p:spTgt spid="34"/>
                                        </p:tgtEl>
                                        <p:attrNameLst>
                                          <p:attrName>ppt_y</p:attrName>
                                        </p:attrNameLst>
                                      </p:cBhvr>
                                      <p:tavLst>
                                        <p:tav tm="0">
                                          <p:val>
                                            <p:strVal val="#ppt_y"/>
                                          </p:val>
                                        </p:tav>
                                        <p:tav tm="100000">
                                          <p:val>
                                            <p:strVal val="#ppt_y"/>
                                          </p:val>
                                        </p:tav>
                                      </p:tavLst>
                                    </p:anim>
                                  </p:childTnLst>
                                </p:cTn>
                              </p:par>
                            </p:childTnLst>
                          </p:cTn>
                        </p:par>
                        <p:par>
                          <p:cTn id="72" fill="hold">
                            <p:stCondLst>
                              <p:cond delay="6150"/>
                            </p:stCondLst>
                            <p:childTnLst>
                              <p:par>
                                <p:cTn id="73" presetID="2" presetClass="entr" presetSubtype="2" fill="hold" grpId="0" nodeType="afterEffect">
                                  <p:stCondLst>
                                    <p:cond delay="0"/>
                                  </p:stCondLst>
                                  <p:childTnLst>
                                    <p:set>
                                      <p:cBhvr>
                                        <p:cTn id="74" dur="1" fill="hold">
                                          <p:stCondLst>
                                            <p:cond delay="0"/>
                                          </p:stCondLst>
                                        </p:cTn>
                                        <p:tgtEl>
                                          <p:spTgt spid="35"/>
                                        </p:tgtEl>
                                        <p:attrNameLst>
                                          <p:attrName>style.visibility</p:attrName>
                                        </p:attrNameLst>
                                      </p:cBhvr>
                                      <p:to>
                                        <p:strVal val="visible"/>
                                      </p:to>
                                    </p:set>
                                    <p:anim calcmode="lin" valueType="num">
                                      <p:cBhvr additive="base">
                                        <p:cTn id="75" dur="300" fill="hold"/>
                                        <p:tgtEl>
                                          <p:spTgt spid="35"/>
                                        </p:tgtEl>
                                        <p:attrNameLst>
                                          <p:attrName>ppt_x</p:attrName>
                                        </p:attrNameLst>
                                      </p:cBhvr>
                                      <p:tavLst>
                                        <p:tav tm="0">
                                          <p:val>
                                            <p:strVal val="1+#ppt_w/2"/>
                                          </p:val>
                                        </p:tav>
                                        <p:tav tm="100000">
                                          <p:val>
                                            <p:strVal val="#ppt_x"/>
                                          </p:val>
                                        </p:tav>
                                      </p:tavLst>
                                    </p:anim>
                                    <p:anim calcmode="lin" valueType="num">
                                      <p:cBhvr additive="base">
                                        <p:cTn id="76" dur="300" fill="hold"/>
                                        <p:tgtEl>
                                          <p:spTgt spid="35"/>
                                        </p:tgtEl>
                                        <p:attrNameLst>
                                          <p:attrName>ppt_y</p:attrName>
                                        </p:attrNameLst>
                                      </p:cBhvr>
                                      <p:tavLst>
                                        <p:tav tm="0">
                                          <p:val>
                                            <p:strVal val="#ppt_y"/>
                                          </p:val>
                                        </p:tav>
                                        <p:tav tm="100000">
                                          <p:val>
                                            <p:strVal val="#ppt_y"/>
                                          </p:val>
                                        </p:tav>
                                      </p:tavLst>
                                    </p:anim>
                                  </p:childTnLst>
                                </p:cTn>
                              </p:par>
                              <p:par>
                                <p:cTn id="77" presetID="53" presetClass="entr" presetSubtype="16"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anim calcmode="lin" valueType="num">
                                      <p:cBhvr>
                                        <p:cTn id="79" dur="500" fill="hold"/>
                                        <p:tgtEl>
                                          <p:spTgt spid="39"/>
                                        </p:tgtEl>
                                        <p:attrNameLst>
                                          <p:attrName>ppt_w</p:attrName>
                                        </p:attrNameLst>
                                      </p:cBhvr>
                                      <p:tavLst>
                                        <p:tav tm="0">
                                          <p:val>
                                            <p:fltVal val="0"/>
                                          </p:val>
                                        </p:tav>
                                        <p:tav tm="100000">
                                          <p:val>
                                            <p:strVal val="#ppt_w"/>
                                          </p:val>
                                        </p:tav>
                                      </p:tavLst>
                                    </p:anim>
                                    <p:anim calcmode="lin" valueType="num">
                                      <p:cBhvr>
                                        <p:cTn id="80" dur="500" fill="hold"/>
                                        <p:tgtEl>
                                          <p:spTgt spid="39"/>
                                        </p:tgtEl>
                                        <p:attrNameLst>
                                          <p:attrName>ppt_h</p:attrName>
                                        </p:attrNameLst>
                                      </p:cBhvr>
                                      <p:tavLst>
                                        <p:tav tm="0">
                                          <p:val>
                                            <p:fltVal val="0"/>
                                          </p:val>
                                        </p:tav>
                                        <p:tav tm="100000">
                                          <p:val>
                                            <p:strVal val="#ppt_h"/>
                                          </p:val>
                                        </p:tav>
                                      </p:tavLst>
                                    </p:anim>
                                    <p:animEffect transition="in" filter="fade">
                                      <p:cBhvr>
                                        <p:cTn id="81" dur="500"/>
                                        <p:tgtEl>
                                          <p:spTgt spid="39"/>
                                        </p:tgtEl>
                                      </p:cBhvr>
                                    </p:animEffect>
                                  </p:childTnLst>
                                </p:cTn>
                              </p:par>
                            </p:childTnLst>
                          </p:cTn>
                        </p:par>
                        <p:par>
                          <p:cTn id="82" fill="hold">
                            <p:stCondLst>
                              <p:cond delay="6650"/>
                            </p:stCondLst>
                            <p:childTnLst>
                              <p:par>
                                <p:cTn id="83" presetID="53" presetClass="entr" presetSubtype="16" fill="hold" nodeType="afterEffect">
                                  <p:stCondLst>
                                    <p:cond delay="0"/>
                                  </p:stCondLst>
                                  <p:childTnLst>
                                    <p:set>
                                      <p:cBhvr>
                                        <p:cTn id="84" dur="1" fill="hold">
                                          <p:stCondLst>
                                            <p:cond delay="0"/>
                                          </p:stCondLst>
                                        </p:cTn>
                                        <p:tgtEl>
                                          <p:spTgt spid="44"/>
                                        </p:tgtEl>
                                        <p:attrNameLst>
                                          <p:attrName>style.visibility</p:attrName>
                                        </p:attrNameLst>
                                      </p:cBhvr>
                                      <p:to>
                                        <p:strVal val="visible"/>
                                      </p:to>
                                    </p:set>
                                    <p:anim calcmode="lin" valueType="num">
                                      <p:cBhvr>
                                        <p:cTn id="85" dur="500" fill="hold"/>
                                        <p:tgtEl>
                                          <p:spTgt spid="44"/>
                                        </p:tgtEl>
                                        <p:attrNameLst>
                                          <p:attrName>ppt_w</p:attrName>
                                        </p:attrNameLst>
                                      </p:cBhvr>
                                      <p:tavLst>
                                        <p:tav tm="0">
                                          <p:val>
                                            <p:fltVal val="0"/>
                                          </p:val>
                                        </p:tav>
                                        <p:tav tm="100000">
                                          <p:val>
                                            <p:strVal val="#ppt_w"/>
                                          </p:val>
                                        </p:tav>
                                      </p:tavLst>
                                    </p:anim>
                                    <p:anim calcmode="lin" valueType="num">
                                      <p:cBhvr>
                                        <p:cTn id="86" dur="500" fill="hold"/>
                                        <p:tgtEl>
                                          <p:spTgt spid="44"/>
                                        </p:tgtEl>
                                        <p:attrNameLst>
                                          <p:attrName>ppt_h</p:attrName>
                                        </p:attrNameLst>
                                      </p:cBhvr>
                                      <p:tavLst>
                                        <p:tav tm="0">
                                          <p:val>
                                            <p:fltVal val="0"/>
                                          </p:val>
                                        </p:tav>
                                        <p:tav tm="100000">
                                          <p:val>
                                            <p:strVal val="#ppt_h"/>
                                          </p:val>
                                        </p:tav>
                                      </p:tavLst>
                                    </p:anim>
                                    <p:animEffect transition="in" filter="fade">
                                      <p:cBhvr>
                                        <p:cTn id="87" dur="500"/>
                                        <p:tgtEl>
                                          <p:spTgt spid="44"/>
                                        </p:tgtEl>
                                      </p:cBhvr>
                                    </p:animEffect>
                                  </p:childTnLst>
                                </p:cTn>
                              </p:par>
                              <p:par>
                                <p:cTn id="88" presetID="53" presetClass="entr" presetSubtype="16" fill="hold" nodeType="withEffect">
                                  <p:stCondLst>
                                    <p:cond delay="0"/>
                                  </p:stCondLst>
                                  <p:childTnLst>
                                    <p:set>
                                      <p:cBhvr>
                                        <p:cTn id="89" dur="1" fill="hold">
                                          <p:stCondLst>
                                            <p:cond delay="0"/>
                                          </p:stCondLst>
                                        </p:cTn>
                                        <p:tgtEl>
                                          <p:spTgt spid="48"/>
                                        </p:tgtEl>
                                        <p:attrNameLst>
                                          <p:attrName>style.visibility</p:attrName>
                                        </p:attrNameLst>
                                      </p:cBhvr>
                                      <p:to>
                                        <p:strVal val="visible"/>
                                      </p:to>
                                    </p:set>
                                    <p:anim calcmode="lin" valueType="num">
                                      <p:cBhvr>
                                        <p:cTn id="90" dur="500" fill="hold"/>
                                        <p:tgtEl>
                                          <p:spTgt spid="48"/>
                                        </p:tgtEl>
                                        <p:attrNameLst>
                                          <p:attrName>ppt_w</p:attrName>
                                        </p:attrNameLst>
                                      </p:cBhvr>
                                      <p:tavLst>
                                        <p:tav tm="0">
                                          <p:val>
                                            <p:fltVal val="0"/>
                                          </p:val>
                                        </p:tav>
                                        <p:tav tm="100000">
                                          <p:val>
                                            <p:strVal val="#ppt_w"/>
                                          </p:val>
                                        </p:tav>
                                      </p:tavLst>
                                    </p:anim>
                                    <p:anim calcmode="lin" valueType="num">
                                      <p:cBhvr>
                                        <p:cTn id="91" dur="500" fill="hold"/>
                                        <p:tgtEl>
                                          <p:spTgt spid="48"/>
                                        </p:tgtEl>
                                        <p:attrNameLst>
                                          <p:attrName>ppt_h</p:attrName>
                                        </p:attrNameLst>
                                      </p:cBhvr>
                                      <p:tavLst>
                                        <p:tav tm="0">
                                          <p:val>
                                            <p:fltVal val="0"/>
                                          </p:val>
                                        </p:tav>
                                        <p:tav tm="100000">
                                          <p:val>
                                            <p:strVal val="#ppt_h"/>
                                          </p:val>
                                        </p:tav>
                                      </p:tavLst>
                                    </p:anim>
                                    <p:animEffect transition="in" filter="fade">
                                      <p:cBhvr>
                                        <p:cTn id="9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2" grpId="0"/>
      <p:bldP spid="33" grpId="0"/>
      <p:bldP spid="34"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4"/>
          <p:cNvGrpSpPr/>
          <p:nvPr/>
        </p:nvGrpSpPr>
        <p:grpSpPr>
          <a:xfrm>
            <a:off x="805812" y="918764"/>
            <a:ext cx="4896544" cy="4052718"/>
            <a:chOff x="555625" y="285751"/>
            <a:chExt cx="7940675" cy="6572250"/>
          </a:xfrm>
          <a:solidFill>
            <a:srgbClr val="996633"/>
          </a:solidFill>
          <a:effectLst>
            <a:outerShdw blurRad="177800" dist="63500" dir="5040000" sx="101000" sy="101000" algn="t" rotWithShape="0">
              <a:prstClr val="black">
                <a:alpha val="40000"/>
              </a:prstClr>
            </a:outerShdw>
          </a:effectLst>
        </p:grpSpPr>
        <p:sp>
          <p:nvSpPr>
            <p:cNvPr id="56" name="Freeform 7"/>
            <p:cNvSpPr/>
            <p:nvPr/>
          </p:nvSpPr>
          <p:spPr bwMode="auto">
            <a:xfrm>
              <a:off x="5489575" y="6505576"/>
              <a:ext cx="422275" cy="352425"/>
            </a:xfrm>
            <a:custGeom>
              <a:avLst/>
              <a:gdLst>
                <a:gd name="T0" fmla="*/ 88 w 266"/>
                <a:gd name="T1" fmla="*/ 222 h 222"/>
                <a:gd name="T2" fmla="*/ 88 w 266"/>
                <a:gd name="T3" fmla="*/ 222 h 222"/>
                <a:gd name="T4" fmla="*/ 62 w 266"/>
                <a:gd name="T5" fmla="*/ 212 h 222"/>
                <a:gd name="T6" fmla="*/ 40 w 266"/>
                <a:gd name="T7" fmla="*/ 206 h 222"/>
                <a:gd name="T8" fmla="*/ 20 w 266"/>
                <a:gd name="T9" fmla="*/ 196 h 222"/>
                <a:gd name="T10" fmla="*/ 12 w 266"/>
                <a:gd name="T11" fmla="*/ 190 h 222"/>
                <a:gd name="T12" fmla="*/ 6 w 266"/>
                <a:gd name="T13" fmla="*/ 184 h 222"/>
                <a:gd name="T14" fmla="*/ 6 w 266"/>
                <a:gd name="T15" fmla="*/ 184 h 222"/>
                <a:gd name="T16" fmla="*/ 2 w 266"/>
                <a:gd name="T17" fmla="*/ 160 h 222"/>
                <a:gd name="T18" fmla="*/ 0 w 266"/>
                <a:gd name="T19" fmla="*/ 132 h 222"/>
                <a:gd name="T20" fmla="*/ 2 w 266"/>
                <a:gd name="T21" fmla="*/ 108 h 222"/>
                <a:gd name="T22" fmla="*/ 4 w 266"/>
                <a:gd name="T23" fmla="*/ 98 h 222"/>
                <a:gd name="T24" fmla="*/ 8 w 266"/>
                <a:gd name="T25" fmla="*/ 88 h 222"/>
                <a:gd name="T26" fmla="*/ 8 w 266"/>
                <a:gd name="T27" fmla="*/ 88 h 222"/>
                <a:gd name="T28" fmla="*/ 26 w 266"/>
                <a:gd name="T29" fmla="*/ 82 h 222"/>
                <a:gd name="T30" fmla="*/ 36 w 266"/>
                <a:gd name="T31" fmla="*/ 78 h 222"/>
                <a:gd name="T32" fmla="*/ 44 w 266"/>
                <a:gd name="T33" fmla="*/ 74 h 222"/>
                <a:gd name="T34" fmla="*/ 44 w 266"/>
                <a:gd name="T35" fmla="*/ 74 h 222"/>
                <a:gd name="T36" fmla="*/ 46 w 266"/>
                <a:gd name="T37" fmla="*/ 36 h 222"/>
                <a:gd name="T38" fmla="*/ 46 w 266"/>
                <a:gd name="T39" fmla="*/ 36 h 222"/>
                <a:gd name="T40" fmla="*/ 52 w 266"/>
                <a:gd name="T41" fmla="*/ 32 h 222"/>
                <a:gd name="T42" fmla="*/ 56 w 266"/>
                <a:gd name="T43" fmla="*/ 30 h 222"/>
                <a:gd name="T44" fmla="*/ 66 w 266"/>
                <a:gd name="T45" fmla="*/ 32 h 222"/>
                <a:gd name="T46" fmla="*/ 76 w 266"/>
                <a:gd name="T47" fmla="*/ 34 h 222"/>
                <a:gd name="T48" fmla="*/ 84 w 266"/>
                <a:gd name="T49" fmla="*/ 34 h 222"/>
                <a:gd name="T50" fmla="*/ 90 w 266"/>
                <a:gd name="T51" fmla="*/ 34 h 222"/>
                <a:gd name="T52" fmla="*/ 90 w 266"/>
                <a:gd name="T53" fmla="*/ 34 h 222"/>
                <a:gd name="T54" fmla="*/ 142 w 266"/>
                <a:gd name="T55" fmla="*/ 6 h 222"/>
                <a:gd name="T56" fmla="*/ 142 w 266"/>
                <a:gd name="T57" fmla="*/ 6 h 222"/>
                <a:gd name="T58" fmla="*/ 234 w 266"/>
                <a:gd name="T59" fmla="*/ 0 h 222"/>
                <a:gd name="T60" fmla="*/ 234 w 266"/>
                <a:gd name="T61" fmla="*/ 0 h 222"/>
                <a:gd name="T62" fmla="*/ 242 w 266"/>
                <a:gd name="T63" fmla="*/ 4 h 222"/>
                <a:gd name="T64" fmla="*/ 250 w 266"/>
                <a:gd name="T65" fmla="*/ 10 h 222"/>
                <a:gd name="T66" fmla="*/ 258 w 266"/>
                <a:gd name="T67" fmla="*/ 20 h 222"/>
                <a:gd name="T68" fmla="*/ 266 w 266"/>
                <a:gd name="T69" fmla="*/ 32 h 222"/>
                <a:gd name="T70" fmla="*/ 266 w 266"/>
                <a:gd name="T71" fmla="*/ 32 h 222"/>
                <a:gd name="T72" fmla="*/ 266 w 266"/>
                <a:gd name="T73" fmla="*/ 52 h 222"/>
                <a:gd name="T74" fmla="*/ 266 w 266"/>
                <a:gd name="T75" fmla="*/ 52 h 222"/>
                <a:gd name="T76" fmla="*/ 262 w 266"/>
                <a:gd name="T77" fmla="*/ 60 h 222"/>
                <a:gd name="T78" fmla="*/ 258 w 266"/>
                <a:gd name="T79" fmla="*/ 68 h 222"/>
                <a:gd name="T80" fmla="*/ 258 w 266"/>
                <a:gd name="T81" fmla="*/ 68 h 222"/>
                <a:gd name="T82" fmla="*/ 236 w 266"/>
                <a:gd name="T83" fmla="*/ 100 h 222"/>
                <a:gd name="T84" fmla="*/ 226 w 266"/>
                <a:gd name="T85" fmla="*/ 116 h 222"/>
                <a:gd name="T86" fmla="*/ 218 w 266"/>
                <a:gd name="T87" fmla="*/ 134 h 222"/>
                <a:gd name="T88" fmla="*/ 218 w 266"/>
                <a:gd name="T89" fmla="*/ 134 h 222"/>
                <a:gd name="T90" fmla="*/ 212 w 266"/>
                <a:gd name="T91" fmla="*/ 148 h 222"/>
                <a:gd name="T92" fmla="*/ 208 w 266"/>
                <a:gd name="T93" fmla="*/ 158 h 222"/>
                <a:gd name="T94" fmla="*/ 202 w 266"/>
                <a:gd name="T95" fmla="*/ 166 h 222"/>
                <a:gd name="T96" fmla="*/ 202 w 266"/>
                <a:gd name="T97" fmla="*/ 166 h 222"/>
                <a:gd name="T98" fmla="*/ 178 w 266"/>
                <a:gd name="T99" fmla="*/ 178 h 222"/>
                <a:gd name="T100" fmla="*/ 156 w 266"/>
                <a:gd name="T101" fmla="*/ 192 h 222"/>
                <a:gd name="T102" fmla="*/ 116 w 266"/>
                <a:gd name="T103" fmla="*/ 218 h 222"/>
                <a:gd name="T104" fmla="*/ 116 w 266"/>
                <a:gd name="T105" fmla="*/ 218 h 222"/>
                <a:gd name="T106" fmla="*/ 88 w 266"/>
                <a:gd name="T107" fmla="*/ 222 h 222"/>
                <a:gd name="T108" fmla="*/ 88 w 266"/>
                <a:gd name="T109" fmla="*/ 222 h 22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66" h="222">
                  <a:moveTo>
                    <a:pt x="88" y="222"/>
                  </a:moveTo>
                  <a:lnTo>
                    <a:pt x="88" y="222"/>
                  </a:lnTo>
                  <a:lnTo>
                    <a:pt x="62" y="212"/>
                  </a:lnTo>
                  <a:lnTo>
                    <a:pt x="40" y="206"/>
                  </a:lnTo>
                  <a:lnTo>
                    <a:pt x="20" y="196"/>
                  </a:lnTo>
                  <a:lnTo>
                    <a:pt x="12" y="190"/>
                  </a:lnTo>
                  <a:lnTo>
                    <a:pt x="6" y="184"/>
                  </a:lnTo>
                  <a:lnTo>
                    <a:pt x="2" y="160"/>
                  </a:lnTo>
                  <a:lnTo>
                    <a:pt x="0" y="132"/>
                  </a:lnTo>
                  <a:lnTo>
                    <a:pt x="2" y="108"/>
                  </a:lnTo>
                  <a:lnTo>
                    <a:pt x="4" y="98"/>
                  </a:lnTo>
                  <a:lnTo>
                    <a:pt x="8" y="88"/>
                  </a:lnTo>
                  <a:lnTo>
                    <a:pt x="26" y="82"/>
                  </a:lnTo>
                  <a:lnTo>
                    <a:pt x="36" y="78"/>
                  </a:lnTo>
                  <a:lnTo>
                    <a:pt x="44" y="74"/>
                  </a:lnTo>
                  <a:lnTo>
                    <a:pt x="46" y="36"/>
                  </a:lnTo>
                  <a:lnTo>
                    <a:pt x="52" y="32"/>
                  </a:lnTo>
                  <a:lnTo>
                    <a:pt x="56" y="30"/>
                  </a:lnTo>
                  <a:lnTo>
                    <a:pt x="66" y="32"/>
                  </a:lnTo>
                  <a:lnTo>
                    <a:pt x="76" y="34"/>
                  </a:lnTo>
                  <a:lnTo>
                    <a:pt x="84" y="34"/>
                  </a:lnTo>
                  <a:lnTo>
                    <a:pt x="90" y="34"/>
                  </a:lnTo>
                  <a:lnTo>
                    <a:pt x="142" y="6"/>
                  </a:lnTo>
                  <a:lnTo>
                    <a:pt x="234" y="0"/>
                  </a:lnTo>
                  <a:lnTo>
                    <a:pt x="242" y="4"/>
                  </a:lnTo>
                  <a:lnTo>
                    <a:pt x="250" y="10"/>
                  </a:lnTo>
                  <a:lnTo>
                    <a:pt x="258" y="20"/>
                  </a:lnTo>
                  <a:lnTo>
                    <a:pt x="266" y="32"/>
                  </a:lnTo>
                  <a:lnTo>
                    <a:pt x="266" y="52"/>
                  </a:lnTo>
                  <a:lnTo>
                    <a:pt x="262" y="60"/>
                  </a:lnTo>
                  <a:lnTo>
                    <a:pt x="258" y="68"/>
                  </a:lnTo>
                  <a:lnTo>
                    <a:pt x="236" y="100"/>
                  </a:lnTo>
                  <a:lnTo>
                    <a:pt x="226" y="116"/>
                  </a:lnTo>
                  <a:lnTo>
                    <a:pt x="218" y="134"/>
                  </a:lnTo>
                  <a:lnTo>
                    <a:pt x="212" y="148"/>
                  </a:lnTo>
                  <a:lnTo>
                    <a:pt x="208" y="158"/>
                  </a:lnTo>
                  <a:lnTo>
                    <a:pt x="202" y="166"/>
                  </a:lnTo>
                  <a:lnTo>
                    <a:pt x="178" y="178"/>
                  </a:lnTo>
                  <a:lnTo>
                    <a:pt x="156" y="192"/>
                  </a:lnTo>
                  <a:lnTo>
                    <a:pt x="116" y="218"/>
                  </a:lnTo>
                  <a:lnTo>
                    <a:pt x="88" y="222"/>
                  </a:lnTo>
                  <a:close/>
                </a:path>
              </a:pathLst>
            </a:custGeom>
            <a:grpFill/>
            <a:ln w="9525">
              <a:solidFill>
                <a:schemeClr val="bg1"/>
              </a:solidFill>
              <a:round/>
            </a:ln>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srgbClr val="663300"/>
                </a:solidFill>
                <a:effectLst/>
                <a:uLnTx/>
                <a:uFillTx/>
                <a:latin typeface="Arial" panose="020B0604020202020204" pitchFamily="34" charset="0"/>
              </a:endParaRPr>
            </a:p>
          </p:txBody>
        </p:sp>
        <p:sp>
          <p:nvSpPr>
            <p:cNvPr id="57" name="Freeform 8"/>
            <p:cNvSpPr/>
            <p:nvPr/>
          </p:nvSpPr>
          <p:spPr bwMode="auto">
            <a:xfrm>
              <a:off x="5508625" y="6521451"/>
              <a:ext cx="387350" cy="320675"/>
            </a:xfrm>
            <a:custGeom>
              <a:avLst/>
              <a:gdLst>
                <a:gd name="T0" fmla="*/ 82 w 244"/>
                <a:gd name="T1" fmla="*/ 202 h 202"/>
                <a:gd name="T2" fmla="*/ 82 w 244"/>
                <a:gd name="T3" fmla="*/ 202 h 202"/>
                <a:gd name="T4" fmla="*/ 22 w 244"/>
                <a:gd name="T5" fmla="*/ 182 h 202"/>
                <a:gd name="T6" fmla="*/ 22 w 244"/>
                <a:gd name="T7" fmla="*/ 182 h 202"/>
                <a:gd name="T8" fmla="*/ 12 w 244"/>
                <a:gd name="T9" fmla="*/ 174 h 202"/>
                <a:gd name="T10" fmla="*/ 6 w 244"/>
                <a:gd name="T11" fmla="*/ 166 h 202"/>
                <a:gd name="T12" fmla="*/ 0 w 244"/>
                <a:gd name="T13" fmla="*/ 158 h 202"/>
                <a:gd name="T14" fmla="*/ 0 w 244"/>
                <a:gd name="T15" fmla="*/ 150 h 202"/>
                <a:gd name="T16" fmla="*/ 0 w 244"/>
                <a:gd name="T17" fmla="*/ 132 h 202"/>
                <a:gd name="T18" fmla="*/ 0 w 244"/>
                <a:gd name="T19" fmla="*/ 114 h 202"/>
                <a:gd name="T20" fmla="*/ 0 w 244"/>
                <a:gd name="T21" fmla="*/ 114 h 202"/>
                <a:gd name="T22" fmla="*/ 2 w 244"/>
                <a:gd name="T23" fmla="*/ 94 h 202"/>
                <a:gd name="T24" fmla="*/ 4 w 244"/>
                <a:gd name="T25" fmla="*/ 90 h 202"/>
                <a:gd name="T26" fmla="*/ 6 w 244"/>
                <a:gd name="T27" fmla="*/ 86 h 202"/>
                <a:gd name="T28" fmla="*/ 8 w 244"/>
                <a:gd name="T29" fmla="*/ 84 h 202"/>
                <a:gd name="T30" fmla="*/ 14 w 244"/>
                <a:gd name="T31" fmla="*/ 82 h 202"/>
                <a:gd name="T32" fmla="*/ 30 w 244"/>
                <a:gd name="T33" fmla="*/ 78 h 202"/>
                <a:gd name="T34" fmla="*/ 30 w 244"/>
                <a:gd name="T35" fmla="*/ 78 h 202"/>
                <a:gd name="T36" fmla="*/ 42 w 244"/>
                <a:gd name="T37" fmla="*/ 68 h 202"/>
                <a:gd name="T38" fmla="*/ 42 w 244"/>
                <a:gd name="T39" fmla="*/ 68 h 202"/>
                <a:gd name="T40" fmla="*/ 44 w 244"/>
                <a:gd name="T41" fmla="*/ 32 h 202"/>
                <a:gd name="T42" fmla="*/ 44 w 244"/>
                <a:gd name="T43" fmla="*/ 32 h 202"/>
                <a:gd name="T44" fmla="*/ 48 w 244"/>
                <a:gd name="T45" fmla="*/ 30 h 202"/>
                <a:gd name="T46" fmla="*/ 48 w 244"/>
                <a:gd name="T47" fmla="*/ 30 h 202"/>
                <a:gd name="T48" fmla="*/ 64 w 244"/>
                <a:gd name="T49" fmla="*/ 34 h 202"/>
                <a:gd name="T50" fmla="*/ 74 w 244"/>
                <a:gd name="T51" fmla="*/ 34 h 202"/>
                <a:gd name="T52" fmla="*/ 84 w 244"/>
                <a:gd name="T53" fmla="*/ 34 h 202"/>
                <a:gd name="T54" fmla="*/ 84 w 244"/>
                <a:gd name="T55" fmla="*/ 34 h 202"/>
                <a:gd name="T56" fmla="*/ 134 w 244"/>
                <a:gd name="T57" fmla="*/ 6 h 202"/>
                <a:gd name="T58" fmla="*/ 134 w 244"/>
                <a:gd name="T59" fmla="*/ 6 h 202"/>
                <a:gd name="T60" fmla="*/ 218 w 244"/>
                <a:gd name="T61" fmla="*/ 0 h 202"/>
                <a:gd name="T62" fmla="*/ 218 w 244"/>
                <a:gd name="T63" fmla="*/ 0 h 202"/>
                <a:gd name="T64" fmla="*/ 224 w 244"/>
                <a:gd name="T65" fmla="*/ 4 h 202"/>
                <a:gd name="T66" fmla="*/ 234 w 244"/>
                <a:gd name="T67" fmla="*/ 12 h 202"/>
                <a:gd name="T68" fmla="*/ 238 w 244"/>
                <a:gd name="T69" fmla="*/ 16 h 202"/>
                <a:gd name="T70" fmla="*/ 240 w 244"/>
                <a:gd name="T71" fmla="*/ 22 h 202"/>
                <a:gd name="T72" fmla="*/ 244 w 244"/>
                <a:gd name="T73" fmla="*/ 28 h 202"/>
                <a:gd name="T74" fmla="*/ 244 w 244"/>
                <a:gd name="T75" fmla="*/ 36 h 202"/>
                <a:gd name="T76" fmla="*/ 244 w 244"/>
                <a:gd name="T77" fmla="*/ 36 h 202"/>
                <a:gd name="T78" fmla="*/ 232 w 244"/>
                <a:gd name="T79" fmla="*/ 56 h 202"/>
                <a:gd name="T80" fmla="*/ 224 w 244"/>
                <a:gd name="T81" fmla="*/ 66 h 202"/>
                <a:gd name="T82" fmla="*/ 216 w 244"/>
                <a:gd name="T83" fmla="*/ 74 h 202"/>
                <a:gd name="T84" fmla="*/ 216 w 244"/>
                <a:gd name="T85" fmla="*/ 74 h 202"/>
                <a:gd name="T86" fmla="*/ 210 w 244"/>
                <a:gd name="T87" fmla="*/ 90 h 202"/>
                <a:gd name="T88" fmla="*/ 202 w 244"/>
                <a:gd name="T89" fmla="*/ 106 h 202"/>
                <a:gd name="T90" fmla="*/ 194 w 244"/>
                <a:gd name="T91" fmla="*/ 122 h 202"/>
                <a:gd name="T92" fmla="*/ 188 w 244"/>
                <a:gd name="T93" fmla="*/ 142 h 202"/>
                <a:gd name="T94" fmla="*/ 188 w 244"/>
                <a:gd name="T95" fmla="*/ 142 h 202"/>
                <a:gd name="T96" fmla="*/ 98 w 244"/>
                <a:gd name="T97" fmla="*/ 198 h 202"/>
                <a:gd name="T98" fmla="*/ 98 w 244"/>
                <a:gd name="T99" fmla="*/ 198 h 202"/>
                <a:gd name="T100" fmla="*/ 90 w 244"/>
                <a:gd name="T101" fmla="*/ 200 h 202"/>
                <a:gd name="T102" fmla="*/ 82 w 244"/>
                <a:gd name="T103" fmla="*/ 202 h 202"/>
                <a:gd name="T104" fmla="*/ 82 w 244"/>
                <a:gd name="T105" fmla="*/ 202 h 2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44" h="202">
                  <a:moveTo>
                    <a:pt x="82" y="202"/>
                  </a:moveTo>
                  <a:lnTo>
                    <a:pt x="82" y="202"/>
                  </a:lnTo>
                  <a:lnTo>
                    <a:pt x="22" y="182"/>
                  </a:lnTo>
                  <a:lnTo>
                    <a:pt x="12" y="174"/>
                  </a:lnTo>
                  <a:lnTo>
                    <a:pt x="6" y="166"/>
                  </a:lnTo>
                  <a:lnTo>
                    <a:pt x="0" y="158"/>
                  </a:lnTo>
                  <a:lnTo>
                    <a:pt x="0" y="150"/>
                  </a:lnTo>
                  <a:lnTo>
                    <a:pt x="0" y="132"/>
                  </a:lnTo>
                  <a:lnTo>
                    <a:pt x="0" y="114"/>
                  </a:lnTo>
                  <a:lnTo>
                    <a:pt x="2" y="94"/>
                  </a:lnTo>
                  <a:lnTo>
                    <a:pt x="4" y="90"/>
                  </a:lnTo>
                  <a:lnTo>
                    <a:pt x="6" y="86"/>
                  </a:lnTo>
                  <a:lnTo>
                    <a:pt x="8" y="84"/>
                  </a:lnTo>
                  <a:lnTo>
                    <a:pt x="14" y="82"/>
                  </a:lnTo>
                  <a:lnTo>
                    <a:pt x="30" y="78"/>
                  </a:lnTo>
                  <a:lnTo>
                    <a:pt x="42" y="68"/>
                  </a:lnTo>
                  <a:lnTo>
                    <a:pt x="44" y="32"/>
                  </a:lnTo>
                  <a:lnTo>
                    <a:pt x="48" y="30"/>
                  </a:lnTo>
                  <a:lnTo>
                    <a:pt x="64" y="34"/>
                  </a:lnTo>
                  <a:lnTo>
                    <a:pt x="74" y="34"/>
                  </a:lnTo>
                  <a:lnTo>
                    <a:pt x="84" y="34"/>
                  </a:lnTo>
                  <a:lnTo>
                    <a:pt x="134" y="6"/>
                  </a:lnTo>
                  <a:lnTo>
                    <a:pt x="218" y="0"/>
                  </a:lnTo>
                  <a:lnTo>
                    <a:pt x="224" y="4"/>
                  </a:lnTo>
                  <a:lnTo>
                    <a:pt x="234" y="12"/>
                  </a:lnTo>
                  <a:lnTo>
                    <a:pt x="238" y="16"/>
                  </a:lnTo>
                  <a:lnTo>
                    <a:pt x="240" y="22"/>
                  </a:lnTo>
                  <a:lnTo>
                    <a:pt x="244" y="28"/>
                  </a:lnTo>
                  <a:lnTo>
                    <a:pt x="244" y="36"/>
                  </a:lnTo>
                  <a:lnTo>
                    <a:pt x="232" y="56"/>
                  </a:lnTo>
                  <a:lnTo>
                    <a:pt x="224" y="66"/>
                  </a:lnTo>
                  <a:lnTo>
                    <a:pt x="216" y="74"/>
                  </a:lnTo>
                  <a:lnTo>
                    <a:pt x="210" y="90"/>
                  </a:lnTo>
                  <a:lnTo>
                    <a:pt x="202" y="106"/>
                  </a:lnTo>
                  <a:lnTo>
                    <a:pt x="194" y="122"/>
                  </a:lnTo>
                  <a:lnTo>
                    <a:pt x="188" y="142"/>
                  </a:lnTo>
                  <a:lnTo>
                    <a:pt x="98" y="198"/>
                  </a:lnTo>
                  <a:lnTo>
                    <a:pt x="90" y="200"/>
                  </a:lnTo>
                  <a:lnTo>
                    <a:pt x="82" y="202"/>
                  </a:lnTo>
                  <a:close/>
                </a:path>
              </a:pathLst>
            </a:custGeom>
            <a:grpFill/>
            <a:ln w="9525">
              <a:solidFill>
                <a:schemeClr val="bg1"/>
              </a:solidFill>
              <a:round/>
            </a:ln>
          </p:spPr>
          <p:txBody>
            <a:bodyPr/>
            <a:lstStyle/>
            <a:p>
              <a:pPr fontAlgn="base">
                <a:spcBef>
                  <a:spcPct val="0"/>
                </a:spcBef>
                <a:spcAft>
                  <a:spcPct val="0"/>
                </a:spcAft>
              </a:pPr>
              <a:endParaRPr lang="zh-CN" altLang="en-US" kern="0">
                <a:solidFill>
                  <a:srgbClr val="663300"/>
                </a:solidFill>
                <a:latin typeface="Arial" panose="020B0604020202020204" pitchFamily="34" charset="0"/>
              </a:endParaRPr>
            </a:p>
          </p:txBody>
        </p:sp>
        <p:sp>
          <p:nvSpPr>
            <p:cNvPr id="58" name="Freeform 10"/>
            <p:cNvSpPr/>
            <p:nvPr/>
          </p:nvSpPr>
          <p:spPr bwMode="auto">
            <a:xfrm>
              <a:off x="5661025" y="5511801"/>
              <a:ext cx="1244600" cy="955675"/>
            </a:xfrm>
            <a:custGeom>
              <a:avLst/>
              <a:gdLst>
                <a:gd name="T0" fmla="*/ 40 w 784"/>
                <a:gd name="T1" fmla="*/ 590 h 602"/>
                <a:gd name="T2" fmla="*/ 0 w 784"/>
                <a:gd name="T3" fmla="*/ 520 h 602"/>
                <a:gd name="T4" fmla="*/ 8 w 784"/>
                <a:gd name="T5" fmla="*/ 486 h 602"/>
                <a:gd name="T6" fmla="*/ 26 w 784"/>
                <a:gd name="T7" fmla="*/ 440 h 602"/>
                <a:gd name="T8" fmla="*/ 66 w 784"/>
                <a:gd name="T9" fmla="*/ 396 h 602"/>
                <a:gd name="T10" fmla="*/ 124 w 784"/>
                <a:gd name="T11" fmla="*/ 342 h 602"/>
                <a:gd name="T12" fmla="*/ 184 w 784"/>
                <a:gd name="T13" fmla="*/ 276 h 602"/>
                <a:gd name="T14" fmla="*/ 214 w 784"/>
                <a:gd name="T15" fmla="*/ 230 h 602"/>
                <a:gd name="T16" fmla="*/ 218 w 784"/>
                <a:gd name="T17" fmla="*/ 196 h 602"/>
                <a:gd name="T18" fmla="*/ 248 w 784"/>
                <a:gd name="T19" fmla="*/ 164 h 602"/>
                <a:gd name="T20" fmla="*/ 254 w 784"/>
                <a:gd name="T21" fmla="*/ 96 h 602"/>
                <a:gd name="T22" fmla="*/ 264 w 784"/>
                <a:gd name="T23" fmla="*/ 60 h 602"/>
                <a:gd name="T24" fmla="*/ 298 w 784"/>
                <a:gd name="T25" fmla="*/ 36 h 602"/>
                <a:gd name="T26" fmla="*/ 352 w 784"/>
                <a:gd name="T27" fmla="*/ 68 h 602"/>
                <a:gd name="T28" fmla="*/ 360 w 784"/>
                <a:gd name="T29" fmla="*/ 32 h 602"/>
                <a:gd name="T30" fmla="*/ 346 w 784"/>
                <a:gd name="T31" fmla="*/ 8 h 602"/>
                <a:gd name="T32" fmla="*/ 454 w 784"/>
                <a:gd name="T33" fmla="*/ 10 h 602"/>
                <a:gd name="T34" fmla="*/ 506 w 784"/>
                <a:gd name="T35" fmla="*/ 0 h 602"/>
                <a:gd name="T36" fmla="*/ 518 w 784"/>
                <a:gd name="T37" fmla="*/ 20 h 602"/>
                <a:gd name="T38" fmla="*/ 478 w 784"/>
                <a:gd name="T39" fmla="*/ 82 h 602"/>
                <a:gd name="T40" fmla="*/ 500 w 784"/>
                <a:gd name="T41" fmla="*/ 96 h 602"/>
                <a:gd name="T42" fmla="*/ 580 w 784"/>
                <a:gd name="T43" fmla="*/ 72 h 602"/>
                <a:gd name="T44" fmla="*/ 612 w 784"/>
                <a:gd name="T45" fmla="*/ 84 h 602"/>
                <a:gd name="T46" fmla="*/ 668 w 784"/>
                <a:gd name="T47" fmla="*/ 58 h 602"/>
                <a:gd name="T48" fmla="*/ 710 w 784"/>
                <a:gd name="T49" fmla="*/ 56 h 602"/>
                <a:gd name="T50" fmla="*/ 784 w 784"/>
                <a:gd name="T51" fmla="*/ 152 h 602"/>
                <a:gd name="T52" fmla="*/ 752 w 784"/>
                <a:gd name="T53" fmla="*/ 174 h 602"/>
                <a:gd name="T54" fmla="*/ 728 w 784"/>
                <a:gd name="T55" fmla="*/ 196 h 602"/>
                <a:gd name="T56" fmla="*/ 728 w 784"/>
                <a:gd name="T57" fmla="*/ 224 h 602"/>
                <a:gd name="T58" fmla="*/ 704 w 784"/>
                <a:gd name="T59" fmla="*/ 242 h 602"/>
                <a:gd name="T60" fmla="*/ 634 w 784"/>
                <a:gd name="T61" fmla="*/ 282 h 602"/>
                <a:gd name="T62" fmla="*/ 606 w 784"/>
                <a:gd name="T63" fmla="*/ 296 h 602"/>
                <a:gd name="T64" fmla="*/ 582 w 784"/>
                <a:gd name="T65" fmla="*/ 288 h 602"/>
                <a:gd name="T66" fmla="*/ 556 w 784"/>
                <a:gd name="T67" fmla="*/ 304 h 602"/>
                <a:gd name="T68" fmla="*/ 544 w 784"/>
                <a:gd name="T69" fmla="*/ 292 h 602"/>
                <a:gd name="T70" fmla="*/ 526 w 784"/>
                <a:gd name="T71" fmla="*/ 294 h 602"/>
                <a:gd name="T72" fmla="*/ 516 w 784"/>
                <a:gd name="T73" fmla="*/ 326 h 602"/>
                <a:gd name="T74" fmla="*/ 498 w 784"/>
                <a:gd name="T75" fmla="*/ 338 h 602"/>
                <a:gd name="T76" fmla="*/ 478 w 784"/>
                <a:gd name="T77" fmla="*/ 342 h 602"/>
                <a:gd name="T78" fmla="*/ 468 w 784"/>
                <a:gd name="T79" fmla="*/ 326 h 602"/>
                <a:gd name="T80" fmla="*/ 436 w 784"/>
                <a:gd name="T81" fmla="*/ 302 h 602"/>
                <a:gd name="T82" fmla="*/ 408 w 784"/>
                <a:gd name="T83" fmla="*/ 330 h 602"/>
                <a:gd name="T84" fmla="*/ 374 w 784"/>
                <a:gd name="T85" fmla="*/ 368 h 602"/>
                <a:gd name="T86" fmla="*/ 350 w 784"/>
                <a:gd name="T87" fmla="*/ 394 h 602"/>
                <a:gd name="T88" fmla="*/ 306 w 784"/>
                <a:gd name="T89" fmla="*/ 418 h 602"/>
                <a:gd name="T90" fmla="*/ 270 w 784"/>
                <a:gd name="T91" fmla="*/ 422 h 602"/>
                <a:gd name="T92" fmla="*/ 256 w 784"/>
                <a:gd name="T93" fmla="*/ 438 h 602"/>
                <a:gd name="T94" fmla="*/ 218 w 784"/>
                <a:gd name="T95" fmla="*/ 432 h 602"/>
                <a:gd name="T96" fmla="*/ 140 w 784"/>
                <a:gd name="T97" fmla="*/ 462 h 602"/>
                <a:gd name="T98" fmla="*/ 92 w 784"/>
                <a:gd name="T99" fmla="*/ 474 h 602"/>
                <a:gd name="T100" fmla="*/ 76 w 784"/>
                <a:gd name="T101" fmla="*/ 510 h 602"/>
                <a:gd name="T102" fmla="*/ 52 w 784"/>
                <a:gd name="T103" fmla="*/ 542 h 602"/>
                <a:gd name="T104" fmla="*/ 78 w 784"/>
                <a:gd name="T105" fmla="*/ 566 h 602"/>
                <a:gd name="T106" fmla="*/ 86 w 784"/>
                <a:gd name="T107" fmla="*/ 590 h 602"/>
                <a:gd name="T108" fmla="*/ 54 w 784"/>
                <a:gd name="T109" fmla="*/ 602 h 60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4" h="602">
                  <a:moveTo>
                    <a:pt x="54" y="602"/>
                  </a:moveTo>
                  <a:lnTo>
                    <a:pt x="54" y="602"/>
                  </a:lnTo>
                  <a:lnTo>
                    <a:pt x="46" y="596"/>
                  </a:lnTo>
                  <a:lnTo>
                    <a:pt x="40" y="590"/>
                  </a:lnTo>
                  <a:lnTo>
                    <a:pt x="34" y="580"/>
                  </a:lnTo>
                  <a:lnTo>
                    <a:pt x="28" y="558"/>
                  </a:lnTo>
                  <a:lnTo>
                    <a:pt x="0" y="520"/>
                  </a:lnTo>
                  <a:lnTo>
                    <a:pt x="0" y="502"/>
                  </a:lnTo>
                  <a:lnTo>
                    <a:pt x="2" y="492"/>
                  </a:lnTo>
                  <a:lnTo>
                    <a:pt x="8" y="486"/>
                  </a:lnTo>
                  <a:lnTo>
                    <a:pt x="18" y="478"/>
                  </a:lnTo>
                  <a:lnTo>
                    <a:pt x="22" y="450"/>
                  </a:lnTo>
                  <a:lnTo>
                    <a:pt x="26" y="440"/>
                  </a:lnTo>
                  <a:lnTo>
                    <a:pt x="30" y="430"/>
                  </a:lnTo>
                  <a:lnTo>
                    <a:pt x="36" y="422"/>
                  </a:lnTo>
                  <a:lnTo>
                    <a:pt x="44" y="414"/>
                  </a:lnTo>
                  <a:lnTo>
                    <a:pt x="66" y="396"/>
                  </a:lnTo>
                  <a:lnTo>
                    <a:pt x="94" y="366"/>
                  </a:lnTo>
                  <a:lnTo>
                    <a:pt x="108" y="354"/>
                  </a:lnTo>
                  <a:lnTo>
                    <a:pt x="124" y="342"/>
                  </a:lnTo>
                  <a:lnTo>
                    <a:pt x="154" y="306"/>
                  </a:lnTo>
                  <a:lnTo>
                    <a:pt x="184" y="276"/>
                  </a:lnTo>
                  <a:lnTo>
                    <a:pt x="196" y="266"/>
                  </a:lnTo>
                  <a:lnTo>
                    <a:pt x="204" y="256"/>
                  </a:lnTo>
                  <a:lnTo>
                    <a:pt x="210" y="244"/>
                  </a:lnTo>
                  <a:lnTo>
                    <a:pt x="214" y="230"/>
                  </a:lnTo>
                  <a:lnTo>
                    <a:pt x="214" y="214"/>
                  </a:lnTo>
                  <a:lnTo>
                    <a:pt x="216" y="204"/>
                  </a:lnTo>
                  <a:lnTo>
                    <a:pt x="218" y="196"/>
                  </a:lnTo>
                  <a:lnTo>
                    <a:pt x="222" y="190"/>
                  </a:lnTo>
                  <a:lnTo>
                    <a:pt x="232" y="180"/>
                  </a:lnTo>
                  <a:lnTo>
                    <a:pt x="240" y="174"/>
                  </a:lnTo>
                  <a:lnTo>
                    <a:pt x="248" y="164"/>
                  </a:lnTo>
                  <a:lnTo>
                    <a:pt x="244" y="106"/>
                  </a:lnTo>
                  <a:lnTo>
                    <a:pt x="254" y="96"/>
                  </a:lnTo>
                  <a:lnTo>
                    <a:pt x="260" y="84"/>
                  </a:lnTo>
                  <a:lnTo>
                    <a:pt x="262" y="72"/>
                  </a:lnTo>
                  <a:lnTo>
                    <a:pt x="264" y="60"/>
                  </a:lnTo>
                  <a:lnTo>
                    <a:pt x="278" y="36"/>
                  </a:lnTo>
                  <a:lnTo>
                    <a:pt x="298" y="36"/>
                  </a:lnTo>
                  <a:lnTo>
                    <a:pt x="332" y="68"/>
                  </a:lnTo>
                  <a:lnTo>
                    <a:pt x="352" y="68"/>
                  </a:lnTo>
                  <a:lnTo>
                    <a:pt x="354" y="64"/>
                  </a:lnTo>
                  <a:lnTo>
                    <a:pt x="356" y="60"/>
                  </a:lnTo>
                  <a:lnTo>
                    <a:pt x="358" y="48"/>
                  </a:lnTo>
                  <a:lnTo>
                    <a:pt x="360" y="32"/>
                  </a:lnTo>
                  <a:lnTo>
                    <a:pt x="340" y="10"/>
                  </a:lnTo>
                  <a:lnTo>
                    <a:pt x="346" y="8"/>
                  </a:lnTo>
                  <a:lnTo>
                    <a:pt x="442" y="8"/>
                  </a:lnTo>
                  <a:lnTo>
                    <a:pt x="454" y="10"/>
                  </a:lnTo>
                  <a:lnTo>
                    <a:pt x="472" y="10"/>
                  </a:lnTo>
                  <a:lnTo>
                    <a:pt x="490" y="8"/>
                  </a:lnTo>
                  <a:lnTo>
                    <a:pt x="500" y="4"/>
                  </a:lnTo>
                  <a:lnTo>
                    <a:pt x="506" y="0"/>
                  </a:lnTo>
                  <a:lnTo>
                    <a:pt x="518" y="0"/>
                  </a:lnTo>
                  <a:lnTo>
                    <a:pt x="518" y="20"/>
                  </a:lnTo>
                  <a:lnTo>
                    <a:pt x="476" y="68"/>
                  </a:lnTo>
                  <a:lnTo>
                    <a:pt x="478" y="82"/>
                  </a:lnTo>
                  <a:lnTo>
                    <a:pt x="482" y="88"/>
                  </a:lnTo>
                  <a:lnTo>
                    <a:pt x="486" y="92"/>
                  </a:lnTo>
                  <a:lnTo>
                    <a:pt x="492" y="94"/>
                  </a:lnTo>
                  <a:lnTo>
                    <a:pt x="500" y="96"/>
                  </a:lnTo>
                  <a:lnTo>
                    <a:pt x="524" y="98"/>
                  </a:lnTo>
                  <a:lnTo>
                    <a:pt x="580" y="72"/>
                  </a:lnTo>
                  <a:lnTo>
                    <a:pt x="600" y="72"/>
                  </a:lnTo>
                  <a:lnTo>
                    <a:pt x="612" y="84"/>
                  </a:lnTo>
                  <a:lnTo>
                    <a:pt x="624" y="82"/>
                  </a:lnTo>
                  <a:lnTo>
                    <a:pt x="634" y="78"/>
                  </a:lnTo>
                  <a:lnTo>
                    <a:pt x="656" y="64"/>
                  </a:lnTo>
                  <a:lnTo>
                    <a:pt x="668" y="58"/>
                  </a:lnTo>
                  <a:lnTo>
                    <a:pt x="680" y="54"/>
                  </a:lnTo>
                  <a:lnTo>
                    <a:pt x="694" y="52"/>
                  </a:lnTo>
                  <a:lnTo>
                    <a:pt x="710" y="56"/>
                  </a:lnTo>
                  <a:lnTo>
                    <a:pt x="740" y="92"/>
                  </a:lnTo>
                  <a:lnTo>
                    <a:pt x="784" y="152"/>
                  </a:lnTo>
                  <a:lnTo>
                    <a:pt x="784" y="168"/>
                  </a:lnTo>
                  <a:lnTo>
                    <a:pt x="764" y="170"/>
                  </a:lnTo>
                  <a:lnTo>
                    <a:pt x="752" y="174"/>
                  </a:lnTo>
                  <a:lnTo>
                    <a:pt x="746" y="180"/>
                  </a:lnTo>
                  <a:lnTo>
                    <a:pt x="740" y="186"/>
                  </a:lnTo>
                  <a:lnTo>
                    <a:pt x="728" y="196"/>
                  </a:lnTo>
                  <a:lnTo>
                    <a:pt x="724" y="200"/>
                  </a:lnTo>
                  <a:lnTo>
                    <a:pt x="722" y="208"/>
                  </a:lnTo>
                  <a:lnTo>
                    <a:pt x="722" y="214"/>
                  </a:lnTo>
                  <a:lnTo>
                    <a:pt x="728" y="224"/>
                  </a:lnTo>
                  <a:lnTo>
                    <a:pt x="728" y="230"/>
                  </a:lnTo>
                  <a:lnTo>
                    <a:pt x="704" y="242"/>
                  </a:lnTo>
                  <a:lnTo>
                    <a:pt x="680" y="256"/>
                  </a:lnTo>
                  <a:lnTo>
                    <a:pt x="656" y="270"/>
                  </a:lnTo>
                  <a:lnTo>
                    <a:pt x="634" y="282"/>
                  </a:lnTo>
                  <a:lnTo>
                    <a:pt x="618" y="298"/>
                  </a:lnTo>
                  <a:lnTo>
                    <a:pt x="612" y="298"/>
                  </a:lnTo>
                  <a:lnTo>
                    <a:pt x="606" y="296"/>
                  </a:lnTo>
                  <a:lnTo>
                    <a:pt x="602" y="292"/>
                  </a:lnTo>
                  <a:lnTo>
                    <a:pt x="600" y="288"/>
                  </a:lnTo>
                  <a:lnTo>
                    <a:pt x="582" y="288"/>
                  </a:lnTo>
                  <a:lnTo>
                    <a:pt x="570" y="304"/>
                  </a:lnTo>
                  <a:lnTo>
                    <a:pt x="556" y="304"/>
                  </a:lnTo>
                  <a:lnTo>
                    <a:pt x="552" y="298"/>
                  </a:lnTo>
                  <a:lnTo>
                    <a:pt x="548" y="294"/>
                  </a:lnTo>
                  <a:lnTo>
                    <a:pt x="544" y="292"/>
                  </a:lnTo>
                  <a:lnTo>
                    <a:pt x="540" y="292"/>
                  </a:lnTo>
                  <a:lnTo>
                    <a:pt x="534" y="292"/>
                  </a:lnTo>
                  <a:lnTo>
                    <a:pt x="526" y="294"/>
                  </a:lnTo>
                  <a:lnTo>
                    <a:pt x="526" y="318"/>
                  </a:lnTo>
                  <a:lnTo>
                    <a:pt x="520" y="322"/>
                  </a:lnTo>
                  <a:lnTo>
                    <a:pt x="516" y="326"/>
                  </a:lnTo>
                  <a:lnTo>
                    <a:pt x="508" y="328"/>
                  </a:lnTo>
                  <a:lnTo>
                    <a:pt x="504" y="328"/>
                  </a:lnTo>
                  <a:lnTo>
                    <a:pt x="500" y="332"/>
                  </a:lnTo>
                  <a:lnTo>
                    <a:pt x="498" y="338"/>
                  </a:lnTo>
                  <a:lnTo>
                    <a:pt x="494" y="346"/>
                  </a:lnTo>
                  <a:lnTo>
                    <a:pt x="482" y="344"/>
                  </a:lnTo>
                  <a:lnTo>
                    <a:pt x="478" y="342"/>
                  </a:lnTo>
                  <a:lnTo>
                    <a:pt x="476" y="340"/>
                  </a:lnTo>
                  <a:lnTo>
                    <a:pt x="472" y="334"/>
                  </a:lnTo>
                  <a:lnTo>
                    <a:pt x="468" y="326"/>
                  </a:lnTo>
                  <a:lnTo>
                    <a:pt x="462" y="326"/>
                  </a:lnTo>
                  <a:lnTo>
                    <a:pt x="436" y="302"/>
                  </a:lnTo>
                  <a:lnTo>
                    <a:pt x="420" y="302"/>
                  </a:lnTo>
                  <a:lnTo>
                    <a:pt x="414" y="314"/>
                  </a:lnTo>
                  <a:lnTo>
                    <a:pt x="408" y="330"/>
                  </a:lnTo>
                  <a:lnTo>
                    <a:pt x="388" y="362"/>
                  </a:lnTo>
                  <a:lnTo>
                    <a:pt x="374" y="368"/>
                  </a:lnTo>
                  <a:lnTo>
                    <a:pt x="366" y="374"/>
                  </a:lnTo>
                  <a:lnTo>
                    <a:pt x="358" y="382"/>
                  </a:lnTo>
                  <a:lnTo>
                    <a:pt x="350" y="394"/>
                  </a:lnTo>
                  <a:lnTo>
                    <a:pt x="338" y="396"/>
                  </a:lnTo>
                  <a:lnTo>
                    <a:pt x="328" y="398"/>
                  </a:lnTo>
                  <a:lnTo>
                    <a:pt x="306" y="418"/>
                  </a:lnTo>
                  <a:lnTo>
                    <a:pt x="290" y="418"/>
                  </a:lnTo>
                  <a:lnTo>
                    <a:pt x="278" y="420"/>
                  </a:lnTo>
                  <a:lnTo>
                    <a:pt x="270" y="422"/>
                  </a:lnTo>
                  <a:lnTo>
                    <a:pt x="262" y="426"/>
                  </a:lnTo>
                  <a:lnTo>
                    <a:pt x="256" y="438"/>
                  </a:lnTo>
                  <a:lnTo>
                    <a:pt x="244" y="438"/>
                  </a:lnTo>
                  <a:lnTo>
                    <a:pt x="228" y="432"/>
                  </a:lnTo>
                  <a:lnTo>
                    <a:pt x="218" y="432"/>
                  </a:lnTo>
                  <a:lnTo>
                    <a:pt x="210" y="436"/>
                  </a:lnTo>
                  <a:lnTo>
                    <a:pt x="198" y="440"/>
                  </a:lnTo>
                  <a:lnTo>
                    <a:pt x="140" y="462"/>
                  </a:lnTo>
                  <a:lnTo>
                    <a:pt x="120" y="464"/>
                  </a:lnTo>
                  <a:lnTo>
                    <a:pt x="104" y="466"/>
                  </a:lnTo>
                  <a:lnTo>
                    <a:pt x="92" y="474"/>
                  </a:lnTo>
                  <a:lnTo>
                    <a:pt x="78" y="486"/>
                  </a:lnTo>
                  <a:lnTo>
                    <a:pt x="76" y="510"/>
                  </a:lnTo>
                  <a:lnTo>
                    <a:pt x="64" y="514"/>
                  </a:lnTo>
                  <a:lnTo>
                    <a:pt x="56" y="520"/>
                  </a:lnTo>
                  <a:lnTo>
                    <a:pt x="52" y="528"/>
                  </a:lnTo>
                  <a:lnTo>
                    <a:pt x="52" y="542"/>
                  </a:lnTo>
                  <a:lnTo>
                    <a:pt x="60" y="548"/>
                  </a:lnTo>
                  <a:lnTo>
                    <a:pt x="72" y="558"/>
                  </a:lnTo>
                  <a:lnTo>
                    <a:pt x="78" y="566"/>
                  </a:lnTo>
                  <a:lnTo>
                    <a:pt x="82" y="572"/>
                  </a:lnTo>
                  <a:lnTo>
                    <a:pt x="86" y="580"/>
                  </a:lnTo>
                  <a:lnTo>
                    <a:pt x="86" y="590"/>
                  </a:lnTo>
                  <a:lnTo>
                    <a:pt x="78" y="594"/>
                  </a:lnTo>
                  <a:lnTo>
                    <a:pt x="68" y="598"/>
                  </a:lnTo>
                  <a:lnTo>
                    <a:pt x="54" y="602"/>
                  </a:lnTo>
                  <a:close/>
                </a:path>
              </a:pathLst>
            </a:custGeom>
          </p:spPr>
          <p:style>
            <a:lnRef idx="1">
              <a:schemeClr val="accent1"/>
            </a:lnRef>
            <a:fillRef idx="3">
              <a:schemeClr val="accent1"/>
            </a:fillRef>
            <a:effectRef idx="2">
              <a:schemeClr val="accent1"/>
            </a:effectRef>
            <a:fontRef idx="minor">
              <a:schemeClr val="lt1"/>
            </a:fontRef>
          </p:style>
          <p:txBody>
            <a:bodyPr/>
            <a:lstStyle/>
            <a:p>
              <a:pPr fontAlgn="base">
                <a:spcBef>
                  <a:spcPct val="0"/>
                </a:spcBef>
                <a:spcAft>
                  <a:spcPct val="0"/>
                </a:spcAft>
              </a:pPr>
              <a:endParaRPr lang="zh-CN" altLang="en-US" kern="0">
                <a:solidFill>
                  <a:srgbClr val="663300"/>
                </a:solidFill>
                <a:latin typeface="Arial" panose="020B0604020202020204" pitchFamily="34" charset="0"/>
              </a:endParaRPr>
            </a:p>
          </p:txBody>
        </p:sp>
        <p:sp>
          <p:nvSpPr>
            <p:cNvPr id="59" name="Freeform 11"/>
            <p:cNvSpPr/>
            <p:nvPr/>
          </p:nvSpPr>
          <p:spPr bwMode="auto">
            <a:xfrm>
              <a:off x="3673475" y="4854576"/>
              <a:ext cx="1400175" cy="1479550"/>
            </a:xfrm>
            <a:custGeom>
              <a:avLst/>
              <a:gdLst>
                <a:gd name="T0" fmla="*/ 356 w 882"/>
                <a:gd name="T1" fmla="*/ 898 h 932"/>
                <a:gd name="T2" fmla="*/ 352 w 882"/>
                <a:gd name="T3" fmla="*/ 844 h 932"/>
                <a:gd name="T4" fmla="*/ 310 w 882"/>
                <a:gd name="T5" fmla="*/ 844 h 932"/>
                <a:gd name="T6" fmla="*/ 246 w 882"/>
                <a:gd name="T7" fmla="*/ 840 h 932"/>
                <a:gd name="T8" fmla="*/ 208 w 882"/>
                <a:gd name="T9" fmla="*/ 800 h 932"/>
                <a:gd name="T10" fmla="*/ 164 w 882"/>
                <a:gd name="T11" fmla="*/ 782 h 932"/>
                <a:gd name="T12" fmla="*/ 166 w 882"/>
                <a:gd name="T13" fmla="*/ 724 h 932"/>
                <a:gd name="T14" fmla="*/ 138 w 882"/>
                <a:gd name="T15" fmla="*/ 676 h 932"/>
                <a:gd name="T16" fmla="*/ 114 w 882"/>
                <a:gd name="T17" fmla="*/ 616 h 932"/>
                <a:gd name="T18" fmla="*/ 88 w 882"/>
                <a:gd name="T19" fmla="*/ 564 h 932"/>
                <a:gd name="T20" fmla="*/ 16 w 882"/>
                <a:gd name="T21" fmla="*/ 578 h 932"/>
                <a:gd name="T22" fmla="*/ 0 w 882"/>
                <a:gd name="T23" fmla="*/ 490 h 932"/>
                <a:gd name="T24" fmla="*/ 84 w 882"/>
                <a:gd name="T25" fmla="*/ 392 h 932"/>
                <a:gd name="T26" fmla="*/ 120 w 882"/>
                <a:gd name="T27" fmla="*/ 310 h 932"/>
                <a:gd name="T28" fmla="*/ 130 w 882"/>
                <a:gd name="T29" fmla="*/ 236 h 932"/>
                <a:gd name="T30" fmla="*/ 126 w 882"/>
                <a:gd name="T31" fmla="*/ 178 h 932"/>
                <a:gd name="T32" fmla="*/ 104 w 882"/>
                <a:gd name="T33" fmla="*/ 108 h 932"/>
                <a:gd name="T34" fmla="*/ 126 w 882"/>
                <a:gd name="T35" fmla="*/ 52 h 932"/>
                <a:gd name="T36" fmla="*/ 134 w 882"/>
                <a:gd name="T37" fmla="*/ 0 h 932"/>
                <a:gd name="T38" fmla="*/ 170 w 882"/>
                <a:gd name="T39" fmla="*/ 44 h 932"/>
                <a:gd name="T40" fmla="*/ 208 w 882"/>
                <a:gd name="T41" fmla="*/ 100 h 932"/>
                <a:gd name="T42" fmla="*/ 218 w 882"/>
                <a:gd name="T43" fmla="*/ 44 h 932"/>
                <a:gd name="T44" fmla="*/ 252 w 882"/>
                <a:gd name="T45" fmla="*/ 88 h 932"/>
                <a:gd name="T46" fmla="*/ 332 w 882"/>
                <a:gd name="T47" fmla="*/ 148 h 932"/>
                <a:gd name="T48" fmla="*/ 406 w 882"/>
                <a:gd name="T49" fmla="*/ 280 h 932"/>
                <a:gd name="T50" fmla="*/ 400 w 882"/>
                <a:gd name="T51" fmla="*/ 336 h 932"/>
                <a:gd name="T52" fmla="*/ 452 w 882"/>
                <a:gd name="T53" fmla="*/ 370 h 932"/>
                <a:gd name="T54" fmla="*/ 574 w 882"/>
                <a:gd name="T55" fmla="*/ 346 h 932"/>
                <a:gd name="T56" fmla="*/ 586 w 882"/>
                <a:gd name="T57" fmla="*/ 290 h 932"/>
                <a:gd name="T58" fmla="*/ 558 w 882"/>
                <a:gd name="T59" fmla="*/ 230 h 932"/>
                <a:gd name="T60" fmla="*/ 620 w 882"/>
                <a:gd name="T61" fmla="*/ 178 h 932"/>
                <a:gd name="T62" fmla="*/ 606 w 882"/>
                <a:gd name="T63" fmla="*/ 122 h 932"/>
                <a:gd name="T64" fmla="*/ 614 w 882"/>
                <a:gd name="T65" fmla="*/ 104 h 932"/>
                <a:gd name="T66" fmla="*/ 654 w 882"/>
                <a:gd name="T67" fmla="*/ 64 h 932"/>
                <a:gd name="T68" fmla="*/ 712 w 882"/>
                <a:gd name="T69" fmla="*/ 144 h 932"/>
                <a:gd name="T70" fmla="*/ 790 w 882"/>
                <a:gd name="T71" fmla="*/ 128 h 932"/>
                <a:gd name="T72" fmla="*/ 790 w 882"/>
                <a:gd name="T73" fmla="*/ 188 h 932"/>
                <a:gd name="T74" fmla="*/ 752 w 882"/>
                <a:gd name="T75" fmla="*/ 208 h 932"/>
                <a:gd name="T76" fmla="*/ 660 w 882"/>
                <a:gd name="T77" fmla="*/ 204 h 932"/>
                <a:gd name="T78" fmla="*/ 630 w 882"/>
                <a:gd name="T79" fmla="*/ 266 h 932"/>
                <a:gd name="T80" fmla="*/ 652 w 882"/>
                <a:gd name="T81" fmla="*/ 308 h 932"/>
                <a:gd name="T82" fmla="*/ 698 w 882"/>
                <a:gd name="T83" fmla="*/ 300 h 932"/>
                <a:gd name="T84" fmla="*/ 718 w 882"/>
                <a:gd name="T85" fmla="*/ 330 h 932"/>
                <a:gd name="T86" fmla="*/ 692 w 882"/>
                <a:gd name="T87" fmla="*/ 418 h 932"/>
                <a:gd name="T88" fmla="*/ 732 w 882"/>
                <a:gd name="T89" fmla="*/ 472 h 932"/>
                <a:gd name="T90" fmla="*/ 726 w 882"/>
                <a:gd name="T91" fmla="*/ 528 h 932"/>
                <a:gd name="T92" fmla="*/ 828 w 882"/>
                <a:gd name="T93" fmla="*/ 590 h 932"/>
                <a:gd name="T94" fmla="*/ 876 w 882"/>
                <a:gd name="T95" fmla="*/ 606 h 932"/>
                <a:gd name="T96" fmla="*/ 850 w 882"/>
                <a:gd name="T97" fmla="*/ 658 h 932"/>
                <a:gd name="T98" fmla="*/ 784 w 882"/>
                <a:gd name="T99" fmla="*/ 676 h 932"/>
                <a:gd name="T100" fmla="*/ 720 w 882"/>
                <a:gd name="T101" fmla="*/ 734 h 932"/>
                <a:gd name="T102" fmla="*/ 650 w 882"/>
                <a:gd name="T103" fmla="*/ 764 h 932"/>
                <a:gd name="T104" fmla="*/ 612 w 882"/>
                <a:gd name="T105" fmla="*/ 742 h 932"/>
                <a:gd name="T106" fmla="*/ 564 w 882"/>
                <a:gd name="T107" fmla="*/ 760 h 932"/>
                <a:gd name="T108" fmla="*/ 526 w 882"/>
                <a:gd name="T109" fmla="*/ 740 h 932"/>
                <a:gd name="T110" fmla="*/ 482 w 882"/>
                <a:gd name="T111" fmla="*/ 750 h 932"/>
                <a:gd name="T112" fmla="*/ 448 w 882"/>
                <a:gd name="T113" fmla="*/ 768 h 932"/>
                <a:gd name="T114" fmla="*/ 404 w 882"/>
                <a:gd name="T115" fmla="*/ 766 h 932"/>
                <a:gd name="T116" fmla="*/ 410 w 882"/>
                <a:gd name="T117" fmla="*/ 826 h 932"/>
                <a:gd name="T118" fmla="*/ 410 w 882"/>
                <a:gd name="T119" fmla="*/ 872 h 932"/>
                <a:gd name="T120" fmla="*/ 406 w 882"/>
                <a:gd name="T121" fmla="*/ 932 h 9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82" h="932">
                  <a:moveTo>
                    <a:pt x="406" y="932"/>
                  </a:moveTo>
                  <a:lnTo>
                    <a:pt x="406" y="932"/>
                  </a:lnTo>
                  <a:lnTo>
                    <a:pt x="392" y="920"/>
                  </a:lnTo>
                  <a:lnTo>
                    <a:pt x="380" y="910"/>
                  </a:lnTo>
                  <a:lnTo>
                    <a:pt x="368" y="904"/>
                  </a:lnTo>
                  <a:lnTo>
                    <a:pt x="356" y="898"/>
                  </a:lnTo>
                  <a:lnTo>
                    <a:pt x="358" y="880"/>
                  </a:lnTo>
                  <a:lnTo>
                    <a:pt x="358" y="866"/>
                  </a:lnTo>
                  <a:lnTo>
                    <a:pt x="356" y="854"/>
                  </a:lnTo>
                  <a:lnTo>
                    <a:pt x="352" y="844"/>
                  </a:lnTo>
                  <a:lnTo>
                    <a:pt x="342" y="836"/>
                  </a:lnTo>
                  <a:lnTo>
                    <a:pt x="332" y="836"/>
                  </a:lnTo>
                  <a:lnTo>
                    <a:pt x="324" y="838"/>
                  </a:lnTo>
                  <a:lnTo>
                    <a:pt x="316" y="840"/>
                  </a:lnTo>
                  <a:lnTo>
                    <a:pt x="310" y="844"/>
                  </a:lnTo>
                  <a:lnTo>
                    <a:pt x="298" y="854"/>
                  </a:lnTo>
                  <a:lnTo>
                    <a:pt x="288" y="866"/>
                  </a:lnTo>
                  <a:lnTo>
                    <a:pt x="260" y="860"/>
                  </a:lnTo>
                  <a:lnTo>
                    <a:pt x="246" y="840"/>
                  </a:lnTo>
                  <a:lnTo>
                    <a:pt x="240" y="832"/>
                  </a:lnTo>
                  <a:lnTo>
                    <a:pt x="234" y="828"/>
                  </a:lnTo>
                  <a:lnTo>
                    <a:pt x="218" y="808"/>
                  </a:lnTo>
                  <a:lnTo>
                    <a:pt x="212" y="802"/>
                  </a:lnTo>
                  <a:lnTo>
                    <a:pt x="208" y="800"/>
                  </a:lnTo>
                  <a:lnTo>
                    <a:pt x="202" y="798"/>
                  </a:lnTo>
                  <a:lnTo>
                    <a:pt x="194" y="798"/>
                  </a:lnTo>
                  <a:lnTo>
                    <a:pt x="172" y="798"/>
                  </a:lnTo>
                  <a:lnTo>
                    <a:pt x="168" y="790"/>
                  </a:lnTo>
                  <a:lnTo>
                    <a:pt x="164" y="782"/>
                  </a:lnTo>
                  <a:lnTo>
                    <a:pt x="162" y="774"/>
                  </a:lnTo>
                  <a:lnTo>
                    <a:pt x="160" y="766"/>
                  </a:lnTo>
                  <a:lnTo>
                    <a:pt x="160" y="752"/>
                  </a:lnTo>
                  <a:lnTo>
                    <a:pt x="160" y="740"/>
                  </a:lnTo>
                  <a:lnTo>
                    <a:pt x="166" y="724"/>
                  </a:lnTo>
                  <a:lnTo>
                    <a:pt x="168" y="708"/>
                  </a:lnTo>
                  <a:lnTo>
                    <a:pt x="166" y="694"/>
                  </a:lnTo>
                  <a:lnTo>
                    <a:pt x="164" y="688"/>
                  </a:lnTo>
                  <a:lnTo>
                    <a:pt x="162" y="682"/>
                  </a:lnTo>
                  <a:lnTo>
                    <a:pt x="138" y="676"/>
                  </a:lnTo>
                  <a:lnTo>
                    <a:pt x="126" y="670"/>
                  </a:lnTo>
                  <a:lnTo>
                    <a:pt x="124" y="668"/>
                  </a:lnTo>
                  <a:lnTo>
                    <a:pt x="124" y="664"/>
                  </a:lnTo>
                  <a:lnTo>
                    <a:pt x="124" y="650"/>
                  </a:lnTo>
                  <a:lnTo>
                    <a:pt x="114" y="616"/>
                  </a:lnTo>
                  <a:lnTo>
                    <a:pt x="102" y="598"/>
                  </a:lnTo>
                  <a:lnTo>
                    <a:pt x="96" y="576"/>
                  </a:lnTo>
                  <a:lnTo>
                    <a:pt x="92" y="568"/>
                  </a:lnTo>
                  <a:lnTo>
                    <a:pt x="88" y="564"/>
                  </a:lnTo>
                  <a:lnTo>
                    <a:pt x="82" y="560"/>
                  </a:lnTo>
                  <a:lnTo>
                    <a:pt x="76" y="558"/>
                  </a:lnTo>
                  <a:lnTo>
                    <a:pt x="58" y="556"/>
                  </a:lnTo>
                  <a:lnTo>
                    <a:pt x="30" y="572"/>
                  </a:lnTo>
                  <a:lnTo>
                    <a:pt x="16" y="578"/>
                  </a:lnTo>
                  <a:lnTo>
                    <a:pt x="4" y="580"/>
                  </a:lnTo>
                  <a:lnTo>
                    <a:pt x="2" y="576"/>
                  </a:lnTo>
                  <a:lnTo>
                    <a:pt x="0" y="490"/>
                  </a:lnTo>
                  <a:lnTo>
                    <a:pt x="16" y="454"/>
                  </a:lnTo>
                  <a:lnTo>
                    <a:pt x="32" y="436"/>
                  </a:lnTo>
                  <a:lnTo>
                    <a:pt x="46" y="422"/>
                  </a:lnTo>
                  <a:lnTo>
                    <a:pt x="62" y="408"/>
                  </a:lnTo>
                  <a:lnTo>
                    <a:pt x="84" y="392"/>
                  </a:lnTo>
                  <a:lnTo>
                    <a:pt x="108" y="370"/>
                  </a:lnTo>
                  <a:lnTo>
                    <a:pt x="110" y="328"/>
                  </a:lnTo>
                  <a:lnTo>
                    <a:pt x="120" y="310"/>
                  </a:lnTo>
                  <a:lnTo>
                    <a:pt x="120" y="288"/>
                  </a:lnTo>
                  <a:lnTo>
                    <a:pt x="120" y="266"/>
                  </a:lnTo>
                  <a:lnTo>
                    <a:pt x="124" y="248"/>
                  </a:lnTo>
                  <a:lnTo>
                    <a:pt x="126" y="240"/>
                  </a:lnTo>
                  <a:lnTo>
                    <a:pt x="130" y="236"/>
                  </a:lnTo>
                  <a:lnTo>
                    <a:pt x="132" y="218"/>
                  </a:lnTo>
                  <a:lnTo>
                    <a:pt x="134" y="204"/>
                  </a:lnTo>
                  <a:lnTo>
                    <a:pt x="132" y="190"/>
                  </a:lnTo>
                  <a:lnTo>
                    <a:pt x="126" y="178"/>
                  </a:lnTo>
                  <a:lnTo>
                    <a:pt x="84" y="142"/>
                  </a:lnTo>
                  <a:lnTo>
                    <a:pt x="84" y="110"/>
                  </a:lnTo>
                  <a:lnTo>
                    <a:pt x="94" y="110"/>
                  </a:lnTo>
                  <a:lnTo>
                    <a:pt x="104" y="108"/>
                  </a:lnTo>
                  <a:lnTo>
                    <a:pt x="126" y="100"/>
                  </a:lnTo>
                  <a:lnTo>
                    <a:pt x="128" y="88"/>
                  </a:lnTo>
                  <a:lnTo>
                    <a:pt x="128" y="76"/>
                  </a:lnTo>
                  <a:lnTo>
                    <a:pt x="128" y="64"/>
                  </a:lnTo>
                  <a:lnTo>
                    <a:pt x="126" y="52"/>
                  </a:lnTo>
                  <a:lnTo>
                    <a:pt x="120" y="32"/>
                  </a:lnTo>
                  <a:lnTo>
                    <a:pt x="120" y="22"/>
                  </a:lnTo>
                  <a:lnTo>
                    <a:pt x="118" y="12"/>
                  </a:lnTo>
                  <a:lnTo>
                    <a:pt x="126" y="6"/>
                  </a:lnTo>
                  <a:lnTo>
                    <a:pt x="134" y="0"/>
                  </a:lnTo>
                  <a:lnTo>
                    <a:pt x="138" y="0"/>
                  </a:lnTo>
                  <a:lnTo>
                    <a:pt x="142" y="0"/>
                  </a:lnTo>
                  <a:lnTo>
                    <a:pt x="148" y="4"/>
                  </a:lnTo>
                  <a:lnTo>
                    <a:pt x="154" y="8"/>
                  </a:lnTo>
                  <a:lnTo>
                    <a:pt x="170" y="44"/>
                  </a:lnTo>
                  <a:lnTo>
                    <a:pt x="178" y="66"/>
                  </a:lnTo>
                  <a:lnTo>
                    <a:pt x="184" y="90"/>
                  </a:lnTo>
                  <a:lnTo>
                    <a:pt x="188" y="96"/>
                  </a:lnTo>
                  <a:lnTo>
                    <a:pt x="192" y="98"/>
                  </a:lnTo>
                  <a:lnTo>
                    <a:pt x="208" y="100"/>
                  </a:lnTo>
                  <a:lnTo>
                    <a:pt x="212" y="92"/>
                  </a:lnTo>
                  <a:lnTo>
                    <a:pt x="216" y="86"/>
                  </a:lnTo>
                  <a:lnTo>
                    <a:pt x="218" y="70"/>
                  </a:lnTo>
                  <a:lnTo>
                    <a:pt x="218" y="44"/>
                  </a:lnTo>
                  <a:lnTo>
                    <a:pt x="230" y="34"/>
                  </a:lnTo>
                  <a:lnTo>
                    <a:pt x="236" y="44"/>
                  </a:lnTo>
                  <a:lnTo>
                    <a:pt x="242" y="56"/>
                  </a:lnTo>
                  <a:lnTo>
                    <a:pt x="252" y="88"/>
                  </a:lnTo>
                  <a:lnTo>
                    <a:pt x="268" y="112"/>
                  </a:lnTo>
                  <a:lnTo>
                    <a:pt x="278" y="126"/>
                  </a:lnTo>
                  <a:lnTo>
                    <a:pt x="292" y="142"/>
                  </a:lnTo>
                  <a:lnTo>
                    <a:pt x="332" y="148"/>
                  </a:lnTo>
                  <a:lnTo>
                    <a:pt x="368" y="216"/>
                  </a:lnTo>
                  <a:lnTo>
                    <a:pt x="404" y="264"/>
                  </a:lnTo>
                  <a:lnTo>
                    <a:pt x="406" y="280"/>
                  </a:lnTo>
                  <a:lnTo>
                    <a:pt x="398" y="290"/>
                  </a:lnTo>
                  <a:lnTo>
                    <a:pt x="392" y="298"/>
                  </a:lnTo>
                  <a:lnTo>
                    <a:pt x="390" y="306"/>
                  </a:lnTo>
                  <a:lnTo>
                    <a:pt x="390" y="324"/>
                  </a:lnTo>
                  <a:lnTo>
                    <a:pt x="400" y="336"/>
                  </a:lnTo>
                  <a:lnTo>
                    <a:pt x="408" y="346"/>
                  </a:lnTo>
                  <a:lnTo>
                    <a:pt x="422" y="356"/>
                  </a:lnTo>
                  <a:lnTo>
                    <a:pt x="430" y="358"/>
                  </a:lnTo>
                  <a:lnTo>
                    <a:pt x="440" y="362"/>
                  </a:lnTo>
                  <a:lnTo>
                    <a:pt x="452" y="370"/>
                  </a:lnTo>
                  <a:lnTo>
                    <a:pt x="460" y="376"/>
                  </a:lnTo>
                  <a:lnTo>
                    <a:pt x="472" y="380"/>
                  </a:lnTo>
                  <a:lnTo>
                    <a:pt x="500" y="378"/>
                  </a:lnTo>
                  <a:lnTo>
                    <a:pt x="574" y="346"/>
                  </a:lnTo>
                  <a:lnTo>
                    <a:pt x="580" y="330"/>
                  </a:lnTo>
                  <a:lnTo>
                    <a:pt x="584" y="318"/>
                  </a:lnTo>
                  <a:lnTo>
                    <a:pt x="586" y="304"/>
                  </a:lnTo>
                  <a:lnTo>
                    <a:pt x="586" y="290"/>
                  </a:lnTo>
                  <a:lnTo>
                    <a:pt x="578" y="278"/>
                  </a:lnTo>
                  <a:lnTo>
                    <a:pt x="572" y="272"/>
                  </a:lnTo>
                  <a:lnTo>
                    <a:pt x="558" y="262"/>
                  </a:lnTo>
                  <a:lnTo>
                    <a:pt x="558" y="238"/>
                  </a:lnTo>
                  <a:lnTo>
                    <a:pt x="558" y="230"/>
                  </a:lnTo>
                  <a:lnTo>
                    <a:pt x="564" y="222"/>
                  </a:lnTo>
                  <a:lnTo>
                    <a:pt x="578" y="214"/>
                  </a:lnTo>
                  <a:lnTo>
                    <a:pt x="594" y="204"/>
                  </a:lnTo>
                  <a:lnTo>
                    <a:pt x="608" y="192"/>
                  </a:lnTo>
                  <a:lnTo>
                    <a:pt x="620" y="178"/>
                  </a:lnTo>
                  <a:lnTo>
                    <a:pt x="620" y="152"/>
                  </a:lnTo>
                  <a:lnTo>
                    <a:pt x="616" y="138"/>
                  </a:lnTo>
                  <a:lnTo>
                    <a:pt x="610" y="128"/>
                  </a:lnTo>
                  <a:lnTo>
                    <a:pt x="606" y="122"/>
                  </a:lnTo>
                  <a:lnTo>
                    <a:pt x="600" y="116"/>
                  </a:lnTo>
                  <a:lnTo>
                    <a:pt x="598" y="108"/>
                  </a:lnTo>
                  <a:lnTo>
                    <a:pt x="614" y="104"/>
                  </a:lnTo>
                  <a:lnTo>
                    <a:pt x="622" y="94"/>
                  </a:lnTo>
                  <a:lnTo>
                    <a:pt x="628" y="84"/>
                  </a:lnTo>
                  <a:lnTo>
                    <a:pt x="632" y="72"/>
                  </a:lnTo>
                  <a:lnTo>
                    <a:pt x="636" y="66"/>
                  </a:lnTo>
                  <a:lnTo>
                    <a:pt x="642" y="64"/>
                  </a:lnTo>
                  <a:lnTo>
                    <a:pt x="654" y="64"/>
                  </a:lnTo>
                  <a:lnTo>
                    <a:pt x="672" y="66"/>
                  </a:lnTo>
                  <a:lnTo>
                    <a:pt x="694" y="124"/>
                  </a:lnTo>
                  <a:lnTo>
                    <a:pt x="704" y="136"/>
                  </a:lnTo>
                  <a:lnTo>
                    <a:pt x="712" y="144"/>
                  </a:lnTo>
                  <a:lnTo>
                    <a:pt x="722" y="152"/>
                  </a:lnTo>
                  <a:lnTo>
                    <a:pt x="758" y="152"/>
                  </a:lnTo>
                  <a:lnTo>
                    <a:pt x="774" y="140"/>
                  </a:lnTo>
                  <a:lnTo>
                    <a:pt x="790" y="128"/>
                  </a:lnTo>
                  <a:lnTo>
                    <a:pt x="796" y="138"/>
                  </a:lnTo>
                  <a:lnTo>
                    <a:pt x="796" y="152"/>
                  </a:lnTo>
                  <a:lnTo>
                    <a:pt x="794" y="170"/>
                  </a:lnTo>
                  <a:lnTo>
                    <a:pt x="790" y="188"/>
                  </a:lnTo>
                  <a:lnTo>
                    <a:pt x="786" y="196"/>
                  </a:lnTo>
                  <a:lnTo>
                    <a:pt x="780" y="204"/>
                  </a:lnTo>
                  <a:lnTo>
                    <a:pt x="766" y="208"/>
                  </a:lnTo>
                  <a:lnTo>
                    <a:pt x="752" y="208"/>
                  </a:lnTo>
                  <a:lnTo>
                    <a:pt x="720" y="192"/>
                  </a:lnTo>
                  <a:lnTo>
                    <a:pt x="694" y="192"/>
                  </a:lnTo>
                  <a:lnTo>
                    <a:pt x="676" y="196"/>
                  </a:lnTo>
                  <a:lnTo>
                    <a:pt x="668" y="198"/>
                  </a:lnTo>
                  <a:lnTo>
                    <a:pt x="660" y="204"/>
                  </a:lnTo>
                  <a:lnTo>
                    <a:pt x="642" y="218"/>
                  </a:lnTo>
                  <a:lnTo>
                    <a:pt x="630" y="236"/>
                  </a:lnTo>
                  <a:lnTo>
                    <a:pt x="630" y="256"/>
                  </a:lnTo>
                  <a:lnTo>
                    <a:pt x="630" y="266"/>
                  </a:lnTo>
                  <a:lnTo>
                    <a:pt x="636" y="280"/>
                  </a:lnTo>
                  <a:lnTo>
                    <a:pt x="638" y="290"/>
                  </a:lnTo>
                  <a:lnTo>
                    <a:pt x="642" y="296"/>
                  </a:lnTo>
                  <a:lnTo>
                    <a:pt x="646" y="302"/>
                  </a:lnTo>
                  <a:lnTo>
                    <a:pt x="652" y="308"/>
                  </a:lnTo>
                  <a:lnTo>
                    <a:pt x="658" y="310"/>
                  </a:lnTo>
                  <a:lnTo>
                    <a:pt x="666" y="308"/>
                  </a:lnTo>
                  <a:lnTo>
                    <a:pt x="676" y="304"/>
                  </a:lnTo>
                  <a:lnTo>
                    <a:pt x="692" y="302"/>
                  </a:lnTo>
                  <a:lnTo>
                    <a:pt x="698" y="300"/>
                  </a:lnTo>
                  <a:lnTo>
                    <a:pt x="706" y="300"/>
                  </a:lnTo>
                  <a:lnTo>
                    <a:pt x="710" y="304"/>
                  </a:lnTo>
                  <a:lnTo>
                    <a:pt x="714" y="308"/>
                  </a:lnTo>
                  <a:lnTo>
                    <a:pt x="716" y="318"/>
                  </a:lnTo>
                  <a:lnTo>
                    <a:pt x="718" y="330"/>
                  </a:lnTo>
                  <a:lnTo>
                    <a:pt x="704" y="378"/>
                  </a:lnTo>
                  <a:lnTo>
                    <a:pt x="696" y="390"/>
                  </a:lnTo>
                  <a:lnTo>
                    <a:pt x="690" y="400"/>
                  </a:lnTo>
                  <a:lnTo>
                    <a:pt x="690" y="410"/>
                  </a:lnTo>
                  <a:lnTo>
                    <a:pt x="692" y="418"/>
                  </a:lnTo>
                  <a:lnTo>
                    <a:pt x="698" y="426"/>
                  </a:lnTo>
                  <a:lnTo>
                    <a:pt x="706" y="432"/>
                  </a:lnTo>
                  <a:lnTo>
                    <a:pt x="718" y="438"/>
                  </a:lnTo>
                  <a:lnTo>
                    <a:pt x="734" y="444"/>
                  </a:lnTo>
                  <a:lnTo>
                    <a:pt x="732" y="472"/>
                  </a:lnTo>
                  <a:lnTo>
                    <a:pt x="730" y="486"/>
                  </a:lnTo>
                  <a:lnTo>
                    <a:pt x="724" y="502"/>
                  </a:lnTo>
                  <a:lnTo>
                    <a:pt x="724" y="510"/>
                  </a:lnTo>
                  <a:lnTo>
                    <a:pt x="724" y="520"/>
                  </a:lnTo>
                  <a:lnTo>
                    <a:pt x="726" y="528"/>
                  </a:lnTo>
                  <a:lnTo>
                    <a:pt x="730" y="536"/>
                  </a:lnTo>
                  <a:lnTo>
                    <a:pt x="760" y="572"/>
                  </a:lnTo>
                  <a:lnTo>
                    <a:pt x="828" y="590"/>
                  </a:lnTo>
                  <a:lnTo>
                    <a:pt x="836" y="596"/>
                  </a:lnTo>
                  <a:lnTo>
                    <a:pt x="842" y="600"/>
                  </a:lnTo>
                  <a:lnTo>
                    <a:pt x="850" y="604"/>
                  </a:lnTo>
                  <a:lnTo>
                    <a:pt x="876" y="606"/>
                  </a:lnTo>
                  <a:lnTo>
                    <a:pt x="882" y="628"/>
                  </a:lnTo>
                  <a:lnTo>
                    <a:pt x="876" y="636"/>
                  </a:lnTo>
                  <a:lnTo>
                    <a:pt x="872" y="644"/>
                  </a:lnTo>
                  <a:lnTo>
                    <a:pt x="850" y="658"/>
                  </a:lnTo>
                  <a:lnTo>
                    <a:pt x="832" y="666"/>
                  </a:lnTo>
                  <a:lnTo>
                    <a:pt x="818" y="666"/>
                  </a:lnTo>
                  <a:lnTo>
                    <a:pt x="806" y="668"/>
                  </a:lnTo>
                  <a:lnTo>
                    <a:pt x="794" y="672"/>
                  </a:lnTo>
                  <a:lnTo>
                    <a:pt x="784" y="676"/>
                  </a:lnTo>
                  <a:lnTo>
                    <a:pt x="764" y="686"/>
                  </a:lnTo>
                  <a:lnTo>
                    <a:pt x="744" y="700"/>
                  </a:lnTo>
                  <a:lnTo>
                    <a:pt x="736" y="716"/>
                  </a:lnTo>
                  <a:lnTo>
                    <a:pt x="728" y="726"/>
                  </a:lnTo>
                  <a:lnTo>
                    <a:pt x="720" y="734"/>
                  </a:lnTo>
                  <a:lnTo>
                    <a:pt x="682" y="734"/>
                  </a:lnTo>
                  <a:lnTo>
                    <a:pt x="662" y="756"/>
                  </a:lnTo>
                  <a:lnTo>
                    <a:pt x="656" y="760"/>
                  </a:lnTo>
                  <a:lnTo>
                    <a:pt x="650" y="764"/>
                  </a:lnTo>
                  <a:lnTo>
                    <a:pt x="642" y="766"/>
                  </a:lnTo>
                  <a:lnTo>
                    <a:pt x="636" y="766"/>
                  </a:lnTo>
                  <a:lnTo>
                    <a:pt x="628" y="754"/>
                  </a:lnTo>
                  <a:lnTo>
                    <a:pt x="620" y="746"/>
                  </a:lnTo>
                  <a:lnTo>
                    <a:pt x="612" y="742"/>
                  </a:lnTo>
                  <a:lnTo>
                    <a:pt x="604" y="742"/>
                  </a:lnTo>
                  <a:lnTo>
                    <a:pt x="596" y="744"/>
                  </a:lnTo>
                  <a:lnTo>
                    <a:pt x="588" y="748"/>
                  </a:lnTo>
                  <a:lnTo>
                    <a:pt x="574" y="758"/>
                  </a:lnTo>
                  <a:lnTo>
                    <a:pt x="564" y="760"/>
                  </a:lnTo>
                  <a:lnTo>
                    <a:pt x="556" y="760"/>
                  </a:lnTo>
                  <a:lnTo>
                    <a:pt x="548" y="758"/>
                  </a:lnTo>
                  <a:lnTo>
                    <a:pt x="544" y="756"/>
                  </a:lnTo>
                  <a:lnTo>
                    <a:pt x="534" y="748"/>
                  </a:lnTo>
                  <a:lnTo>
                    <a:pt x="526" y="740"/>
                  </a:lnTo>
                  <a:lnTo>
                    <a:pt x="514" y="738"/>
                  </a:lnTo>
                  <a:lnTo>
                    <a:pt x="506" y="738"/>
                  </a:lnTo>
                  <a:lnTo>
                    <a:pt x="498" y="738"/>
                  </a:lnTo>
                  <a:lnTo>
                    <a:pt x="492" y="742"/>
                  </a:lnTo>
                  <a:lnTo>
                    <a:pt x="486" y="746"/>
                  </a:lnTo>
                  <a:lnTo>
                    <a:pt x="482" y="750"/>
                  </a:lnTo>
                  <a:lnTo>
                    <a:pt x="474" y="764"/>
                  </a:lnTo>
                  <a:lnTo>
                    <a:pt x="468" y="768"/>
                  </a:lnTo>
                  <a:lnTo>
                    <a:pt x="462" y="770"/>
                  </a:lnTo>
                  <a:lnTo>
                    <a:pt x="454" y="770"/>
                  </a:lnTo>
                  <a:lnTo>
                    <a:pt x="448" y="768"/>
                  </a:lnTo>
                  <a:lnTo>
                    <a:pt x="436" y="762"/>
                  </a:lnTo>
                  <a:lnTo>
                    <a:pt x="430" y="756"/>
                  </a:lnTo>
                  <a:lnTo>
                    <a:pt x="414" y="756"/>
                  </a:lnTo>
                  <a:lnTo>
                    <a:pt x="404" y="766"/>
                  </a:lnTo>
                  <a:lnTo>
                    <a:pt x="398" y="774"/>
                  </a:lnTo>
                  <a:lnTo>
                    <a:pt x="396" y="784"/>
                  </a:lnTo>
                  <a:lnTo>
                    <a:pt x="394" y="802"/>
                  </a:lnTo>
                  <a:lnTo>
                    <a:pt x="402" y="814"/>
                  </a:lnTo>
                  <a:lnTo>
                    <a:pt x="410" y="826"/>
                  </a:lnTo>
                  <a:lnTo>
                    <a:pt x="412" y="832"/>
                  </a:lnTo>
                  <a:lnTo>
                    <a:pt x="412" y="840"/>
                  </a:lnTo>
                  <a:lnTo>
                    <a:pt x="412" y="850"/>
                  </a:lnTo>
                  <a:lnTo>
                    <a:pt x="410" y="860"/>
                  </a:lnTo>
                  <a:lnTo>
                    <a:pt x="410" y="872"/>
                  </a:lnTo>
                  <a:lnTo>
                    <a:pt x="414" y="886"/>
                  </a:lnTo>
                  <a:lnTo>
                    <a:pt x="416" y="902"/>
                  </a:lnTo>
                  <a:lnTo>
                    <a:pt x="420" y="922"/>
                  </a:lnTo>
                  <a:lnTo>
                    <a:pt x="412" y="928"/>
                  </a:lnTo>
                  <a:lnTo>
                    <a:pt x="406" y="932"/>
                  </a:lnTo>
                  <a:close/>
                </a:path>
              </a:pathLst>
            </a:custGeom>
            <a:grpFill/>
            <a:ln w="9525">
              <a:solidFill>
                <a:schemeClr val="bg1"/>
              </a:solidFill>
              <a:round/>
            </a:ln>
          </p:spPr>
          <p:txBody>
            <a:bodyPr/>
            <a:lstStyle/>
            <a:p>
              <a:pPr fontAlgn="base">
                <a:spcBef>
                  <a:spcPct val="0"/>
                </a:spcBef>
                <a:spcAft>
                  <a:spcPct val="0"/>
                </a:spcAft>
              </a:pPr>
              <a:endParaRPr lang="zh-CN" altLang="en-US" kern="0">
                <a:solidFill>
                  <a:srgbClr val="663300"/>
                </a:solidFill>
                <a:latin typeface="Arial" panose="020B0604020202020204" pitchFamily="34" charset="0"/>
              </a:endParaRPr>
            </a:p>
          </p:txBody>
        </p:sp>
        <p:sp>
          <p:nvSpPr>
            <p:cNvPr id="60" name="Freeform 12"/>
            <p:cNvSpPr/>
            <p:nvPr/>
          </p:nvSpPr>
          <p:spPr bwMode="auto">
            <a:xfrm>
              <a:off x="4851400" y="5384801"/>
              <a:ext cx="1187450" cy="885825"/>
            </a:xfrm>
            <a:custGeom>
              <a:avLst/>
              <a:gdLst>
                <a:gd name="T0" fmla="*/ 450 w 748"/>
                <a:gd name="T1" fmla="*/ 540 h 558"/>
                <a:gd name="T2" fmla="*/ 440 w 748"/>
                <a:gd name="T3" fmla="*/ 532 h 558"/>
                <a:gd name="T4" fmla="*/ 422 w 748"/>
                <a:gd name="T5" fmla="*/ 516 h 558"/>
                <a:gd name="T6" fmla="*/ 406 w 748"/>
                <a:gd name="T7" fmla="*/ 508 h 558"/>
                <a:gd name="T8" fmla="*/ 390 w 748"/>
                <a:gd name="T9" fmla="*/ 536 h 558"/>
                <a:gd name="T10" fmla="*/ 280 w 748"/>
                <a:gd name="T11" fmla="*/ 532 h 558"/>
                <a:gd name="T12" fmla="*/ 218 w 748"/>
                <a:gd name="T13" fmla="*/ 498 h 558"/>
                <a:gd name="T14" fmla="*/ 204 w 748"/>
                <a:gd name="T15" fmla="*/ 478 h 558"/>
                <a:gd name="T16" fmla="*/ 212 w 748"/>
                <a:gd name="T17" fmla="*/ 432 h 558"/>
                <a:gd name="T18" fmla="*/ 188 w 748"/>
                <a:gd name="T19" fmla="*/ 390 h 558"/>
                <a:gd name="T20" fmla="*/ 142 w 748"/>
                <a:gd name="T21" fmla="*/ 382 h 558"/>
                <a:gd name="T22" fmla="*/ 82 w 748"/>
                <a:gd name="T23" fmla="*/ 368 h 558"/>
                <a:gd name="T24" fmla="*/ 104 w 748"/>
                <a:gd name="T25" fmla="*/ 342 h 558"/>
                <a:gd name="T26" fmla="*/ 140 w 748"/>
                <a:gd name="T27" fmla="*/ 316 h 558"/>
                <a:gd name="T28" fmla="*/ 142 w 748"/>
                <a:gd name="T29" fmla="*/ 262 h 558"/>
                <a:gd name="T30" fmla="*/ 102 w 748"/>
                <a:gd name="T31" fmla="*/ 252 h 558"/>
                <a:gd name="T32" fmla="*/ 20 w 748"/>
                <a:gd name="T33" fmla="*/ 222 h 558"/>
                <a:gd name="T34" fmla="*/ 0 w 748"/>
                <a:gd name="T35" fmla="*/ 192 h 558"/>
                <a:gd name="T36" fmla="*/ 22 w 748"/>
                <a:gd name="T37" fmla="*/ 162 h 558"/>
                <a:gd name="T38" fmla="*/ 62 w 748"/>
                <a:gd name="T39" fmla="*/ 154 h 558"/>
                <a:gd name="T40" fmla="*/ 120 w 748"/>
                <a:gd name="T41" fmla="*/ 190 h 558"/>
                <a:gd name="T42" fmla="*/ 156 w 748"/>
                <a:gd name="T43" fmla="*/ 192 h 558"/>
                <a:gd name="T44" fmla="*/ 206 w 748"/>
                <a:gd name="T45" fmla="*/ 156 h 558"/>
                <a:gd name="T46" fmla="*/ 240 w 748"/>
                <a:gd name="T47" fmla="*/ 98 h 558"/>
                <a:gd name="T48" fmla="*/ 274 w 748"/>
                <a:gd name="T49" fmla="*/ 110 h 558"/>
                <a:gd name="T50" fmla="*/ 308 w 748"/>
                <a:gd name="T51" fmla="*/ 128 h 558"/>
                <a:gd name="T52" fmla="*/ 342 w 748"/>
                <a:gd name="T53" fmla="*/ 134 h 558"/>
                <a:gd name="T54" fmla="*/ 410 w 748"/>
                <a:gd name="T55" fmla="*/ 100 h 558"/>
                <a:gd name="T56" fmla="*/ 442 w 748"/>
                <a:gd name="T57" fmla="*/ 78 h 558"/>
                <a:gd name="T58" fmla="*/ 470 w 748"/>
                <a:gd name="T59" fmla="*/ 52 h 558"/>
                <a:gd name="T60" fmla="*/ 514 w 748"/>
                <a:gd name="T61" fmla="*/ 38 h 558"/>
                <a:gd name="T62" fmla="*/ 588 w 748"/>
                <a:gd name="T63" fmla="*/ 10 h 558"/>
                <a:gd name="T64" fmla="*/ 632 w 748"/>
                <a:gd name="T65" fmla="*/ 0 h 558"/>
                <a:gd name="T66" fmla="*/ 672 w 748"/>
                <a:gd name="T67" fmla="*/ 54 h 558"/>
                <a:gd name="T68" fmla="*/ 640 w 748"/>
                <a:gd name="T69" fmla="*/ 112 h 558"/>
                <a:gd name="T70" fmla="*/ 642 w 748"/>
                <a:gd name="T71" fmla="*/ 142 h 558"/>
                <a:gd name="T72" fmla="*/ 682 w 748"/>
                <a:gd name="T73" fmla="*/ 172 h 558"/>
                <a:gd name="T74" fmla="*/ 734 w 748"/>
                <a:gd name="T75" fmla="*/ 180 h 558"/>
                <a:gd name="T76" fmla="*/ 748 w 748"/>
                <a:gd name="T77" fmla="*/ 220 h 558"/>
                <a:gd name="T78" fmla="*/ 734 w 748"/>
                <a:gd name="T79" fmla="*/ 254 h 558"/>
                <a:gd name="T80" fmla="*/ 722 w 748"/>
                <a:gd name="T81" fmla="*/ 264 h 558"/>
                <a:gd name="T82" fmla="*/ 712 w 748"/>
                <a:gd name="T83" fmla="*/ 312 h 558"/>
                <a:gd name="T84" fmla="*/ 688 w 748"/>
                <a:gd name="T85" fmla="*/ 346 h 558"/>
                <a:gd name="T86" fmla="*/ 672 w 748"/>
                <a:gd name="T87" fmla="*/ 360 h 558"/>
                <a:gd name="T88" fmla="*/ 634 w 748"/>
                <a:gd name="T89" fmla="*/ 406 h 558"/>
                <a:gd name="T90" fmla="*/ 614 w 748"/>
                <a:gd name="T91" fmla="*/ 424 h 558"/>
                <a:gd name="T92" fmla="*/ 586 w 748"/>
                <a:gd name="T93" fmla="*/ 448 h 558"/>
                <a:gd name="T94" fmla="*/ 570 w 748"/>
                <a:gd name="T95" fmla="*/ 468 h 558"/>
                <a:gd name="T96" fmla="*/ 566 w 748"/>
                <a:gd name="T97" fmla="*/ 474 h 558"/>
                <a:gd name="T98" fmla="*/ 546 w 748"/>
                <a:gd name="T99" fmla="*/ 484 h 558"/>
                <a:gd name="T100" fmla="*/ 518 w 748"/>
                <a:gd name="T101" fmla="*/ 534 h 558"/>
                <a:gd name="T102" fmla="*/ 466 w 748"/>
                <a:gd name="T103" fmla="*/ 558 h 55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48" h="558">
                  <a:moveTo>
                    <a:pt x="450" y="558"/>
                  </a:moveTo>
                  <a:lnTo>
                    <a:pt x="450" y="558"/>
                  </a:lnTo>
                  <a:lnTo>
                    <a:pt x="450" y="540"/>
                  </a:lnTo>
                  <a:lnTo>
                    <a:pt x="446" y="540"/>
                  </a:lnTo>
                  <a:lnTo>
                    <a:pt x="444" y="538"/>
                  </a:lnTo>
                  <a:lnTo>
                    <a:pt x="440" y="532"/>
                  </a:lnTo>
                  <a:lnTo>
                    <a:pt x="428" y="530"/>
                  </a:lnTo>
                  <a:lnTo>
                    <a:pt x="426" y="522"/>
                  </a:lnTo>
                  <a:lnTo>
                    <a:pt x="422" y="516"/>
                  </a:lnTo>
                  <a:lnTo>
                    <a:pt x="418" y="510"/>
                  </a:lnTo>
                  <a:lnTo>
                    <a:pt x="414" y="508"/>
                  </a:lnTo>
                  <a:lnTo>
                    <a:pt x="410" y="508"/>
                  </a:lnTo>
                  <a:lnTo>
                    <a:pt x="406" y="508"/>
                  </a:lnTo>
                  <a:lnTo>
                    <a:pt x="396" y="510"/>
                  </a:lnTo>
                  <a:lnTo>
                    <a:pt x="390" y="536"/>
                  </a:lnTo>
                  <a:lnTo>
                    <a:pt x="322" y="540"/>
                  </a:lnTo>
                  <a:lnTo>
                    <a:pt x="280" y="532"/>
                  </a:lnTo>
                  <a:lnTo>
                    <a:pt x="246" y="528"/>
                  </a:lnTo>
                  <a:lnTo>
                    <a:pt x="218" y="498"/>
                  </a:lnTo>
                  <a:lnTo>
                    <a:pt x="208" y="478"/>
                  </a:lnTo>
                  <a:lnTo>
                    <a:pt x="204" y="478"/>
                  </a:lnTo>
                  <a:lnTo>
                    <a:pt x="200" y="464"/>
                  </a:lnTo>
                  <a:lnTo>
                    <a:pt x="202" y="452"/>
                  </a:lnTo>
                  <a:lnTo>
                    <a:pt x="206" y="442"/>
                  </a:lnTo>
                  <a:lnTo>
                    <a:pt x="212" y="432"/>
                  </a:lnTo>
                  <a:lnTo>
                    <a:pt x="212" y="406"/>
                  </a:lnTo>
                  <a:lnTo>
                    <a:pt x="188" y="390"/>
                  </a:lnTo>
                  <a:lnTo>
                    <a:pt x="188" y="384"/>
                  </a:lnTo>
                  <a:lnTo>
                    <a:pt x="142" y="382"/>
                  </a:lnTo>
                  <a:lnTo>
                    <a:pt x="104" y="378"/>
                  </a:lnTo>
                  <a:lnTo>
                    <a:pt x="82" y="368"/>
                  </a:lnTo>
                  <a:lnTo>
                    <a:pt x="72" y="344"/>
                  </a:lnTo>
                  <a:lnTo>
                    <a:pt x="104" y="342"/>
                  </a:lnTo>
                  <a:lnTo>
                    <a:pt x="112" y="338"/>
                  </a:lnTo>
                  <a:lnTo>
                    <a:pt x="122" y="332"/>
                  </a:lnTo>
                  <a:lnTo>
                    <a:pt x="140" y="316"/>
                  </a:lnTo>
                  <a:lnTo>
                    <a:pt x="148" y="300"/>
                  </a:lnTo>
                  <a:lnTo>
                    <a:pt x="150" y="286"/>
                  </a:lnTo>
                  <a:lnTo>
                    <a:pt x="148" y="274"/>
                  </a:lnTo>
                  <a:lnTo>
                    <a:pt x="142" y="262"/>
                  </a:lnTo>
                  <a:lnTo>
                    <a:pt x="114" y="260"/>
                  </a:lnTo>
                  <a:lnTo>
                    <a:pt x="102" y="252"/>
                  </a:lnTo>
                  <a:lnTo>
                    <a:pt x="88" y="246"/>
                  </a:lnTo>
                  <a:lnTo>
                    <a:pt x="64" y="238"/>
                  </a:lnTo>
                  <a:lnTo>
                    <a:pt x="40" y="230"/>
                  </a:lnTo>
                  <a:lnTo>
                    <a:pt x="20" y="222"/>
                  </a:lnTo>
                  <a:lnTo>
                    <a:pt x="6" y="204"/>
                  </a:lnTo>
                  <a:lnTo>
                    <a:pt x="2" y="196"/>
                  </a:lnTo>
                  <a:lnTo>
                    <a:pt x="0" y="192"/>
                  </a:lnTo>
                  <a:lnTo>
                    <a:pt x="12" y="174"/>
                  </a:lnTo>
                  <a:lnTo>
                    <a:pt x="18" y="166"/>
                  </a:lnTo>
                  <a:lnTo>
                    <a:pt x="22" y="162"/>
                  </a:lnTo>
                  <a:lnTo>
                    <a:pt x="30" y="158"/>
                  </a:lnTo>
                  <a:lnTo>
                    <a:pt x="36" y="156"/>
                  </a:lnTo>
                  <a:lnTo>
                    <a:pt x="48" y="154"/>
                  </a:lnTo>
                  <a:lnTo>
                    <a:pt x="62" y="154"/>
                  </a:lnTo>
                  <a:lnTo>
                    <a:pt x="90" y="164"/>
                  </a:lnTo>
                  <a:lnTo>
                    <a:pt x="120" y="190"/>
                  </a:lnTo>
                  <a:lnTo>
                    <a:pt x="130" y="192"/>
                  </a:lnTo>
                  <a:lnTo>
                    <a:pt x="142" y="192"/>
                  </a:lnTo>
                  <a:lnTo>
                    <a:pt x="156" y="192"/>
                  </a:lnTo>
                  <a:lnTo>
                    <a:pt x="172" y="190"/>
                  </a:lnTo>
                  <a:lnTo>
                    <a:pt x="188" y="174"/>
                  </a:lnTo>
                  <a:lnTo>
                    <a:pt x="206" y="156"/>
                  </a:lnTo>
                  <a:lnTo>
                    <a:pt x="222" y="136"/>
                  </a:lnTo>
                  <a:lnTo>
                    <a:pt x="238" y="120"/>
                  </a:lnTo>
                  <a:lnTo>
                    <a:pt x="240" y="98"/>
                  </a:lnTo>
                  <a:lnTo>
                    <a:pt x="264" y="96"/>
                  </a:lnTo>
                  <a:lnTo>
                    <a:pt x="274" y="110"/>
                  </a:lnTo>
                  <a:lnTo>
                    <a:pt x="284" y="114"/>
                  </a:lnTo>
                  <a:lnTo>
                    <a:pt x="294" y="120"/>
                  </a:lnTo>
                  <a:lnTo>
                    <a:pt x="308" y="128"/>
                  </a:lnTo>
                  <a:lnTo>
                    <a:pt x="324" y="134"/>
                  </a:lnTo>
                  <a:lnTo>
                    <a:pt x="342" y="134"/>
                  </a:lnTo>
                  <a:lnTo>
                    <a:pt x="384" y="120"/>
                  </a:lnTo>
                  <a:lnTo>
                    <a:pt x="398" y="108"/>
                  </a:lnTo>
                  <a:lnTo>
                    <a:pt x="410" y="100"/>
                  </a:lnTo>
                  <a:lnTo>
                    <a:pt x="422" y="92"/>
                  </a:lnTo>
                  <a:lnTo>
                    <a:pt x="438" y="84"/>
                  </a:lnTo>
                  <a:lnTo>
                    <a:pt x="442" y="78"/>
                  </a:lnTo>
                  <a:lnTo>
                    <a:pt x="450" y="72"/>
                  </a:lnTo>
                  <a:lnTo>
                    <a:pt x="462" y="56"/>
                  </a:lnTo>
                  <a:lnTo>
                    <a:pt x="470" y="52"/>
                  </a:lnTo>
                  <a:lnTo>
                    <a:pt x="476" y="46"/>
                  </a:lnTo>
                  <a:lnTo>
                    <a:pt x="494" y="40"/>
                  </a:lnTo>
                  <a:lnTo>
                    <a:pt x="514" y="38"/>
                  </a:lnTo>
                  <a:lnTo>
                    <a:pt x="550" y="36"/>
                  </a:lnTo>
                  <a:lnTo>
                    <a:pt x="570" y="22"/>
                  </a:lnTo>
                  <a:lnTo>
                    <a:pt x="588" y="10"/>
                  </a:lnTo>
                  <a:lnTo>
                    <a:pt x="596" y="6"/>
                  </a:lnTo>
                  <a:lnTo>
                    <a:pt x="606" y="2"/>
                  </a:lnTo>
                  <a:lnTo>
                    <a:pt x="618" y="0"/>
                  </a:lnTo>
                  <a:lnTo>
                    <a:pt x="632" y="0"/>
                  </a:lnTo>
                  <a:lnTo>
                    <a:pt x="654" y="36"/>
                  </a:lnTo>
                  <a:lnTo>
                    <a:pt x="672" y="54"/>
                  </a:lnTo>
                  <a:lnTo>
                    <a:pt x="656" y="82"/>
                  </a:lnTo>
                  <a:lnTo>
                    <a:pt x="646" y="96"/>
                  </a:lnTo>
                  <a:lnTo>
                    <a:pt x="640" y="112"/>
                  </a:lnTo>
                  <a:lnTo>
                    <a:pt x="638" y="140"/>
                  </a:lnTo>
                  <a:lnTo>
                    <a:pt x="642" y="142"/>
                  </a:lnTo>
                  <a:lnTo>
                    <a:pt x="650" y="142"/>
                  </a:lnTo>
                  <a:lnTo>
                    <a:pt x="672" y="142"/>
                  </a:lnTo>
                  <a:lnTo>
                    <a:pt x="682" y="172"/>
                  </a:lnTo>
                  <a:lnTo>
                    <a:pt x="690" y="184"/>
                  </a:lnTo>
                  <a:lnTo>
                    <a:pt x="734" y="180"/>
                  </a:lnTo>
                  <a:lnTo>
                    <a:pt x="740" y="190"/>
                  </a:lnTo>
                  <a:lnTo>
                    <a:pt x="744" y="204"/>
                  </a:lnTo>
                  <a:lnTo>
                    <a:pt x="748" y="220"/>
                  </a:lnTo>
                  <a:lnTo>
                    <a:pt x="748" y="238"/>
                  </a:lnTo>
                  <a:lnTo>
                    <a:pt x="740" y="248"/>
                  </a:lnTo>
                  <a:lnTo>
                    <a:pt x="734" y="254"/>
                  </a:lnTo>
                  <a:lnTo>
                    <a:pt x="726" y="258"/>
                  </a:lnTo>
                  <a:lnTo>
                    <a:pt x="724" y="262"/>
                  </a:lnTo>
                  <a:lnTo>
                    <a:pt x="722" y="264"/>
                  </a:lnTo>
                  <a:lnTo>
                    <a:pt x="718" y="266"/>
                  </a:lnTo>
                  <a:lnTo>
                    <a:pt x="712" y="312"/>
                  </a:lnTo>
                  <a:lnTo>
                    <a:pt x="706" y="324"/>
                  </a:lnTo>
                  <a:lnTo>
                    <a:pt x="700" y="338"/>
                  </a:lnTo>
                  <a:lnTo>
                    <a:pt x="688" y="346"/>
                  </a:lnTo>
                  <a:lnTo>
                    <a:pt x="682" y="350"/>
                  </a:lnTo>
                  <a:lnTo>
                    <a:pt x="682" y="356"/>
                  </a:lnTo>
                  <a:lnTo>
                    <a:pt x="672" y="360"/>
                  </a:lnTo>
                  <a:lnTo>
                    <a:pt x="664" y="366"/>
                  </a:lnTo>
                  <a:lnTo>
                    <a:pt x="656" y="376"/>
                  </a:lnTo>
                  <a:lnTo>
                    <a:pt x="648" y="386"/>
                  </a:lnTo>
                  <a:lnTo>
                    <a:pt x="634" y="406"/>
                  </a:lnTo>
                  <a:lnTo>
                    <a:pt x="626" y="414"/>
                  </a:lnTo>
                  <a:lnTo>
                    <a:pt x="616" y="420"/>
                  </a:lnTo>
                  <a:lnTo>
                    <a:pt x="614" y="424"/>
                  </a:lnTo>
                  <a:lnTo>
                    <a:pt x="610" y="428"/>
                  </a:lnTo>
                  <a:lnTo>
                    <a:pt x="600" y="434"/>
                  </a:lnTo>
                  <a:lnTo>
                    <a:pt x="586" y="448"/>
                  </a:lnTo>
                  <a:lnTo>
                    <a:pt x="572" y="464"/>
                  </a:lnTo>
                  <a:lnTo>
                    <a:pt x="570" y="466"/>
                  </a:lnTo>
                  <a:lnTo>
                    <a:pt x="570" y="468"/>
                  </a:lnTo>
                  <a:lnTo>
                    <a:pt x="566" y="468"/>
                  </a:lnTo>
                  <a:lnTo>
                    <a:pt x="566" y="474"/>
                  </a:lnTo>
                  <a:lnTo>
                    <a:pt x="560" y="474"/>
                  </a:lnTo>
                  <a:lnTo>
                    <a:pt x="556" y="476"/>
                  </a:lnTo>
                  <a:lnTo>
                    <a:pt x="546" y="484"/>
                  </a:lnTo>
                  <a:lnTo>
                    <a:pt x="532" y="500"/>
                  </a:lnTo>
                  <a:lnTo>
                    <a:pt x="518" y="534"/>
                  </a:lnTo>
                  <a:lnTo>
                    <a:pt x="502" y="538"/>
                  </a:lnTo>
                  <a:lnTo>
                    <a:pt x="488" y="544"/>
                  </a:lnTo>
                  <a:lnTo>
                    <a:pt x="478" y="550"/>
                  </a:lnTo>
                  <a:lnTo>
                    <a:pt x="466" y="558"/>
                  </a:lnTo>
                  <a:lnTo>
                    <a:pt x="450" y="558"/>
                  </a:lnTo>
                  <a:close/>
                </a:path>
              </a:pathLst>
            </a:custGeom>
            <a:grpFill/>
            <a:ln w="9525">
              <a:solidFill>
                <a:schemeClr val="bg1"/>
              </a:solidFill>
              <a:round/>
            </a:ln>
          </p:spPr>
          <p:txBody>
            <a:bodyPr/>
            <a:lstStyle/>
            <a:p>
              <a:pPr fontAlgn="base">
                <a:spcBef>
                  <a:spcPct val="0"/>
                </a:spcBef>
                <a:spcAft>
                  <a:spcPct val="0"/>
                </a:spcAft>
              </a:pPr>
              <a:endParaRPr lang="zh-CN" altLang="en-US" kern="0">
                <a:solidFill>
                  <a:srgbClr val="663300"/>
                </a:solidFill>
                <a:latin typeface="Arial" panose="020B0604020202020204" pitchFamily="34" charset="0"/>
              </a:endParaRPr>
            </a:p>
          </p:txBody>
        </p:sp>
        <p:sp>
          <p:nvSpPr>
            <p:cNvPr id="61" name="Freeform 13"/>
            <p:cNvSpPr/>
            <p:nvPr/>
          </p:nvSpPr>
          <p:spPr bwMode="auto">
            <a:xfrm>
              <a:off x="7381875" y="5387976"/>
              <a:ext cx="282575" cy="654050"/>
            </a:xfrm>
            <a:custGeom>
              <a:avLst/>
              <a:gdLst>
                <a:gd name="T0" fmla="*/ 82 w 178"/>
                <a:gd name="T1" fmla="*/ 412 h 412"/>
                <a:gd name="T2" fmla="*/ 82 w 178"/>
                <a:gd name="T3" fmla="*/ 412 h 412"/>
                <a:gd name="T4" fmla="*/ 50 w 178"/>
                <a:gd name="T5" fmla="*/ 364 h 412"/>
                <a:gd name="T6" fmla="*/ 50 w 178"/>
                <a:gd name="T7" fmla="*/ 364 h 412"/>
                <a:gd name="T8" fmla="*/ 40 w 178"/>
                <a:gd name="T9" fmla="*/ 360 h 412"/>
                <a:gd name="T10" fmla="*/ 34 w 178"/>
                <a:gd name="T11" fmla="*/ 356 h 412"/>
                <a:gd name="T12" fmla="*/ 28 w 178"/>
                <a:gd name="T13" fmla="*/ 350 h 412"/>
                <a:gd name="T14" fmla="*/ 26 w 178"/>
                <a:gd name="T15" fmla="*/ 346 h 412"/>
                <a:gd name="T16" fmla="*/ 20 w 178"/>
                <a:gd name="T17" fmla="*/ 336 h 412"/>
                <a:gd name="T18" fmla="*/ 16 w 178"/>
                <a:gd name="T19" fmla="*/ 324 h 412"/>
                <a:gd name="T20" fmla="*/ 16 w 178"/>
                <a:gd name="T21" fmla="*/ 324 h 412"/>
                <a:gd name="T22" fmla="*/ 0 w 178"/>
                <a:gd name="T23" fmla="*/ 304 h 412"/>
                <a:gd name="T24" fmla="*/ 0 w 178"/>
                <a:gd name="T25" fmla="*/ 304 h 412"/>
                <a:gd name="T26" fmla="*/ 2 w 178"/>
                <a:gd name="T27" fmla="*/ 280 h 412"/>
                <a:gd name="T28" fmla="*/ 6 w 178"/>
                <a:gd name="T29" fmla="*/ 258 h 412"/>
                <a:gd name="T30" fmla="*/ 8 w 178"/>
                <a:gd name="T31" fmla="*/ 238 h 412"/>
                <a:gd name="T32" fmla="*/ 8 w 178"/>
                <a:gd name="T33" fmla="*/ 228 h 412"/>
                <a:gd name="T34" fmla="*/ 6 w 178"/>
                <a:gd name="T35" fmla="*/ 220 h 412"/>
                <a:gd name="T36" fmla="*/ 6 w 178"/>
                <a:gd name="T37" fmla="*/ 220 h 412"/>
                <a:gd name="T38" fmla="*/ 6 w 178"/>
                <a:gd name="T39" fmla="*/ 196 h 412"/>
                <a:gd name="T40" fmla="*/ 10 w 178"/>
                <a:gd name="T41" fmla="*/ 180 h 412"/>
                <a:gd name="T42" fmla="*/ 16 w 178"/>
                <a:gd name="T43" fmla="*/ 166 h 412"/>
                <a:gd name="T44" fmla="*/ 30 w 178"/>
                <a:gd name="T45" fmla="*/ 150 h 412"/>
                <a:gd name="T46" fmla="*/ 30 w 178"/>
                <a:gd name="T47" fmla="*/ 150 h 412"/>
                <a:gd name="T48" fmla="*/ 38 w 178"/>
                <a:gd name="T49" fmla="*/ 112 h 412"/>
                <a:gd name="T50" fmla="*/ 38 w 178"/>
                <a:gd name="T51" fmla="*/ 112 h 412"/>
                <a:gd name="T52" fmla="*/ 60 w 178"/>
                <a:gd name="T53" fmla="*/ 64 h 412"/>
                <a:gd name="T54" fmla="*/ 60 w 178"/>
                <a:gd name="T55" fmla="*/ 64 h 412"/>
                <a:gd name="T56" fmla="*/ 76 w 178"/>
                <a:gd name="T57" fmla="*/ 44 h 412"/>
                <a:gd name="T58" fmla="*/ 90 w 178"/>
                <a:gd name="T59" fmla="*/ 28 h 412"/>
                <a:gd name="T60" fmla="*/ 104 w 178"/>
                <a:gd name="T61" fmla="*/ 14 h 412"/>
                <a:gd name="T62" fmla="*/ 122 w 178"/>
                <a:gd name="T63" fmla="*/ 0 h 412"/>
                <a:gd name="T64" fmla="*/ 122 w 178"/>
                <a:gd name="T65" fmla="*/ 0 h 412"/>
                <a:gd name="T66" fmla="*/ 164 w 178"/>
                <a:gd name="T67" fmla="*/ 2 h 412"/>
                <a:gd name="T68" fmla="*/ 164 w 178"/>
                <a:gd name="T69" fmla="*/ 2 h 412"/>
                <a:gd name="T70" fmla="*/ 170 w 178"/>
                <a:gd name="T71" fmla="*/ 6 h 412"/>
                <a:gd name="T72" fmla="*/ 170 w 178"/>
                <a:gd name="T73" fmla="*/ 6 h 412"/>
                <a:gd name="T74" fmla="*/ 176 w 178"/>
                <a:gd name="T75" fmla="*/ 30 h 412"/>
                <a:gd name="T76" fmla="*/ 178 w 178"/>
                <a:gd name="T77" fmla="*/ 44 h 412"/>
                <a:gd name="T78" fmla="*/ 178 w 178"/>
                <a:gd name="T79" fmla="*/ 58 h 412"/>
                <a:gd name="T80" fmla="*/ 178 w 178"/>
                <a:gd name="T81" fmla="*/ 58 h 412"/>
                <a:gd name="T82" fmla="*/ 172 w 178"/>
                <a:gd name="T83" fmla="*/ 72 h 412"/>
                <a:gd name="T84" fmla="*/ 168 w 178"/>
                <a:gd name="T85" fmla="*/ 86 h 412"/>
                <a:gd name="T86" fmla="*/ 166 w 178"/>
                <a:gd name="T87" fmla="*/ 102 h 412"/>
                <a:gd name="T88" fmla="*/ 166 w 178"/>
                <a:gd name="T89" fmla="*/ 118 h 412"/>
                <a:gd name="T90" fmla="*/ 168 w 178"/>
                <a:gd name="T91" fmla="*/ 154 h 412"/>
                <a:gd name="T92" fmla="*/ 170 w 178"/>
                <a:gd name="T93" fmla="*/ 188 h 412"/>
                <a:gd name="T94" fmla="*/ 170 w 178"/>
                <a:gd name="T95" fmla="*/ 188 h 412"/>
                <a:gd name="T96" fmla="*/ 164 w 178"/>
                <a:gd name="T97" fmla="*/ 202 h 412"/>
                <a:gd name="T98" fmla="*/ 158 w 178"/>
                <a:gd name="T99" fmla="*/ 218 h 412"/>
                <a:gd name="T100" fmla="*/ 158 w 178"/>
                <a:gd name="T101" fmla="*/ 218 h 412"/>
                <a:gd name="T102" fmla="*/ 118 w 178"/>
                <a:gd name="T103" fmla="*/ 304 h 412"/>
                <a:gd name="T104" fmla="*/ 118 w 178"/>
                <a:gd name="T105" fmla="*/ 304 h 412"/>
                <a:gd name="T106" fmla="*/ 108 w 178"/>
                <a:gd name="T107" fmla="*/ 398 h 412"/>
                <a:gd name="T108" fmla="*/ 108 w 178"/>
                <a:gd name="T109" fmla="*/ 398 h 412"/>
                <a:gd name="T110" fmla="*/ 98 w 178"/>
                <a:gd name="T111" fmla="*/ 408 h 412"/>
                <a:gd name="T112" fmla="*/ 98 w 178"/>
                <a:gd name="T113" fmla="*/ 408 h 412"/>
                <a:gd name="T114" fmla="*/ 90 w 178"/>
                <a:gd name="T115" fmla="*/ 410 h 412"/>
                <a:gd name="T116" fmla="*/ 82 w 178"/>
                <a:gd name="T117" fmla="*/ 412 h 412"/>
                <a:gd name="T118" fmla="*/ 82 w 178"/>
                <a:gd name="T119" fmla="*/ 412 h 41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412">
                  <a:moveTo>
                    <a:pt x="82" y="412"/>
                  </a:moveTo>
                  <a:lnTo>
                    <a:pt x="82" y="412"/>
                  </a:lnTo>
                  <a:lnTo>
                    <a:pt x="50" y="364"/>
                  </a:lnTo>
                  <a:lnTo>
                    <a:pt x="40" y="360"/>
                  </a:lnTo>
                  <a:lnTo>
                    <a:pt x="34" y="356"/>
                  </a:lnTo>
                  <a:lnTo>
                    <a:pt x="28" y="350"/>
                  </a:lnTo>
                  <a:lnTo>
                    <a:pt x="26" y="346"/>
                  </a:lnTo>
                  <a:lnTo>
                    <a:pt x="20" y="336"/>
                  </a:lnTo>
                  <a:lnTo>
                    <a:pt x="16" y="324"/>
                  </a:lnTo>
                  <a:lnTo>
                    <a:pt x="0" y="304"/>
                  </a:lnTo>
                  <a:lnTo>
                    <a:pt x="2" y="280"/>
                  </a:lnTo>
                  <a:lnTo>
                    <a:pt x="6" y="258"/>
                  </a:lnTo>
                  <a:lnTo>
                    <a:pt x="8" y="238"/>
                  </a:lnTo>
                  <a:lnTo>
                    <a:pt x="8" y="228"/>
                  </a:lnTo>
                  <a:lnTo>
                    <a:pt x="6" y="220"/>
                  </a:lnTo>
                  <a:lnTo>
                    <a:pt x="6" y="196"/>
                  </a:lnTo>
                  <a:lnTo>
                    <a:pt x="10" y="180"/>
                  </a:lnTo>
                  <a:lnTo>
                    <a:pt x="16" y="166"/>
                  </a:lnTo>
                  <a:lnTo>
                    <a:pt x="30" y="150"/>
                  </a:lnTo>
                  <a:lnTo>
                    <a:pt x="38" y="112"/>
                  </a:lnTo>
                  <a:lnTo>
                    <a:pt x="60" y="64"/>
                  </a:lnTo>
                  <a:lnTo>
                    <a:pt x="76" y="44"/>
                  </a:lnTo>
                  <a:lnTo>
                    <a:pt x="90" y="28"/>
                  </a:lnTo>
                  <a:lnTo>
                    <a:pt x="104" y="14"/>
                  </a:lnTo>
                  <a:lnTo>
                    <a:pt x="122" y="0"/>
                  </a:lnTo>
                  <a:lnTo>
                    <a:pt x="164" y="2"/>
                  </a:lnTo>
                  <a:lnTo>
                    <a:pt x="170" y="6"/>
                  </a:lnTo>
                  <a:lnTo>
                    <a:pt x="176" y="30"/>
                  </a:lnTo>
                  <a:lnTo>
                    <a:pt x="178" y="44"/>
                  </a:lnTo>
                  <a:lnTo>
                    <a:pt x="178" y="58"/>
                  </a:lnTo>
                  <a:lnTo>
                    <a:pt x="172" y="72"/>
                  </a:lnTo>
                  <a:lnTo>
                    <a:pt x="168" y="86"/>
                  </a:lnTo>
                  <a:lnTo>
                    <a:pt x="166" y="102"/>
                  </a:lnTo>
                  <a:lnTo>
                    <a:pt x="166" y="118"/>
                  </a:lnTo>
                  <a:lnTo>
                    <a:pt x="168" y="154"/>
                  </a:lnTo>
                  <a:lnTo>
                    <a:pt x="170" y="188"/>
                  </a:lnTo>
                  <a:lnTo>
                    <a:pt x="164" y="202"/>
                  </a:lnTo>
                  <a:lnTo>
                    <a:pt x="158" y="218"/>
                  </a:lnTo>
                  <a:lnTo>
                    <a:pt x="118" y="304"/>
                  </a:lnTo>
                  <a:lnTo>
                    <a:pt x="108" y="398"/>
                  </a:lnTo>
                  <a:lnTo>
                    <a:pt x="98" y="408"/>
                  </a:lnTo>
                  <a:lnTo>
                    <a:pt x="90" y="410"/>
                  </a:lnTo>
                  <a:lnTo>
                    <a:pt x="82" y="412"/>
                  </a:lnTo>
                  <a:close/>
                </a:path>
              </a:pathLst>
            </a:custGeom>
            <a:grpFill/>
            <a:ln w="9525">
              <a:solidFill>
                <a:schemeClr val="bg1"/>
              </a:solidFill>
              <a:round/>
            </a:ln>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srgbClr val="663300"/>
                </a:solidFill>
                <a:effectLst/>
                <a:uLnTx/>
                <a:uFillTx/>
                <a:latin typeface="Arial" panose="020B0604020202020204" pitchFamily="34" charset="0"/>
              </a:endParaRPr>
            </a:p>
          </p:txBody>
        </p:sp>
        <p:sp>
          <p:nvSpPr>
            <p:cNvPr id="62" name="Freeform 14"/>
            <p:cNvSpPr/>
            <p:nvPr/>
          </p:nvSpPr>
          <p:spPr bwMode="auto">
            <a:xfrm>
              <a:off x="7400925" y="5403851"/>
              <a:ext cx="247650" cy="619125"/>
            </a:xfrm>
            <a:custGeom>
              <a:avLst/>
              <a:gdLst>
                <a:gd name="T0" fmla="*/ 76 w 156"/>
                <a:gd name="T1" fmla="*/ 390 h 390"/>
                <a:gd name="T2" fmla="*/ 76 w 156"/>
                <a:gd name="T3" fmla="*/ 390 h 390"/>
                <a:gd name="T4" fmla="*/ 46 w 156"/>
                <a:gd name="T5" fmla="*/ 344 h 390"/>
                <a:gd name="T6" fmla="*/ 46 w 156"/>
                <a:gd name="T7" fmla="*/ 344 h 390"/>
                <a:gd name="T8" fmla="*/ 26 w 156"/>
                <a:gd name="T9" fmla="*/ 338 h 390"/>
                <a:gd name="T10" fmla="*/ 26 w 156"/>
                <a:gd name="T11" fmla="*/ 338 h 390"/>
                <a:gd name="T12" fmla="*/ 22 w 156"/>
                <a:gd name="T13" fmla="*/ 324 h 390"/>
                <a:gd name="T14" fmla="*/ 14 w 156"/>
                <a:gd name="T15" fmla="*/ 310 h 390"/>
                <a:gd name="T16" fmla="*/ 6 w 156"/>
                <a:gd name="T17" fmla="*/ 300 h 390"/>
                <a:gd name="T18" fmla="*/ 0 w 156"/>
                <a:gd name="T19" fmla="*/ 294 h 390"/>
                <a:gd name="T20" fmla="*/ 0 w 156"/>
                <a:gd name="T21" fmla="*/ 294 h 390"/>
                <a:gd name="T22" fmla="*/ 0 w 156"/>
                <a:gd name="T23" fmla="*/ 272 h 390"/>
                <a:gd name="T24" fmla="*/ 0 w 156"/>
                <a:gd name="T25" fmla="*/ 272 h 390"/>
                <a:gd name="T26" fmla="*/ 4 w 156"/>
                <a:gd name="T27" fmla="*/ 242 h 390"/>
                <a:gd name="T28" fmla="*/ 6 w 156"/>
                <a:gd name="T29" fmla="*/ 230 h 390"/>
                <a:gd name="T30" fmla="*/ 8 w 156"/>
                <a:gd name="T31" fmla="*/ 216 h 390"/>
                <a:gd name="T32" fmla="*/ 8 w 156"/>
                <a:gd name="T33" fmla="*/ 216 h 390"/>
                <a:gd name="T34" fmla="*/ 4 w 156"/>
                <a:gd name="T35" fmla="*/ 202 h 390"/>
                <a:gd name="T36" fmla="*/ 4 w 156"/>
                <a:gd name="T37" fmla="*/ 192 h 390"/>
                <a:gd name="T38" fmla="*/ 4 w 156"/>
                <a:gd name="T39" fmla="*/ 182 h 390"/>
                <a:gd name="T40" fmla="*/ 8 w 156"/>
                <a:gd name="T41" fmla="*/ 174 h 390"/>
                <a:gd name="T42" fmla="*/ 18 w 156"/>
                <a:gd name="T43" fmla="*/ 158 h 390"/>
                <a:gd name="T44" fmla="*/ 30 w 156"/>
                <a:gd name="T45" fmla="*/ 142 h 390"/>
                <a:gd name="T46" fmla="*/ 30 w 156"/>
                <a:gd name="T47" fmla="*/ 142 h 390"/>
                <a:gd name="T48" fmla="*/ 38 w 156"/>
                <a:gd name="T49" fmla="*/ 108 h 390"/>
                <a:gd name="T50" fmla="*/ 38 w 156"/>
                <a:gd name="T51" fmla="*/ 108 h 390"/>
                <a:gd name="T52" fmla="*/ 48 w 156"/>
                <a:gd name="T53" fmla="*/ 84 h 390"/>
                <a:gd name="T54" fmla="*/ 56 w 156"/>
                <a:gd name="T55" fmla="*/ 64 h 390"/>
                <a:gd name="T56" fmla="*/ 68 w 156"/>
                <a:gd name="T57" fmla="*/ 46 h 390"/>
                <a:gd name="T58" fmla="*/ 84 w 156"/>
                <a:gd name="T59" fmla="*/ 28 h 390"/>
                <a:gd name="T60" fmla="*/ 84 w 156"/>
                <a:gd name="T61" fmla="*/ 28 h 390"/>
                <a:gd name="T62" fmla="*/ 116 w 156"/>
                <a:gd name="T63" fmla="*/ 2 h 390"/>
                <a:gd name="T64" fmla="*/ 116 w 156"/>
                <a:gd name="T65" fmla="*/ 2 h 390"/>
                <a:gd name="T66" fmla="*/ 150 w 156"/>
                <a:gd name="T67" fmla="*/ 0 h 390"/>
                <a:gd name="T68" fmla="*/ 150 w 156"/>
                <a:gd name="T69" fmla="*/ 0 h 390"/>
                <a:gd name="T70" fmla="*/ 154 w 156"/>
                <a:gd name="T71" fmla="*/ 18 h 390"/>
                <a:gd name="T72" fmla="*/ 156 w 156"/>
                <a:gd name="T73" fmla="*/ 32 h 390"/>
                <a:gd name="T74" fmla="*/ 156 w 156"/>
                <a:gd name="T75" fmla="*/ 44 h 390"/>
                <a:gd name="T76" fmla="*/ 156 w 156"/>
                <a:gd name="T77" fmla="*/ 44 h 390"/>
                <a:gd name="T78" fmla="*/ 150 w 156"/>
                <a:gd name="T79" fmla="*/ 56 h 390"/>
                <a:gd name="T80" fmla="*/ 146 w 156"/>
                <a:gd name="T81" fmla="*/ 70 h 390"/>
                <a:gd name="T82" fmla="*/ 144 w 156"/>
                <a:gd name="T83" fmla="*/ 86 h 390"/>
                <a:gd name="T84" fmla="*/ 142 w 156"/>
                <a:gd name="T85" fmla="*/ 102 h 390"/>
                <a:gd name="T86" fmla="*/ 144 w 156"/>
                <a:gd name="T87" fmla="*/ 138 h 390"/>
                <a:gd name="T88" fmla="*/ 146 w 156"/>
                <a:gd name="T89" fmla="*/ 174 h 390"/>
                <a:gd name="T90" fmla="*/ 146 w 156"/>
                <a:gd name="T91" fmla="*/ 174 h 390"/>
                <a:gd name="T92" fmla="*/ 138 w 156"/>
                <a:gd name="T93" fmla="*/ 196 h 390"/>
                <a:gd name="T94" fmla="*/ 126 w 156"/>
                <a:gd name="T95" fmla="*/ 222 h 390"/>
                <a:gd name="T96" fmla="*/ 102 w 156"/>
                <a:gd name="T97" fmla="*/ 270 h 390"/>
                <a:gd name="T98" fmla="*/ 102 w 156"/>
                <a:gd name="T99" fmla="*/ 270 h 390"/>
                <a:gd name="T100" fmla="*/ 96 w 156"/>
                <a:gd name="T101" fmla="*/ 290 h 390"/>
                <a:gd name="T102" fmla="*/ 96 w 156"/>
                <a:gd name="T103" fmla="*/ 290 h 390"/>
                <a:gd name="T104" fmla="*/ 84 w 156"/>
                <a:gd name="T105" fmla="*/ 382 h 390"/>
                <a:gd name="T106" fmla="*/ 84 w 156"/>
                <a:gd name="T107" fmla="*/ 382 h 390"/>
                <a:gd name="T108" fmla="*/ 80 w 156"/>
                <a:gd name="T109" fmla="*/ 386 h 390"/>
                <a:gd name="T110" fmla="*/ 76 w 156"/>
                <a:gd name="T111" fmla="*/ 390 h 390"/>
                <a:gd name="T112" fmla="*/ 76 w 156"/>
                <a:gd name="T113" fmla="*/ 390 h 39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56" h="390">
                  <a:moveTo>
                    <a:pt x="76" y="390"/>
                  </a:moveTo>
                  <a:lnTo>
                    <a:pt x="76" y="390"/>
                  </a:lnTo>
                  <a:lnTo>
                    <a:pt x="46" y="344"/>
                  </a:lnTo>
                  <a:lnTo>
                    <a:pt x="26" y="338"/>
                  </a:lnTo>
                  <a:lnTo>
                    <a:pt x="22" y="324"/>
                  </a:lnTo>
                  <a:lnTo>
                    <a:pt x="14" y="310"/>
                  </a:lnTo>
                  <a:lnTo>
                    <a:pt x="6" y="300"/>
                  </a:lnTo>
                  <a:lnTo>
                    <a:pt x="0" y="294"/>
                  </a:lnTo>
                  <a:lnTo>
                    <a:pt x="0" y="272"/>
                  </a:lnTo>
                  <a:lnTo>
                    <a:pt x="4" y="242"/>
                  </a:lnTo>
                  <a:lnTo>
                    <a:pt x="6" y="230"/>
                  </a:lnTo>
                  <a:lnTo>
                    <a:pt x="8" y="216"/>
                  </a:lnTo>
                  <a:lnTo>
                    <a:pt x="4" y="202"/>
                  </a:lnTo>
                  <a:lnTo>
                    <a:pt x="4" y="192"/>
                  </a:lnTo>
                  <a:lnTo>
                    <a:pt x="4" y="182"/>
                  </a:lnTo>
                  <a:lnTo>
                    <a:pt x="8" y="174"/>
                  </a:lnTo>
                  <a:lnTo>
                    <a:pt x="18" y="158"/>
                  </a:lnTo>
                  <a:lnTo>
                    <a:pt x="30" y="142"/>
                  </a:lnTo>
                  <a:lnTo>
                    <a:pt x="38" y="108"/>
                  </a:lnTo>
                  <a:lnTo>
                    <a:pt x="48" y="84"/>
                  </a:lnTo>
                  <a:lnTo>
                    <a:pt x="56" y="64"/>
                  </a:lnTo>
                  <a:lnTo>
                    <a:pt x="68" y="46"/>
                  </a:lnTo>
                  <a:lnTo>
                    <a:pt x="84" y="28"/>
                  </a:lnTo>
                  <a:lnTo>
                    <a:pt x="116" y="2"/>
                  </a:lnTo>
                  <a:lnTo>
                    <a:pt x="150" y="0"/>
                  </a:lnTo>
                  <a:lnTo>
                    <a:pt x="154" y="18"/>
                  </a:lnTo>
                  <a:lnTo>
                    <a:pt x="156" y="32"/>
                  </a:lnTo>
                  <a:lnTo>
                    <a:pt x="156" y="44"/>
                  </a:lnTo>
                  <a:lnTo>
                    <a:pt x="150" y="56"/>
                  </a:lnTo>
                  <a:lnTo>
                    <a:pt x="146" y="70"/>
                  </a:lnTo>
                  <a:lnTo>
                    <a:pt x="144" y="86"/>
                  </a:lnTo>
                  <a:lnTo>
                    <a:pt x="142" y="102"/>
                  </a:lnTo>
                  <a:lnTo>
                    <a:pt x="144" y="138"/>
                  </a:lnTo>
                  <a:lnTo>
                    <a:pt x="146" y="174"/>
                  </a:lnTo>
                  <a:lnTo>
                    <a:pt x="138" y="196"/>
                  </a:lnTo>
                  <a:lnTo>
                    <a:pt x="126" y="222"/>
                  </a:lnTo>
                  <a:lnTo>
                    <a:pt x="102" y="270"/>
                  </a:lnTo>
                  <a:lnTo>
                    <a:pt x="96" y="290"/>
                  </a:lnTo>
                  <a:lnTo>
                    <a:pt x="84" y="382"/>
                  </a:lnTo>
                  <a:lnTo>
                    <a:pt x="80" y="386"/>
                  </a:lnTo>
                  <a:lnTo>
                    <a:pt x="76" y="390"/>
                  </a:lnTo>
                  <a:close/>
                </a:path>
              </a:pathLst>
            </a:custGeom>
            <a:grpFill/>
            <a:ln w="9525">
              <a:solidFill>
                <a:schemeClr val="bg1"/>
              </a:solidFill>
              <a:round/>
            </a:ln>
          </p:spPr>
          <p:txBody>
            <a:bodyPr/>
            <a:lstStyle/>
            <a:p>
              <a:pPr fontAlgn="base">
                <a:spcBef>
                  <a:spcPct val="0"/>
                </a:spcBef>
                <a:spcAft>
                  <a:spcPct val="0"/>
                </a:spcAft>
              </a:pPr>
              <a:endParaRPr lang="zh-CN" altLang="en-US" kern="0">
                <a:solidFill>
                  <a:srgbClr val="663300"/>
                </a:solidFill>
                <a:latin typeface="Arial" panose="020B0604020202020204" pitchFamily="34" charset="0"/>
              </a:endParaRPr>
            </a:p>
          </p:txBody>
        </p:sp>
        <p:sp>
          <p:nvSpPr>
            <p:cNvPr id="63" name="Freeform 15"/>
            <p:cNvSpPr/>
            <p:nvPr/>
          </p:nvSpPr>
          <p:spPr bwMode="auto">
            <a:xfrm>
              <a:off x="6708775" y="4911726"/>
              <a:ext cx="657225" cy="854075"/>
            </a:xfrm>
            <a:custGeom>
              <a:avLst/>
              <a:gdLst>
                <a:gd name="T0" fmla="*/ 136 w 414"/>
                <a:gd name="T1" fmla="*/ 532 h 538"/>
                <a:gd name="T2" fmla="*/ 122 w 414"/>
                <a:gd name="T3" fmla="*/ 508 h 538"/>
                <a:gd name="T4" fmla="*/ 116 w 414"/>
                <a:gd name="T5" fmla="*/ 498 h 538"/>
                <a:gd name="T6" fmla="*/ 58 w 414"/>
                <a:gd name="T7" fmla="*/ 426 h 538"/>
                <a:gd name="T8" fmla="*/ 12 w 414"/>
                <a:gd name="T9" fmla="*/ 420 h 538"/>
                <a:gd name="T10" fmla="*/ 0 w 414"/>
                <a:gd name="T11" fmla="*/ 402 h 538"/>
                <a:gd name="T12" fmla="*/ 6 w 414"/>
                <a:gd name="T13" fmla="*/ 360 h 538"/>
                <a:gd name="T14" fmla="*/ 10 w 414"/>
                <a:gd name="T15" fmla="*/ 332 h 538"/>
                <a:gd name="T16" fmla="*/ 8 w 414"/>
                <a:gd name="T17" fmla="*/ 306 h 538"/>
                <a:gd name="T18" fmla="*/ 44 w 414"/>
                <a:gd name="T19" fmla="*/ 246 h 538"/>
                <a:gd name="T20" fmla="*/ 42 w 414"/>
                <a:gd name="T21" fmla="*/ 200 h 538"/>
                <a:gd name="T22" fmla="*/ 46 w 414"/>
                <a:gd name="T23" fmla="*/ 190 h 538"/>
                <a:gd name="T24" fmla="*/ 74 w 414"/>
                <a:gd name="T25" fmla="*/ 174 h 538"/>
                <a:gd name="T26" fmla="*/ 102 w 414"/>
                <a:gd name="T27" fmla="*/ 134 h 538"/>
                <a:gd name="T28" fmla="*/ 102 w 414"/>
                <a:gd name="T29" fmla="*/ 116 h 538"/>
                <a:gd name="T30" fmla="*/ 92 w 414"/>
                <a:gd name="T31" fmla="*/ 88 h 538"/>
                <a:gd name="T32" fmla="*/ 104 w 414"/>
                <a:gd name="T33" fmla="*/ 72 h 538"/>
                <a:gd name="T34" fmla="*/ 132 w 414"/>
                <a:gd name="T35" fmla="*/ 58 h 538"/>
                <a:gd name="T36" fmla="*/ 172 w 414"/>
                <a:gd name="T37" fmla="*/ 48 h 538"/>
                <a:gd name="T38" fmla="*/ 190 w 414"/>
                <a:gd name="T39" fmla="*/ 28 h 538"/>
                <a:gd name="T40" fmla="*/ 204 w 414"/>
                <a:gd name="T41" fmla="*/ 2 h 538"/>
                <a:gd name="T42" fmla="*/ 224 w 414"/>
                <a:gd name="T43" fmla="*/ 2 h 538"/>
                <a:gd name="T44" fmla="*/ 236 w 414"/>
                <a:gd name="T45" fmla="*/ 16 h 538"/>
                <a:gd name="T46" fmla="*/ 250 w 414"/>
                <a:gd name="T47" fmla="*/ 64 h 538"/>
                <a:gd name="T48" fmla="*/ 280 w 414"/>
                <a:gd name="T49" fmla="*/ 96 h 538"/>
                <a:gd name="T50" fmla="*/ 336 w 414"/>
                <a:gd name="T51" fmla="*/ 100 h 538"/>
                <a:gd name="T52" fmla="*/ 366 w 414"/>
                <a:gd name="T53" fmla="*/ 86 h 538"/>
                <a:gd name="T54" fmla="*/ 404 w 414"/>
                <a:gd name="T55" fmla="*/ 84 h 538"/>
                <a:gd name="T56" fmla="*/ 398 w 414"/>
                <a:gd name="T57" fmla="*/ 104 h 538"/>
                <a:gd name="T58" fmla="*/ 384 w 414"/>
                <a:gd name="T59" fmla="*/ 124 h 538"/>
                <a:gd name="T60" fmla="*/ 362 w 414"/>
                <a:gd name="T61" fmla="*/ 154 h 538"/>
                <a:gd name="T62" fmla="*/ 330 w 414"/>
                <a:gd name="T63" fmla="*/ 162 h 538"/>
                <a:gd name="T64" fmla="*/ 328 w 414"/>
                <a:gd name="T65" fmla="*/ 180 h 538"/>
                <a:gd name="T66" fmla="*/ 348 w 414"/>
                <a:gd name="T67" fmla="*/ 198 h 538"/>
                <a:gd name="T68" fmla="*/ 350 w 414"/>
                <a:gd name="T69" fmla="*/ 222 h 538"/>
                <a:gd name="T70" fmla="*/ 348 w 414"/>
                <a:gd name="T71" fmla="*/ 240 h 538"/>
                <a:gd name="T72" fmla="*/ 340 w 414"/>
                <a:gd name="T73" fmla="*/ 278 h 538"/>
                <a:gd name="T74" fmla="*/ 346 w 414"/>
                <a:gd name="T75" fmla="*/ 296 h 538"/>
                <a:gd name="T76" fmla="*/ 356 w 414"/>
                <a:gd name="T77" fmla="*/ 308 h 538"/>
                <a:gd name="T78" fmla="*/ 350 w 414"/>
                <a:gd name="T79" fmla="*/ 306 h 538"/>
                <a:gd name="T80" fmla="*/ 318 w 414"/>
                <a:gd name="T81" fmla="*/ 312 h 538"/>
                <a:gd name="T82" fmla="*/ 318 w 414"/>
                <a:gd name="T83" fmla="*/ 336 h 538"/>
                <a:gd name="T84" fmla="*/ 296 w 414"/>
                <a:gd name="T85" fmla="*/ 354 h 538"/>
                <a:gd name="T86" fmla="*/ 288 w 414"/>
                <a:gd name="T87" fmla="*/ 384 h 538"/>
                <a:gd name="T88" fmla="*/ 268 w 414"/>
                <a:gd name="T89" fmla="*/ 408 h 538"/>
                <a:gd name="T90" fmla="*/ 228 w 414"/>
                <a:gd name="T91" fmla="*/ 416 h 538"/>
                <a:gd name="T92" fmla="*/ 240 w 414"/>
                <a:gd name="T93" fmla="*/ 440 h 538"/>
                <a:gd name="T94" fmla="*/ 218 w 414"/>
                <a:gd name="T95" fmla="*/ 450 h 538"/>
                <a:gd name="T96" fmla="*/ 184 w 414"/>
                <a:gd name="T97" fmla="*/ 480 h 538"/>
                <a:gd name="T98" fmla="*/ 166 w 414"/>
                <a:gd name="T99" fmla="*/ 514 h 538"/>
                <a:gd name="T100" fmla="*/ 150 w 414"/>
                <a:gd name="T101" fmla="*/ 528 h 53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14" h="538">
                  <a:moveTo>
                    <a:pt x="136" y="538"/>
                  </a:moveTo>
                  <a:lnTo>
                    <a:pt x="136" y="538"/>
                  </a:lnTo>
                  <a:lnTo>
                    <a:pt x="136" y="532"/>
                  </a:lnTo>
                  <a:lnTo>
                    <a:pt x="134" y="526"/>
                  </a:lnTo>
                  <a:lnTo>
                    <a:pt x="128" y="516"/>
                  </a:lnTo>
                  <a:lnTo>
                    <a:pt x="122" y="508"/>
                  </a:lnTo>
                  <a:lnTo>
                    <a:pt x="116" y="504"/>
                  </a:lnTo>
                  <a:lnTo>
                    <a:pt x="116" y="498"/>
                  </a:lnTo>
                  <a:lnTo>
                    <a:pt x="58" y="426"/>
                  </a:lnTo>
                  <a:lnTo>
                    <a:pt x="40" y="422"/>
                  </a:lnTo>
                  <a:lnTo>
                    <a:pt x="26" y="420"/>
                  </a:lnTo>
                  <a:lnTo>
                    <a:pt x="12" y="420"/>
                  </a:lnTo>
                  <a:lnTo>
                    <a:pt x="2" y="418"/>
                  </a:lnTo>
                  <a:lnTo>
                    <a:pt x="0" y="402"/>
                  </a:lnTo>
                  <a:lnTo>
                    <a:pt x="0" y="386"/>
                  </a:lnTo>
                  <a:lnTo>
                    <a:pt x="6" y="360"/>
                  </a:lnTo>
                  <a:lnTo>
                    <a:pt x="8" y="352"/>
                  </a:lnTo>
                  <a:lnTo>
                    <a:pt x="10" y="346"/>
                  </a:lnTo>
                  <a:lnTo>
                    <a:pt x="10" y="332"/>
                  </a:lnTo>
                  <a:lnTo>
                    <a:pt x="10" y="318"/>
                  </a:lnTo>
                  <a:lnTo>
                    <a:pt x="8" y="306"/>
                  </a:lnTo>
                  <a:lnTo>
                    <a:pt x="40" y="270"/>
                  </a:lnTo>
                  <a:lnTo>
                    <a:pt x="44" y="246"/>
                  </a:lnTo>
                  <a:lnTo>
                    <a:pt x="42" y="214"/>
                  </a:lnTo>
                  <a:lnTo>
                    <a:pt x="42" y="200"/>
                  </a:lnTo>
                  <a:lnTo>
                    <a:pt x="44" y="194"/>
                  </a:lnTo>
                  <a:lnTo>
                    <a:pt x="46" y="190"/>
                  </a:lnTo>
                  <a:lnTo>
                    <a:pt x="60" y="182"/>
                  </a:lnTo>
                  <a:lnTo>
                    <a:pt x="74" y="174"/>
                  </a:lnTo>
                  <a:lnTo>
                    <a:pt x="94" y="152"/>
                  </a:lnTo>
                  <a:lnTo>
                    <a:pt x="102" y="134"/>
                  </a:lnTo>
                  <a:lnTo>
                    <a:pt x="102" y="116"/>
                  </a:lnTo>
                  <a:lnTo>
                    <a:pt x="96" y="104"/>
                  </a:lnTo>
                  <a:lnTo>
                    <a:pt x="94" y="94"/>
                  </a:lnTo>
                  <a:lnTo>
                    <a:pt x="92" y="88"/>
                  </a:lnTo>
                  <a:lnTo>
                    <a:pt x="94" y="82"/>
                  </a:lnTo>
                  <a:lnTo>
                    <a:pt x="98" y="76"/>
                  </a:lnTo>
                  <a:lnTo>
                    <a:pt x="104" y="72"/>
                  </a:lnTo>
                  <a:lnTo>
                    <a:pt x="120" y="60"/>
                  </a:lnTo>
                  <a:lnTo>
                    <a:pt x="132" y="58"/>
                  </a:lnTo>
                  <a:lnTo>
                    <a:pt x="144" y="56"/>
                  </a:lnTo>
                  <a:lnTo>
                    <a:pt x="158" y="54"/>
                  </a:lnTo>
                  <a:lnTo>
                    <a:pt x="172" y="48"/>
                  </a:lnTo>
                  <a:lnTo>
                    <a:pt x="182" y="40"/>
                  </a:lnTo>
                  <a:lnTo>
                    <a:pt x="190" y="28"/>
                  </a:lnTo>
                  <a:lnTo>
                    <a:pt x="198" y="14"/>
                  </a:lnTo>
                  <a:lnTo>
                    <a:pt x="204" y="2"/>
                  </a:lnTo>
                  <a:lnTo>
                    <a:pt x="210" y="0"/>
                  </a:lnTo>
                  <a:lnTo>
                    <a:pt x="216" y="0"/>
                  </a:lnTo>
                  <a:lnTo>
                    <a:pt x="224" y="2"/>
                  </a:lnTo>
                  <a:lnTo>
                    <a:pt x="232" y="6"/>
                  </a:lnTo>
                  <a:lnTo>
                    <a:pt x="236" y="16"/>
                  </a:lnTo>
                  <a:lnTo>
                    <a:pt x="238" y="28"/>
                  </a:lnTo>
                  <a:lnTo>
                    <a:pt x="246" y="52"/>
                  </a:lnTo>
                  <a:lnTo>
                    <a:pt x="250" y="64"/>
                  </a:lnTo>
                  <a:lnTo>
                    <a:pt x="258" y="76"/>
                  </a:lnTo>
                  <a:lnTo>
                    <a:pt x="266" y="86"/>
                  </a:lnTo>
                  <a:lnTo>
                    <a:pt x="280" y="96"/>
                  </a:lnTo>
                  <a:lnTo>
                    <a:pt x="336" y="100"/>
                  </a:lnTo>
                  <a:lnTo>
                    <a:pt x="342" y="94"/>
                  </a:lnTo>
                  <a:lnTo>
                    <a:pt x="350" y="92"/>
                  </a:lnTo>
                  <a:lnTo>
                    <a:pt x="366" y="86"/>
                  </a:lnTo>
                  <a:lnTo>
                    <a:pt x="386" y="86"/>
                  </a:lnTo>
                  <a:lnTo>
                    <a:pt x="404" y="84"/>
                  </a:lnTo>
                  <a:lnTo>
                    <a:pt x="414" y="90"/>
                  </a:lnTo>
                  <a:lnTo>
                    <a:pt x="398" y="104"/>
                  </a:lnTo>
                  <a:lnTo>
                    <a:pt x="392" y="112"/>
                  </a:lnTo>
                  <a:lnTo>
                    <a:pt x="384" y="124"/>
                  </a:lnTo>
                  <a:lnTo>
                    <a:pt x="382" y="156"/>
                  </a:lnTo>
                  <a:lnTo>
                    <a:pt x="362" y="154"/>
                  </a:lnTo>
                  <a:lnTo>
                    <a:pt x="342" y="154"/>
                  </a:lnTo>
                  <a:lnTo>
                    <a:pt x="336" y="158"/>
                  </a:lnTo>
                  <a:lnTo>
                    <a:pt x="330" y="162"/>
                  </a:lnTo>
                  <a:lnTo>
                    <a:pt x="326" y="168"/>
                  </a:lnTo>
                  <a:lnTo>
                    <a:pt x="328" y="180"/>
                  </a:lnTo>
                  <a:lnTo>
                    <a:pt x="338" y="186"/>
                  </a:lnTo>
                  <a:lnTo>
                    <a:pt x="348" y="198"/>
                  </a:lnTo>
                  <a:lnTo>
                    <a:pt x="364" y="208"/>
                  </a:lnTo>
                  <a:lnTo>
                    <a:pt x="350" y="222"/>
                  </a:lnTo>
                  <a:lnTo>
                    <a:pt x="350" y="230"/>
                  </a:lnTo>
                  <a:lnTo>
                    <a:pt x="348" y="240"/>
                  </a:lnTo>
                  <a:lnTo>
                    <a:pt x="342" y="258"/>
                  </a:lnTo>
                  <a:lnTo>
                    <a:pt x="342" y="268"/>
                  </a:lnTo>
                  <a:lnTo>
                    <a:pt x="340" y="278"/>
                  </a:lnTo>
                  <a:lnTo>
                    <a:pt x="342" y="286"/>
                  </a:lnTo>
                  <a:lnTo>
                    <a:pt x="346" y="296"/>
                  </a:lnTo>
                  <a:lnTo>
                    <a:pt x="356" y="304"/>
                  </a:lnTo>
                  <a:lnTo>
                    <a:pt x="356" y="308"/>
                  </a:lnTo>
                  <a:lnTo>
                    <a:pt x="350" y="306"/>
                  </a:lnTo>
                  <a:lnTo>
                    <a:pt x="322" y="306"/>
                  </a:lnTo>
                  <a:lnTo>
                    <a:pt x="318" y="312"/>
                  </a:lnTo>
                  <a:lnTo>
                    <a:pt x="318" y="318"/>
                  </a:lnTo>
                  <a:lnTo>
                    <a:pt x="320" y="324"/>
                  </a:lnTo>
                  <a:lnTo>
                    <a:pt x="318" y="336"/>
                  </a:lnTo>
                  <a:lnTo>
                    <a:pt x="304" y="346"/>
                  </a:lnTo>
                  <a:lnTo>
                    <a:pt x="296" y="354"/>
                  </a:lnTo>
                  <a:lnTo>
                    <a:pt x="292" y="364"/>
                  </a:lnTo>
                  <a:lnTo>
                    <a:pt x="288" y="384"/>
                  </a:lnTo>
                  <a:lnTo>
                    <a:pt x="278" y="396"/>
                  </a:lnTo>
                  <a:lnTo>
                    <a:pt x="268" y="408"/>
                  </a:lnTo>
                  <a:lnTo>
                    <a:pt x="232" y="410"/>
                  </a:lnTo>
                  <a:lnTo>
                    <a:pt x="228" y="416"/>
                  </a:lnTo>
                  <a:lnTo>
                    <a:pt x="228" y="422"/>
                  </a:lnTo>
                  <a:lnTo>
                    <a:pt x="230" y="430"/>
                  </a:lnTo>
                  <a:lnTo>
                    <a:pt x="240" y="440"/>
                  </a:lnTo>
                  <a:lnTo>
                    <a:pt x="228" y="444"/>
                  </a:lnTo>
                  <a:lnTo>
                    <a:pt x="218" y="450"/>
                  </a:lnTo>
                  <a:lnTo>
                    <a:pt x="208" y="456"/>
                  </a:lnTo>
                  <a:lnTo>
                    <a:pt x="200" y="464"/>
                  </a:lnTo>
                  <a:lnTo>
                    <a:pt x="184" y="480"/>
                  </a:lnTo>
                  <a:lnTo>
                    <a:pt x="168" y="500"/>
                  </a:lnTo>
                  <a:lnTo>
                    <a:pt x="166" y="514"/>
                  </a:lnTo>
                  <a:lnTo>
                    <a:pt x="158" y="522"/>
                  </a:lnTo>
                  <a:lnTo>
                    <a:pt x="150" y="528"/>
                  </a:lnTo>
                  <a:lnTo>
                    <a:pt x="136" y="538"/>
                  </a:lnTo>
                  <a:close/>
                </a:path>
              </a:pathLst>
            </a:custGeom>
            <a:grpFill/>
            <a:ln w="9525">
              <a:solidFill>
                <a:schemeClr val="bg1"/>
              </a:solidFill>
              <a:round/>
            </a:ln>
          </p:spPr>
          <p:txBody>
            <a:bodyPr/>
            <a:lstStyle/>
            <a:p>
              <a:pPr fontAlgn="base">
                <a:spcBef>
                  <a:spcPct val="0"/>
                </a:spcBef>
                <a:spcAft>
                  <a:spcPct val="0"/>
                </a:spcAft>
              </a:pPr>
              <a:endParaRPr lang="zh-CN" altLang="en-US" kern="0">
                <a:solidFill>
                  <a:srgbClr val="663300"/>
                </a:solidFill>
                <a:latin typeface="Arial" panose="020B0604020202020204" pitchFamily="34" charset="0"/>
              </a:endParaRPr>
            </a:p>
          </p:txBody>
        </p:sp>
        <p:sp>
          <p:nvSpPr>
            <p:cNvPr id="64" name="Freeform 16"/>
            <p:cNvSpPr/>
            <p:nvPr/>
          </p:nvSpPr>
          <p:spPr bwMode="auto">
            <a:xfrm>
              <a:off x="4689475" y="4829176"/>
              <a:ext cx="962025" cy="844550"/>
            </a:xfrm>
            <a:custGeom>
              <a:avLst/>
              <a:gdLst>
                <a:gd name="T0" fmla="*/ 210 w 606"/>
                <a:gd name="T1" fmla="*/ 516 h 532"/>
                <a:gd name="T2" fmla="*/ 172 w 606"/>
                <a:gd name="T3" fmla="*/ 494 h 532"/>
                <a:gd name="T4" fmla="*/ 126 w 606"/>
                <a:gd name="T5" fmla="*/ 498 h 532"/>
                <a:gd name="T6" fmla="*/ 96 w 606"/>
                <a:gd name="T7" fmla="*/ 530 h 532"/>
                <a:gd name="T8" fmla="*/ 104 w 606"/>
                <a:gd name="T9" fmla="*/ 494 h 532"/>
                <a:gd name="T10" fmla="*/ 62 w 606"/>
                <a:gd name="T11" fmla="*/ 432 h 532"/>
                <a:gd name="T12" fmla="*/ 84 w 606"/>
                <a:gd name="T13" fmla="*/ 356 h 532"/>
                <a:gd name="T14" fmla="*/ 88 w 606"/>
                <a:gd name="T15" fmla="*/ 336 h 532"/>
                <a:gd name="T16" fmla="*/ 70 w 606"/>
                <a:gd name="T17" fmla="*/ 304 h 532"/>
                <a:gd name="T18" fmla="*/ 20 w 606"/>
                <a:gd name="T19" fmla="*/ 314 h 532"/>
                <a:gd name="T20" fmla="*/ 6 w 606"/>
                <a:gd name="T21" fmla="*/ 302 h 532"/>
                <a:gd name="T22" fmla="*/ 0 w 606"/>
                <a:gd name="T23" fmla="*/ 278 h 532"/>
                <a:gd name="T24" fmla="*/ 10 w 606"/>
                <a:gd name="T25" fmla="*/ 240 h 532"/>
                <a:gd name="T26" fmla="*/ 60 w 606"/>
                <a:gd name="T27" fmla="*/ 218 h 532"/>
                <a:gd name="T28" fmla="*/ 90 w 606"/>
                <a:gd name="T29" fmla="*/ 226 h 532"/>
                <a:gd name="T30" fmla="*/ 134 w 606"/>
                <a:gd name="T31" fmla="*/ 234 h 532"/>
                <a:gd name="T32" fmla="*/ 158 w 606"/>
                <a:gd name="T33" fmla="*/ 214 h 532"/>
                <a:gd name="T34" fmla="*/ 174 w 606"/>
                <a:gd name="T35" fmla="*/ 194 h 532"/>
                <a:gd name="T36" fmla="*/ 252 w 606"/>
                <a:gd name="T37" fmla="*/ 204 h 532"/>
                <a:gd name="T38" fmla="*/ 264 w 606"/>
                <a:gd name="T39" fmla="*/ 182 h 532"/>
                <a:gd name="T40" fmla="*/ 266 w 606"/>
                <a:gd name="T41" fmla="*/ 146 h 532"/>
                <a:gd name="T42" fmla="*/ 196 w 606"/>
                <a:gd name="T43" fmla="*/ 108 h 532"/>
                <a:gd name="T44" fmla="*/ 192 w 606"/>
                <a:gd name="T45" fmla="*/ 88 h 532"/>
                <a:gd name="T46" fmla="*/ 216 w 606"/>
                <a:gd name="T47" fmla="*/ 78 h 532"/>
                <a:gd name="T48" fmla="*/ 278 w 606"/>
                <a:gd name="T49" fmla="*/ 102 h 532"/>
                <a:gd name="T50" fmla="*/ 326 w 606"/>
                <a:gd name="T51" fmla="*/ 88 h 532"/>
                <a:gd name="T52" fmla="*/ 378 w 606"/>
                <a:gd name="T53" fmla="*/ 44 h 532"/>
                <a:gd name="T54" fmla="*/ 390 w 606"/>
                <a:gd name="T55" fmla="*/ 14 h 532"/>
                <a:gd name="T56" fmla="*/ 414 w 606"/>
                <a:gd name="T57" fmla="*/ 0 h 532"/>
                <a:gd name="T58" fmla="*/ 444 w 606"/>
                <a:gd name="T59" fmla="*/ 10 h 532"/>
                <a:gd name="T60" fmla="*/ 468 w 606"/>
                <a:gd name="T61" fmla="*/ 66 h 532"/>
                <a:gd name="T62" fmla="*/ 526 w 606"/>
                <a:gd name="T63" fmla="*/ 130 h 532"/>
                <a:gd name="T64" fmla="*/ 562 w 606"/>
                <a:gd name="T65" fmla="*/ 154 h 532"/>
                <a:gd name="T66" fmla="*/ 564 w 606"/>
                <a:gd name="T67" fmla="*/ 196 h 532"/>
                <a:gd name="T68" fmla="*/ 534 w 606"/>
                <a:gd name="T69" fmla="*/ 216 h 532"/>
                <a:gd name="T70" fmla="*/ 506 w 606"/>
                <a:gd name="T71" fmla="*/ 246 h 532"/>
                <a:gd name="T72" fmla="*/ 532 w 606"/>
                <a:gd name="T73" fmla="*/ 258 h 532"/>
                <a:gd name="T74" fmla="*/ 568 w 606"/>
                <a:gd name="T75" fmla="*/ 326 h 532"/>
                <a:gd name="T76" fmla="*/ 592 w 606"/>
                <a:gd name="T77" fmla="*/ 356 h 532"/>
                <a:gd name="T78" fmla="*/ 590 w 606"/>
                <a:gd name="T79" fmla="*/ 380 h 532"/>
                <a:gd name="T80" fmla="*/ 546 w 606"/>
                <a:gd name="T81" fmla="*/ 408 h 532"/>
                <a:gd name="T82" fmla="*/ 482 w 606"/>
                <a:gd name="T83" fmla="*/ 460 h 532"/>
                <a:gd name="T84" fmla="*/ 434 w 606"/>
                <a:gd name="T85" fmla="*/ 472 h 532"/>
                <a:gd name="T86" fmla="*/ 392 w 606"/>
                <a:gd name="T87" fmla="*/ 456 h 532"/>
                <a:gd name="T88" fmla="*/ 358 w 606"/>
                <a:gd name="T89" fmla="*/ 436 h 532"/>
                <a:gd name="T90" fmla="*/ 332 w 606"/>
                <a:gd name="T91" fmla="*/ 442 h 532"/>
                <a:gd name="T92" fmla="*/ 302 w 606"/>
                <a:gd name="T93" fmla="*/ 492 h 532"/>
                <a:gd name="T94" fmla="*/ 266 w 606"/>
                <a:gd name="T95" fmla="*/ 528 h 53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06" h="532">
                  <a:moveTo>
                    <a:pt x="240" y="532"/>
                  </a:moveTo>
                  <a:lnTo>
                    <a:pt x="240" y="532"/>
                  </a:lnTo>
                  <a:lnTo>
                    <a:pt x="222" y="524"/>
                  </a:lnTo>
                  <a:lnTo>
                    <a:pt x="210" y="516"/>
                  </a:lnTo>
                  <a:lnTo>
                    <a:pt x="202" y="508"/>
                  </a:lnTo>
                  <a:lnTo>
                    <a:pt x="194" y="502"/>
                  </a:lnTo>
                  <a:lnTo>
                    <a:pt x="172" y="494"/>
                  </a:lnTo>
                  <a:lnTo>
                    <a:pt x="152" y="494"/>
                  </a:lnTo>
                  <a:lnTo>
                    <a:pt x="138" y="494"/>
                  </a:lnTo>
                  <a:lnTo>
                    <a:pt x="126" y="498"/>
                  </a:lnTo>
                  <a:lnTo>
                    <a:pt x="112" y="508"/>
                  </a:lnTo>
                  <a:lnTo>
                    <a:pt x="96" y="530"/>
                  </a:lnTo>
                  <a:lnTo>
                    <a:pt x="96" y="518"/>
                  </a:lnTo>
                  <a:lnTo>
                    <a:pt x="98" y="508"/>
                  </a:lnTo>
                  <a:lnTo>
                    <a:pt x="104" y="494"/>
                  </a:lnTo>
                  <a:lnTo>
                    <a:pt x="106" y="452"/>
                  </a:lnTo>
                  <a:lnTo>
                    <a:pt x="62" y="432"/>
                  </a:lnTo>
                  <a:lnTo>
                    <a:pt x="64" y="420"/>
                  </a:lnTo>
                  <a:lnTo>
                    <a:pt x="68" y="410"/>
                  </a:lnTo>
                  <a:lnTo>
                    <a:pt x="84" y="356"/>
                  </a:lnTo>
                  <a:lnTo>
                    <a:pt x="88" y="352"/>
                  </a:lnTo>
                  <a:lnTo>
                    <a:pt x="88" y="346"/>
                  </a:lnTo>
                  <a:lnTo>
                    <a:pt x="88" y="336"/>
                  </a:lnTo>
                  <a:lnTo>
                    <a:pt x="84" y="320"/>
                  </a:lnTo>
                  <a:lnTo>
                    <a:pt x="70" y="304"/>
                  </a:lnTo>
                  <a:lnTo>
                    <a:pt x="58" y="306"/>
                  </a:lnTo>
                  <a:lnTo>
                    <a:pt x="46" y="308"/>
                  </a:lnTo>
                  <a:lnTo>
                    <a:pt x="20" y="314"/>
                  </a:lnTo>
                  <a:lnTo>
                    <a:pt x="14" y="314"/>
                  </a:lnTo>
                  <a:lnTo>
                    <a:pt x="10" y="310"/>
                  </a:lnTo>
                  <a:lnTo>
                    <a:pt x="8" y="308"/>
                  </a:lnTo>
                  <a:lnTo>
                    <a:pt x="6" y="302"/>
                  </a:lnTo>
                  <a:lnTo>
                    <a:pt x="6" y="294"/>
                  </a:lnTo>
                  <a:lnTo>
                    <a:pt x="6" y="290"/>
                  </a:lnTo>
                  <a:lnTo>
                    <a:pt x="0" y="278"/>
                  </a:lnTo>
                  <a:lnTo>
                    <a:pt x="2" y="262"/>
                  </a:lnTo>
                  <a:lnTo>
                    <a:pt x="4" y="250"/>
                  </a:lnTo>
                  <a:lnTo>
                    <a:pt x="10" y="240"/>
                  </a:lnTo>
                  <a:lnTo>
                    <a:pt x="16" y="234"/>
                  </a:lnTo>
                  <a:lnTo>
                    <a:pt x="24" y="228"/>
                  </a:lnTo>
                  <a:lnTo>
                    <a:pt x="34" y="224"/>
                  </a:lnTo>
                  <a:lnTo>
                    <a:pt x="60" y="218"/>
                  </a:lnTo>
                  <a:lnTo>
                    <a:pt x="74" y="218"/>
                  </a:lnTo>
                  <a:lnTo>
                    <a:pt x="90" y="226"/>
                  </a:lnTo>
                  <a:lnTo>
                    <a:pt x="106" y="232"/>
                  </a:lnTo>
                  <a:lnTo>
                    <a:pt x="114" y="234"/>
                  </a:lnTo>
                  <a:lnTo>
                    <a:pt x="124" y="236"/>
                  </a:lnTo>
                  <a:lnTo>
                    <a:pt x="134" y="234"/>
                  </a:lnTo>
                  <a:lnTo>
                    <a:pt x="144" y="230"/>
                  </a:lnTo>
                  <a:lnTo>
                    <a:pt x="158" y="214"/>
                  </a:lnTo>
                  <a:lnTo>
                    <a:pt x="164" y="196"/>
                  </a:lnTo>
                  <a:lnTo>
                    <a:pt x="174" y="194"/>
                  </a:lnTo>
                  <a:lnTo>
                    <a:pt x="178" y="198"/>
                  </a:lnTo>
                  <a:lnTo>
                    <a:pt x="186" y="200"/>
                  </a:lnTo>
                  <a:lnTo>
                    <a:pt x="206" y="202"/>
                  </a:lnTo>
                  <a:lnTo>
                    <a:pt x="252" y="204"/>
                  </a:lnTo>
                  <a:lnTo>
                    <a:pt x="258" y="196"/>
                  </a:lnTo>
                  <a:lnTo>
                    <a:pt x="262" y="190"/>
                  </a:lnTo>
                  <a:lnTo>
                    <a:pt x="264" y="182"/>
                  </a:lnTo>
                  <a:lnTo>
                    <a:pt x="266" y="174"/>
                  </a:lnTo>
                  <a:lnTo>
                    <a:pt x="266" y="160"/>
                  </a:lnTo>
                  <a:lnTo>
                    <a:pt x="266" y="146"/>
                  </a:lnTo>
                  <a:lnTo>
                    <a:pt x="256" y="136"/>
                  </a:lnTo>
                  <a:lnTo>
                    <a:pt x="248" y="130"/>
                  </a:lnTo>
                  <a:lnTo>
                    <a:pt x="230" y="120"/>
                  </a:lnTo>
                  <a:lnTo>
                    <a:pt x="196" y="108"/>
                  </a:lnTo>
                  <a:lnTo>
                    <a:pt x="194" y="100"/>
                  </a:lnTo>
                  <a:lnTo>
                    <a:pt x="192" y="94"/>
                  </a:lnTo>
                  <a:lnTo>
                    <a:pt x="192" y="88"/>
                  </a:lnTo>
                  <a:lnTo>
                    <a:pt x="194" y="84"/>
                  </a:lnTo>
                  <a:lnTo>
                    <a:pt x="198" y="82"/>
                  </a:lnTo>
                  <a:lnTo>
                    <a:pt x="202" y="80"/>
                  </a:lnTo>
                  <a:lnTo>
                    <a:pt x="216" y="78"/>
                  </a:lnTo>
                  <a:lnTo>
                    <a:pt x="238" y="94"/>
                  </a:lnTo>
                  <a:lnTo>
                    <a:pt x="278" y="102"/>
                  </a:lnTo>
                  <a:lnTo>
                    <a:pt x="294" y="100"/>
                  </a:lnTo>
                  <a:lnTo>
                    <a:pt x="310" y="96"/>
                  </a:lnTo>
                  <a:lnTo>
                    <a:pt x="326" y="88"/>
                  </a:lnTo>
                  <a:lnTo>
                    <a:pt x="342" y="80"/>
                  </a:lnTo>
                  <a:lnTo>
                    <a:pt x="356" y="68"/>
                  </a:lnTo>
                  <a:lnTo>
                    <a:pt x="368" y="56"/>
                  </a:lnTo>
                  <a:lnTo>
                    <a:pt x="378" y="44"/>
                  </a:lnTo>
                  <a:lnTo>
                    <a:pt x="386" y="30"/>
                  </a:lnTo>
                  <a:lnTo>
                    <a:pt x="388" y="22"/>
                  </a:lnTo>
                  <a:lnTo>
                    <a:pt x="390" y="14"/>
                  </a:lnTo>
                  <a:lnTo>
                    <a:pt x="394" y="8"/>
                  </a:lnTo>
                  <a:lnTo>
                    <a:pt x="400" y="4"/>
                  </a:lnTo>
                  <a:lnTo>
                    <a:pt x="406" y="2"/>
                  </a:lnTo>
                  <a:lnTo>
                    <a:pt x="414" y="0"/>
                  </a:lnTo>
                  <a:lnTo>
                    <a:pt x="432" y="0"/>
                  </a:lnTo>
                  <a:lnTo>
                    <a:pt x="438" y="4"/>
                  </a:lnTo>
                  <a:lnTo>
                    <a:pt x="444" y="10"/>
                  </a:lnTo>
                  <a:lnTo>
                    <a:pt x="450" y="16"/>
                  </a:lnTo>
                  <a:lnTo>
                    <a:pt x="456" y="24"/>
                  </a:lnTo>
                  <a:lnTo>
                    <a:pt x="464" y="44"/>
                  </a:lnTo>
                  <a:lnTo>
                    <a:pt x="468" y="66"/>
                  </a:lnTo>
                  <a:lnTo>
                    <a:pt x="494" y="98"/>
                  </a:lnTo>
                  <a:lnTo>
                    <a:pt x="508" y="114"/>
                  </a:lnTo>
                  <a:lnTo>
                    <a:pt x="526" y="130"/>
                  </a:lnTo>
                  <a:lnTo>
                    <a:pt x="558" y="142"/>
                  </a:lnTo>
                  <a:lnTo>
                    <a:pt x="562" y="154"/>
                  </a:lnTo>
                  <a:lnTo>
                    <a:pt x="566" y="170"/>
                  </a:lnTo>
                  <a:lnTo>
                    <a:pt x="566" y="178"/>
                  </a:lnTo>
                  <a:lnTo>
                    <a:pt x="566" y="188"/>
                  </a:lnTo>
                  <a:lnTo>
                    <a:pt x="564" y="196"/>
                  </a:lnTo>
                  <a:lnTo>
                    <a:pt x="558" y="204"/>
                  </a:lnTo>
                  <a:lnTo>
                    <a:pt x="546" y="210"/>
                  </a:lnTo>
                  <a:lnTo>
                    <a:pt x="534" y="216"/>
                  </a:lnTo>
                  <a:lnTo>
                    <a:pt x="516" y="222"/>
                  </a:lnTo>
                  <a:lnTo>
                    <a:pt x="510" y="228"/>
                  </a:lnTo>
                  <a:lnTo>
                    <a:pt x="506" y="234"/>
                  </a:lnTo>
                  <a:lnTo>
                    <a:pt x="506" y="246"/>
                  </a:lnTo>
                  <a:lnTo>
                    <a:pt x="506" y="262"/>
                  </a:lnTo>
                  <a:lnTo>
                    <a:pt x="518" y="262"/>
                  </a:lnTo>
                  <a:lnTo>
                    <a:pt x="532" y="258"/>
                  </a:lnTo>
                  <a:lnTo>
                    <a:pt x="572" y="256"/>
                  </a:lnTo>
                  <a:lnTo>
                    <a:pt x="568" y="326"/>
                  </a:lnTo>
                  <a:lnTo>
                    <a:pt x="572" y="334"/>
                  </a:lnTo>
                  <a:lnTo>
                    <a:pt x="576" y="340"/>
                  </a:lnTo>
                  <a:lnTo>
                    <a:pt x="592" y="356"/>
                  </a:lnTo>
                  <a:lnTo>
                    <a:pt x="606" y="378"/>
                  </a:lnTo>
                  <a:lnTo>
                    <a:pt x="590" y="380"/>
                  </a:lnTo>
                  <a:lnTo>
                    <a:pt x="576" y="384"/>
                  </a:lnTo>
                  <a:lnTo>
                    <a:pt x="554" y="398"/>
                  </a:lnTo>
                  <a:lnTo>
                    <a:pt x="546" y="408"/>
                  </a:lnTo>
                  <a:lnTo>
                    <a:pt x="538" y="416"/>
                  </a:lnTo>
                  <a:lnTo>
                    <a:pt x="520" y="430"/>
                  </a:lnTo>
                  <a:lnTo>
                    <a:pt x="500" y="444"/>
                  </a:lnTo>
                  <a:lnTo>
                    <a:pt x="482" y="460"/>
                  </a:lnTo>
                  <a:lnTo>
                    <a:pt x="466" y="464"/>
                  </a:lnTo>
                  <a:lnTo>
                    <a:pt x="450" y="470"/>
                  </a:lnTo>
                  <a:lnTo>
                    <a:pt x="434" y="472"/>
                  </a:lnTo>
                  <a:lnTo>
                    <a:pt x="420" y="472"/>
                  </a:lnTo>
                  <a:lnTo>
                    <a:pt x="392" y="456"/>
                  </a:lnTo>
                  <a:lnTo>
                    <a:pt x="376" y="440"/>
                  </a:lnTo>
                  <a:lnTo>
                    <a:pt x="372" y="438"/>
                  </a:lnTo>
                  <a:lnTo>
                    <a:pt x="368" y="436"/>
                  </a:lnTo>
                  <a:lnTo>
                    <a:pt x="358" y="436"/>
                  </a:lnTo>
                  <a:lnTo>
                    <a:pt x="342" y="436"/>
                  </a:lnTo>
                  <a:lnTo>
                    <a:pt x="336" y="438"/>
                  </a:lnTo>
                  <a:lnTo>
                    <a:pt x="332" y="442"/>
                  </a:lnTo>
                  <a:lnTo>
                    <a:pt x="330" y="464"/>
                  </a:lnTo>
                  <a:lnTo>
                    <a:pt x="302" y="492"/>
                  </a:lnTo>
                  <a:lnTo>
                    <a:pt x="290" y="506"/>
                  </a:lnTo>
                  <a:lnTo>
                    <a:pt x="278" y="522"/>
                  </a:lnTo>
                  <a:lnTo>
                    <a:pt x="266" y="528"/>
                  </a:lnTo>
                  <a:lnTo>
                    <a:pt x="256" y="530"/>
                  </a:lnTo>
                  <a:lnTo>
                    <a:pt x="240" y="532"/>
                  </a:lnTo>
                  <a:close/>
                </a:path>
              </a:pathLst>
            </a:custGeom>
            <a:grpFill/>
            <a:ln w="9525">
              <a:solidFill>
                <a:schemeClr val="bg1"/>
              </a:solidFill>
              <a:round/>
            </a:ln>
          </p:spPr>
          <p:txBody>
            <a:bodyPr/>
            <a:lstStyle/>
            <a:p>
              <a:pPr fontAlgn="base">
                <a:spcBef>
                  <a:spcPct val="0"/>
                </a:spcBef>
                <a:spcAft>
                  <a:spcPct val="0"/>
                </a:spcAft>
              </a:pPr>
              <a:endParaRPr lang="zh-CN" altLang="en-US" kern="0">
                <a:solidFill>
                  <a:srgbClr val="663300"/>
                </a:solidFill>
                <a:latin typeface="Arial" panose="020B0604020202020204" pitchFamily="34" charset="0"/>
              </a:endParaRPr>
            </a:p>
          </p:txBody>
        </p:sp>
        <p:sp>
          <p:nvSpPr>
            <p:cNvPr id="65" name="Freeform 17"/>
            <p:cNvSpPr/>
            <p:nvPr/>
          </p:nvSpPr>
          <p:spPr bwMode="auto">
            <a:xfrm>
              <a:off x="5508625" y="4654551"/>
              <a:ext cx="854075" cy="1012825"/>
            </a:xfrm>
            <a:custGeom>
              <a:avLst/>
              <a:gdLst>
                <a:gd name="T0" fmla="*/ 324 w 538"/>
                <a:gd name="T1" fmla="*/ 632 h 638"/>
                <a:gd name="T2" fmla="*/ 306 w 538"/>
                <a:gd name="T3" fmla="*/ 628 h 638"/>
                <a:gd name="T4" fmla="*/ 282 w 538"/>
                <a:gd name="T5" fmla="*/ 636 h 638"/>
                <a:gd name="T6" fmla="*/ 272 w 538"/>
                <a:gd name="T7" fmla="*/ 608 h 638"/>
                <a:gd name="T8" fmla="*/ 258 w 538"/>
                <a:gd name="T9" fmla="*/ 594 h 638"/>
                <a:gd name="T10" fmla="*/ 234 w 538"/>
                <a:gd name="T11" fmla="*/ 594 h 638"/>
                <a:gd name="T12" fmla="*/ 234 w 538"/>
                <a:gd name="T13" fmla="*/ 580 h 638"/>
                <a:gd name="T14" fmla="*/ 268 w 538"/>
                <a:gd name="T15" fmla="*/ 508 h 638"/>
                <a:gd name="T16" fmla="*/ 240 w 538"/>
                <a:gd name="T17" fmla="*/ 472 h 638"/>
                <a:gd name="T18" fmla="*/ 226 w 538"/>
                <a:gd name="T19" fmla="*/ 452 h 638"/>
                <a:gd name="T20" fmla="*/ 204 w 538"/>
                <a:gd name="T21" fmla="*/ 448 h 638"/>
                <a:gd name="T22" fmla="*/ 172 w 538"/>
                <a:gd name="T23" fmla="*/ 456 h 638"/>
                <a:gd name="T24" fmla="*/ 132 w 538"/>
                <a:gd name="T25" fmla="*/ 486 h 638"/>
                <a:gd name="T26" fmla="*/ 98 w 538"/>
                <a:gd name="T27" fmla="*/ 488 h 638"/>
                <a:gd name="T28" fmla="*/ 86 w 538"/>
                <a:gd name="T29" fmla="*/ 458 h 638"/>
                <a:gd name="T30" fmla="*/ 68 w 538"/>
                <a:gd name="T31" fmla="*/ 442 h 638"/>
                <a:gd name="T32" fmla="*/ 64 w 538"/>
                <a:gd name="T33" fmla="*/ 354 h 638"/>
                <a:gd name="T34" fmla="*/ 14 w 538"/>
                <a:gd name="T35" fmla="*/ 358 h 638"/>
                <a:gd name="T36" fmla="*/ 0 w 538"/>
                <a:gd name="T37" fmla="*/ 352 h 638"/>
                <a:gd name="T38" fmla="*/ 8 w 538"/>
                <a:gd name="T39" fmla="*/ 340 h 638"/>
                <a:gd name="T40" fmla="*/ 32 w 538"/>
                <a:gd name="T41" fmla="*/ 334 h 638"/>
                <a:gd name="T42" fmla="*/ 54 w 538"/>
                <a:gd name="T43" fmla="*/ 312 h 638"/>
                <a:gd name="T44" fmla="*/ 62 w 538"/>
                <a:gd name="T45" fmla="*/ 284 h 638"/>
                <a:gd name="T46" fmla="*/ 46 w 538"/>
                <a:gd name="T47" fmla="*/ 154 h 638"/>
                <a:gd name="T48" fmla="*/ 40 w 538"/>
                <a:gd name="T49" fmla="*/ 130 h 638"/>
                <a:gd name="T50" fmla="*/ 64 w 538"/>
                <a:gd name="T51" fmla="*/ 108 h 638"/>
                <a:gd name="T52" fmla="*/ 80 w 538"/>
                <a:gd name="T53" fmla="*/ 78 h 638"/>
                <a:gd name="T54" fmla="*/ 114 w 538"/>
                <a:gd name="T55" fmla="*/ 56 h 638"/>
                <a:gd name="T56" fmla="*/ 142 w 538"/>
                <a:gd name="T57" fmla="*/ 58 h 638"/>
                <a:gd name="T58" fmla="*/ 158 w 538"/>
                <a:gd name="T59" fmla="*/ 54 h 638"/>
                <a:gd name="T60" fmla="*/ 168 w 538"/>
                <a:gd name="T61" fmla="*/ 42 h 638"/>
                <a:gd name="T62" fmla="*/ 158 w 538"/>
                <a:gd name="T63" fmla="*/ 14 h 638"/>
                <a:gd name="T64" fmla="*/ 156 w 538"/>
                <a:gd name="T65" fmla="*/ 4 h 638"/>
                <a:gd name="T66" fmla="*/ 174 w 538"/>
                <a:gd name="T67" fmla="*/ 2 h 638"/>
                <a:gd name="T68" fmla="*/ 210 w 538"/>
                <a:gd name="T69" fmla="*/ 12 h 638"/>
                <a:gd name="T70" fmla="*/ 274 w 538"/>
                <a:gd name="T71" fmla="*/ 34 h 638"/>
                <a:gd name="T72" fmla="*/ 312 w 538"/>
                <a:gd name="T73" fmla="*/ 56 h 638"/>
                <a:gd name="T74" fmla="*/ 372 w 538"/>
                <a:gd name="T75" fmla="*/ 68 h 638"/>
                <a:gd name="T76" fmla="*/ 392 w 538"/>
                <a:gd name="T77" fmla="*/ 44 h 638"/>
                <a:gd name="T78" fmla="*/ 420 w 538"/>
                <a:gd name="T79" fmla="*/ 60 h 638"/>
                <a:gd name="T80" fmla="*/ 450 w 538"/>
                <a:gd name="T81" fmla="*/ 82 h 638"/>
                <a:gd name="T82" fmla="*/ 482 w 538"/>
                <a:gd name="T83" fmla="*/ 100 h 638"/>
                <a:gd name="T84" fmla="*/ 514 w 538"/>
                <a:gd name="T85" fmla="*/ 134 h 638"/>
                <a:gd name="T86" fmla="*/ 522 w 538"/>
                <a:gd name="T87" fmla="*/ 180 h 638"/>
                <a:gd name="T88" fmla="*/ 516 w 538"/>
                <a:gd name="T89" fmla="*/ 214 h 638"/>
                <a:gd name="T90" fmla="*/ 486 w 538"/>
                <a:gd name="T91" fmla="*/ 248 h 638"/>
                <a:gd name="T92" fmla="*/ 480 w 538"/>
                <a:gd name="T93" fmla="*/ 286 h 638"/>
                <a:gd name="T94" fmla="*/ 494 w 538"/>
                <a:gd name="T95" fmla="*/ 320 h 638"/>
                <a:gd name="T96" fmla="*/ 502 w 538"/>
                <a:gd name="T97" fmla="*/ 344 h 638"/>
                <a:gd name="T98" fmla="*/ 522 w 538"/>
                <a:gd name="T99" fmla="*/ 414 h 638"/>
                <a:gd name="T100" fmla="*/ 532 w 538"/>
                <a:gd name="T101" fmla="*/ 440 h 638"/>
                <a:gd name="T102" fmla="*/ 528 w 538"/>
                <a:gd name="T103" fmla="*/ 472 h 638"/>
                <a:gd name="T104" fmla="*/ 538 w 538"/>
                <a:gd name="T105" fmla="*/ 536 h 638"/>
                <a:gd name="T106" fmla="*/ 426 w 538"/>
                <a:gd name="T107" fmla="*/ 540 h 638"/>
                <a:gd name="T108" fmla="*/ 428 w 538"/>
                <a:gd name="T109" fmla="*/ 558 h 638"/>
                <a:gd name="T110" fmla="*/ 446 w 538"/>
                <a:gd name="T111" fmla="*/ 580 h 638"/>
                <a:gd name="T112" fmla="*/ 436 w 538"/>
                <a:gd name="T113" fmla="*/ 598 h 638"/>
                <a:gd name="T114" fmla="*/ 402 w 538"/>
                <a:gd name="T115" fmla="*/ 568 h 638"/>
                <a:gd name="T116" fmla="*/ 368 w 538"/>
                <a:gd name="T117" fmla="*/ 566 h 638"/>
                <a:gd name="T118" fmla="*/ 348 w 538"/>
                <a:gd name="T119" fmla="*/ 604 h 638"/>
                <a:gd name="T120" fmla="*/ 336 w 538"/>
                <a:gd name="T121" fmla="*/ 634 h 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38" h="638">
                  <a:moveTo>
                    <a:pt x="332" y="638"/>
                  </a:moveTo>
                  <a:lnTo>
                    <a:pt x="332" y="638"/>
                  </a:lnTo>
                  <a:lnTo>
                    <a:pt x="324" y="632"/>
                  </a:lnTo>
                  <a:lnTo>
                    <a:pt x="318" y="630"/>
                  </a:lnTo>
                  <a:lnTo>
                    <a:pt x="312" y="628"/>
                  </a:lnTo>
                  <a:lnTo>
                    <a:pt x="306" y="628"/>
                  </a:lnTo>
                  <a:lnTo>
                    <a:pt x="294" y="632"/>
                  </a:lnTo>
                  <a:lnTo>
                    <a:pt x="282" y="636"/>
                  </a:lnTo>
                  <a:lnTo>
                    <a:pt x="274" y="620"/>
                  </a:lnTo>
                  <a:lnTo>
                    <a:pt x="272" y="608"/>
                  </a:lnTo>
                  <a:lnTo>
                    <a:pt x="270" y="600"/>
                  </a:lnTo>
                  <a:lnTo>
                    <a:pt x="264" y="596"/>
                  </a:lnTo>
                  <a:lnTo>
                    <a:pt x="258" y="594"/>
                  </a:lnTo>
                  <a:lnTo>
                    <a:pt x="252" y="592"/>
                  </a:lnTo>
                  <a:lnTo>
                    <a:pt x="246" y="592"/>
                  </a:lnTo>
                  <a:lnTo>
                    <a:pt x="234" y="594"/>
                  </a:lnTo>
                  <a:lnTo>
                    <a:pt x="234" y="580"/>
                  </a:lnTo>
                  <a:lnTo>
                    <a:pt x="254" y="542"/>
                  </a:lnTo>
                  <a:lnTo>
                    <a:pt x="264" y="524"/>
                  </a:lnTo>
                  <a:lnTo>
                    <a:pt x="268" y="508"/>
                  </a:lnTo>
                  <a:lnTo>
                    <a:pt x="246" y="484"/>
                  </a:lnTo>
                  <a:lnTo>
                    <a:pt x="240" y="472"/>
                  </a:lnTo>
                  <a:lnTo>
                    <a:pt x="236" y="462"/>
                  </a:lnTo>
                  <a:lnTo>
                    <a:pt x="226" y="452"/>
                  </a:lnTo>
                  <a:lnTo>
                    <a:pt x="218" y="448"/>
                  </a:lnTo>
                  <a:lnTo>
                    <a:pt x="212" y="448"/>
                  </a:lnTo>
                  <a:lnTo>
                    <a:pt x="204" y="448"/>
                  </a:lnTo>
                  <a:lnTo>
                    <a:pt x="172" y="456"/>
                  </a:lnTo>
                  <a:lnTo>
                    <a:pt x="162" y="466"/>
                  </a:lnTo>
                  <a:lnTo>
                    <a:pt x="152" y="472"/>
                  </a:lnTo>
                  <a:lnTo>
                    <a:pt x="132" y="486"/>
                  </a:lnTo>
                  <a:lnTo>
                    <a:pt x="98" y="488"/>
                  </a:lnTo>
                  <a:lnTo>
                    <a:pt x="96" y="478"/>
                  </a:lnTo>
                  <a:lnTo>
                    <a:pt x="94" y="470"/>
                  </a:lnTo>
                  <a:lnTo>
                    <a:pt x="86" y="458"/>
                  </a:lnTo>
                  <a:lnTo>
                    <a:pt x="76" y="448"/>
                  </a:lnTo>
                  <a:lnTo>
                    <a:pt x="68" y="442"/>
                  </a:lnTo>
                  <a:lnTo>
                    <a:pt x="64" y="432"/>
                  </a:lnTo>
                  <a:lnTo>
                    <a:pt x="64" y="354"/>
                  </a:lnTo>
                  <a:lnTo>
                    <a:pt x="28" y="356"/>
                  </a:lnTo>
                  <a:lnTo>
                    <a:pt x="14" y="358"/>
                  </a:lnTo>
                  <a:lnTo>
                    <a:pt x="0" y="362"/>
                  </a:lnTo>
                  <a:lnTo>
                    <a:pt x="0" y="352"/>
                  </a:lnTo>
                  <a:lnTo>
                    <a:pt x="2" y="346"/>
                  </a:lnTo>
                  <a:lnTo>
                    <a:pt x="4" y="344"/>
                  </a:lnTo>
                  <a:lnTo>
                    <a:pt x="8" y="340"/>
                  </a:lnTo>
                  <a:lnTo>
                    <a:pt x="18" y="338"/>
                  </a:lnTo>
                  <a:lnTo>
                    <a:pt x="32" y="334"/>
                  </a:lnTo>
                  <a:lnTo>
                    <a:pt x="38" y="330"/>
                  </a:lnTo>
                  <a:lnTo>
                    <a:pt x="44" y="326"/>
                  </a:lnTo>
                  <a:lnTo>
                    <a:pt x="54" y="312"/>
                  </a:lnTo>
                  <a:lnTo>
                    <a:pt x="60" y="298"/>
                  </a:lnTo>
                  <a:lnTo>
                    <a:pt x="62" y="284"/>
                  </a:lnTo>
                  <a:lnTo>
                    <a:pt x="48" y="224"/>
                  </a:lnTo>
                  <a:lnTo>
                    <a:pt x="46" y="154"/>
                  </a:lnTo>
                  <a:lnTo>
                    <a:pt x="40" y="130"/>
                  </a:lnTo>
                  <a:lnTo>
                    <a:pt x="46" y="126"/>
                  </a:lnTo>
                  <a:lnTo>
                    <a:pt x="54" y="120"/>
                  </a:lnTo>
                  <a:lnTo>
                    <a:pt x="64" y="108"/>
                  </a:lnTo>
                  <a:lnTo>
                    <a:pt x="72" y="94"/>
                  </a:lnTo>
                  <a:lnTo>
                    <a:pt x="80" y="78"/>
                  </a:lnTo>
                  <a:lnTo>
                    <a:pt x="94" y="68"/>
                  </a:lnTo>
                  <a:lnTo>
                    <a:pt x="108" y="60"/>
                  </a:lnTo>
                  <a:lnTo>
                    <a:pt x="114" y="56"/>
                  </a:lnTo>
                  <a:lnTo>
                    <a:pt x="122" y="56"/>
                  </a:lnTo>
                  <a:lnTo>
                    <a:pt x="132" y="56"/>
                  </a:lnTo>
                  <a:lnTo>
                    <a:pt x="142" y="58"/>
                  </a:lnTo>
                  <a:lnTo>
                    <a:pt x="150" y="58"/>
                  </a:lnTo>
                  <a:lnTo>
                    <a:pt x="158" y="54"/>
                  </a:lnTo>
                  <a:lnTo>
                    <a:pt x="164" y="50"/>
                  </a:lnTo>
                  <a:lnTo>
                    <a:pt x="168" y="42"/>
                  </a:lnTo>
                  <a:lnTo>
                    <a:pt x="166" y="30"/>
                  </a:lnTo>
                  <a:lnTo>
                    <a:pt x="164" y="20"/>
                  </a:lnTo>
                  <a:lnTo>
                    <a:pt x="158" y="14"/>
                  </a:lnTo>
                  <a:lnTo>
                    <a:pt x="152" y="10"/>
                  </a:lnTo>
                  <a:lnTo>
                    <a:pt x="156" y="4"/>
                  </a:lnTo>
                  <a:lnTo>
                    <a:pt x="160" y="2"/>
                  </a:lnTo>
                  <a:lnTo>
                    <a:pt x="166" y="0"/>
                  </a:lnTo>
                  <a:lnTo>
                    <a:pt x="174" y="2"/>
                  </a:lnTo>
                  <a:lnTo>
                    <a:pt x="192" y="6"/>
                  </a:lnTo>
                  <a:lnTo>
                    <a:pt x="210" y="12"/>
                  </a:lnTo>
                  <a:lnTo>
                    <a:pt x="238" y="16"/>
                  </a:lnTo>
                  <a:lnTo>
                    <a:pt x="274" y="34"/>
                  </a:lnTo>
                  <a:lnTo>
                    <a:pt x="292" y="44"/>
                  </a:lnTo>
                  <a:lnTo>
                    <a:pt x="312" y="56"/>
                  </a:lnTo>
                  <a:lnTo>
                    <a:pt x="342" y="68"/>
                  </a:lnTo>
                  <a:lnTo>
                    <a:pt x="372" y="68"/>
                  </a:lnTo>
                  <a:lnTo>
                    <a:pt x="392" y="44"/>
                  </a:lnTo>
                  <a:lnTo>
                    <a:pt x="400" y="46"/>
                  </a:lnTo>
                  <a:lnTo>
                    <a:pt x="410" y="52"/>
                  </a:lnTo>
                  <a:lnTo>
                    <a:pt x="420" y="60"/>
                  </a:lnTo>
                  <a:lnTo>
                    <a:pt x="430" y="72"/>
                  </a:lnTo>
                  <a:lnTo>
                    <a:pt x="450" y="82"/>
                  </a:lnTo>
                  <a:lnTo>
                    <a:pt x="466" y="90"/>
                  </a:lnTo>
                  <a:lnTo>
                    <a:pt x="482" y="100"/>
                  </a:lnTo>
                  <a:lnTo>
                    <a:pt x="500" y="116"/>
                  </a:lnTo>
                  <a:lnTo>
                    <a:pt x="514" y="134"/>
                  </a:lnTo>
                  <a:lnTo>
                    <a:pt x="520" y="152"/>
                  </a:lnTo>
                  <a:lnTo>
                    <a:pt x="522" y="170"/>
                  </a:lnTo>
                  <a:lnTo>
                    <a:pt x="522" y="180"/>
                  </a:lnTo>
                  <a:lnTo>
                    <a:pt x="522" y="190"/>
                  </a:lnTo>
                  <a:lnTo>
                    <a:pt x="520" y="202"/>
                  </a:lnTo>
                  <a:lnTo>
                    <a:pt x="516" y="214"/>
                  </a:lnTo>
                  <a:lnTo>
                    <a:pt x="494" y="238"/>
                  </a:lnTo>
                  <a:lnTo>
                    <a:pt x="486" y="248"/>
                  </a:lnTo>
                  <a:lnTo>
                    <a:pt x="482" y="260"/>
                  </a:lnTo>
                  <a:lnTo>
                    <a:pt x="480" y="272"/>
                  </a:lnTo>
                  <a:lnTo>
                    <a:pt x="480" y="286"/>
                  </a:lnTo>
                  <a:lnTo>
                    <a:pt x="486" y="302"/>
                  </a:lnTo>
                  <a:lnTo>
                    <a:pt x="494" y="320"/>
                  </a:lnTo>
                  <a:lnTo>
                    <a:pt x="500" y="340"/>
                  </a:lnTo>
                  <a:lnTo>
                    <a:pt x="502" y="344"/>
                  </a:lnTo>
                  <a:lnTo>
                    <a:pt x="506" y="352"/>
                  </a:lnTo>
                  <a:lnTo>
                    <a:pt x="512" y="372"/>
                  </a:lnTo>
                  <a:lnTo>
                    <a:pt x="522" y="414"/>
                  </a:lnTo>
                  <a:lnTo>
                    <a:pt x="530" y="428"/>
                  </a:lnTo>
                  <a:lnTo>
                    <a:pt x="532" y="440"/>
                  </a:lnTo>
                  <a:lnTo>
                    <a:pt x="532" y="454"/>
                  </a:lnTo>
                  <a:lnTo>
                    <a:pt x="528" y="472"/>
                  </a:lnTo>
                  <a:lnTo>
                    <a:pt x="528" y="500"/>
                  </a:lnTo>
                  <a:lnTo>
                    <a:pt x="532" y="518"/>
                  </a:lnTo>
                  <a:lnTo>
                    <a:pt x="538" y="536"/>
                  </a:lnTo>
                  <a:lnTo>
                    <a:pt x="426" y="540"/>
                  </a:lnTo>
                  <a:lnTo>
                    <a:pt x="424" y="544"/>
                  </a:lnTo>
                  <a:lnTo>
                    <a:pt x="424" y="548"/>
                  </a:lnTo>
                  <a:lnTo>
                    <a:pt x="428" y="558"/>
                  </a:lnTo>
                  <a:lnTo>
                    <a:pt x="438" y="570"/>
                  </a:lnTo>
                  <a:lnTo>
                    <a:pt x="446" y="580"/>
                  </a:lnTo>
                  <a:lnTo>
                    <a:pt x="442" y="598"/>
                  </a:lnTo>
                  <a:lnTo>
                    <a:pt x="436" y="598"/>
                  </a:lnTo>
                  <a:lnTo>
                    <a:pt x="428" y="594"/>
                  </a:lnTo>
                  <a:lnTo>
                    <a:pt x="416" y="584"/>
                  </a:lnTo>
                  <a:lnTo>
                    <a:pt x="402" y="568"/>
                  </a:lnTo>
                  <a:lnTo>
                    <a:pt x="368" y="566"/>
                  </a:lnTo>
                  <a:lnTo>
                    <a:pt x="350" y="594"/>
                  </a:lnTo>
                  <a:lnTo>
                    <a:pt x="348" y="604"/>
                  </a:lnTo>
                  <a:lnTo>
                    <a:pt x="346" y="616"/>
                  </a:lnTo>
                  <a:lnTo>
                    <a:pt x="340" y="628"/>
                  </a:lnTo>
                  <a:lnTo>
                    <a:pt x="336" y="634"/>
                  </a:lnTo>
                  <a:lnTo>
                    <a:pt x="332" y="638"/>
                  </a:lnTo>
                  <a:close/>
                </a:path>
              </a:pathLst>
            </a:custGeom>
            <a:grpFill/>
            <a:ln w="9525">
              <a:solidFill>
                <a:schemeClr val="bg1"/>
              </a:solidFill>
              <a:round/>
            </a:ln>
          </p:spPr>
          <p:txBody>
            <a:bodyPr/>
            <a:lstStyle/>
            <a:p>
              <a:pPr fontAlgn="base">
                <a:spcBef>
                  <a:spcPct val="0"/>
                </a:spcBef>
                <a:spcAft>
                  <a:spcPct val="0"/>
                </a:spcAft>
              </a:pPr>
              <a:endParaRPr lang="zh-CN" altLang="en-US" kern="0">
                <a:solidFill>
                  <a:srgbClr val="663300"/>
                </a:solidFill>
                <a:latin typeface="Arial" panose="020B0604020202020204" pitchFamily="34" charset="0"/>
              </a:endParaRPr>
            </a:p>
          </p:txBody>
        </p:sp>
        <p:sp>
          <p:nvSpPr>
            <p:cNvPr id="66" name="Freeform 18"/>
            <p:cNvSpPr/>
            <p:nvPr/>
          </p:nvSpPr>
          <p:spPr bwMode="auto">
            <a:xfrm>
              <a:off x="6286500" y="4597401"/>
              <a:ext cx="739775" cy="1057275"/>
            </a:xfrm>
            <a:custGeom>
              <a:avLst/>
              <a:gdLst>
                <a:gd name="T0" fmla="*/ 112 w 466"/>
                <a:gd name="T1" fmla="*/ 660 h 666"/>
                <a:gd name="T2" fmla="*/ 94 w 466"/>
                <a:gd name="T3" fmla="*/ 656 h 666"/>
                <a:gd name="T4" fmla="*/ 134 w 466"/>
                <a:gd name="T5" fmla="*/ 598 h 666"/>
                <a:gd name="T6" fmla="*/ 128 w 466"/>
                <a:gd name="T7" fmla="*/ 566 h 666"/>
                <a:gd name="T8" fmla="*/ 104 w 466"/>
                <a:gd name="T9" fmla="*/ 568 h 666"/>
                <a:gd name="T10" fmla="*/ 88 w 466"/>
                <a:gd name="T11" fmla="*/ 576 h 666"/>
                <a:gd name="T12" fmla="*/ 48 w 466"/>
                <a:gd name="T13" fmla="*/ 536 h 666"/>
                <a:gd name="T14" fmla="*/ 52 w 466"/>
                <a:gd name="T15" fmla="*/ 494 h 666"/>
                <a:gd name="T16" fmla="*/ 52 w 466"/>
                <a:gd name="T17" fmla="*/ 456 h 666"/>
                <a:gd name="T18" fmla="*/ 42 w 466"/>
                <a:gd name="T19" fmla="*/ 446 h 666"/>
                <a:gd name="T20" fmla="*/ 30 w 466"/>
                <a:gd name="T21" fmla="*/ 398 h 666"/>
                <a:gd name="T22" fmla="*/ 16 w 466"/>
                <a:gd name="T23" fmla="*/ 356 h 666"/>
                <a:gd name="T24" fmla="*/ 2 w 466"/>
                <a:gd name="T25" fmla="*/ 316 h 666"/>
                <a:gd name="T26" fmla="*/ 6 w 466"/>
                <a:gd name="T27" fmla="*/ 292 h 666"/>
                <a:gd name="T28" fmla="*/ 16 w 466"/>
                <a:gd name="T29" fmla="*/ 280 h 666"/>
                <a:gd name="T30" fmla="*/ 42 w 466"/>
                <a:gd name="T31" fmla="*/ 240 h 666"/>
                <a:gd name="T32" fmla="*/ 42 w 466"/>
                <a:gd name="T33" fmla="*/ 188 h 666"/>
                <a:gd name="T34" fmla="*/ 22 w 466"/>
                <a:gd name="T35" fmla="*/ 146 h 666"/>
                <a:gd name="T36" fmla="*/ 46 w 466"/>
                <a:gd name="T37" fmla="*/ 126 h 666"/>
                <a:gd name="T38" fmla="*/ 78 w 466"/>
                <a:gd name="T39" fmla="*/ 116 h 666"/>
                <a:gd name="T40" fmla="*/ 88 w 466"/>
                <a:gd name="T41" fmla="*/ 114 h 666"/>
                <a:gd name="T42" fmla="*/ 102 w 466"/>
                <a:gd name="T43" fmla="*/ 98 h 666"/>
                <a:gd name="T44" fmla="*/ 160 w 466"/>
                <a:gd name="T45" fmla="*/ 60 h 666"/>
                <a:gd name="T46" fmla="*/ 176 w 466"/>
                <a:gd name="T47" fmla="*/ 46 h 666"/>
                <a:gd name="T48" fmla="*/ 226 w 466"/>
                <a:gd name="T49" fmla="*/ 32 h 666"/>
                <a:gd name="T50" fmla="*/ 250 w 466"/>
                <a:gd name="T51" fmla="*/ 22 h 666"/>
                <a:gd name="T52" fmla="*/ 260 w 466"/>
                <a:gd name="T53" fmla="*/ 2 h 666"/>
                <a:gd name="T54" fmla="*/ 284 w 466"/>
                <a:gd name="T55" fmla="*/ 0 h 666"/>
                <a:gd name="T56" fmla="*/ 292 w 466"/>
                <a:gd name="T57" fmla="*/ 52 h 666"/>
                <a:gd name="T58" fmla="*/ 314 w 466"/>
                <a:gd name="T59" fmla="*/ 56 h 666"/>
                <a:gd name="T60" fmla="*/ 326 w 466"/>
                <a:gd name="T61" fmla="*/ 34 h 666"/>
                <a:gd name="T62" fmla="*/ 334 w 466"/>
                <a:gd name="T63" fmla="*/ 14 h 666"/>
                <a:gd name="T64" fmla="*/ 344 w 466"/>
                <a:gd name="T65" fmla="*/ 36 h 666"/>
                <a:gd name="T66" fmla="*/ 362 w 466"/>
                <a:gd name="T67" fmla="*/ 50 h 666"/>
                <a:gd name="T68" fmla="*/ 384 w 466"/>
                <a:gd name="T69" fmla="*/ 54 h 666"/>
                <a:gd name="T70" fmla="*/ 424 w 466"/>
                <a:gd name="T71" fmla="*/ 42 h 666"/>
                <a:gd name="T72" fmla="*/ 442 w 466"/>
                <a:gd name="T73" fmla="*/ 42 h 666"/>
                <a:gd name="T74" fmla="*/ 422 w 466"/>
                <a:gd name="T75" fmla="*/ 66 h 666"/>
                <a:gd name="T76" fmla="*/ 414 w 466"/>
                <a:gd name="T77" fmla="*/ 88 h 666"/>
                <a:gd name="T78" fmla="*/ 428 w 466"/>
                <a:gd name="T79" fmla="*/ 112 h 666"/>
                <a:gd name="T80" fmla="*/ 466 w 466"/>
                <a:gd name="T81" fmla="*/ 168 h 666"/>
                <a:gd name="T82" fmla="*/ 464 w 466"/>
                <a:gd name="T83" fmla="*/ 192 h 666"/>
                <a:gd name="T84" fmla="*/ 450 w 466"/>
                <a:gd name="T85" fmla="*/ 218 h 666"/>
                <a:gd name="T86" fmla="*/ 430 w 466"/>
                <a:gd name="T87" fmla="*/ 236 h 666"/>
                <a:gd name="T88" fmla="*/ 396 w 466"/>
                <a:gd name="T89" fmla="*/ 244 h 666"/>
                <a:gd name="T90" fmla="*/ 376 w 466"/>
                <a:gd name="T91" fmla="*/ 250 h 666"/>
                <a:gd name="T92" fmla="*/ 348 w 466"/>
                <a:gd name="T93" fmla="*/ 276 h 666"/>
                <a:gd name="T94" fmla="*/ 348 w 466"/>
                <a:gd name="T95" fmla="*/ 304 h 666"/>
                <a:gd name="T96" fmla="*/ 354 w 466"/>
                <a:gd name="T97" fmla="*/ 332 h 666"/>
                <a:gd name="T98" fmla="*/ 328 w 466"/>
                <a:gd name="T99" fmla="*/ 366 h 666"/>
                <a:gd name="T100" fmla="*/ 302 w 466"/>
                <a:gd name="T101" fmla="*/ 386 h 666"/>
                <a:gd name="T102" fmla="*/ 296 w 466"/>
                <a:gd name="T103" fmla="*/ 408 h 666"/>
                <a:gd name="T104" fmla="*/ 292 w 466"/>
                <a:gd name="T105" fmla="*/ 468 h 666"/>
                <a:gd name="T106" fmla="*/ 270 w 466"/>
                <a:gd name="T107" fmla="*/ 490 h 666"/>
                <a:gd name="T108" fmla="*/ 264 w 466"/>
                <a:gd name="T109" fmla="*/ 522 h 666"/>
                <a:gd name="T110" fmla="*/ 266 w 466"/>
                <a:gd name="T111" fmla="*/ 546 h 666"/>
                <a:gd name="T112" fmla="*/ 254 w 466"/>
                <a:gd name="T113" fmla="*/ 596 h 666"/>
                <a:gd name="T114" fmla="*/ 260 w 466"/>
                <a:gd name="T115" fmla="*/ 630 h 666"/>
                <a:gd name="T116" fmla="*/ 224 w 466"/>
                <a:gd name="T117" fmla="*/ 650 h 666"/>
                <a:gd name="T118" fmla="*/ 196 w 466"/>
                <a:gd name="T119" fmla="*/ 636 h 666"/>
                <a:gd name="T120" fmla="*/ 168 w 466"/>
                <a:gd name="T121" fmla="*/ 646 h 666"/>
                <a:gd name="T122" fmla="*/ 134 w 466"/>
                <a:gd name="T123" fmla="*/ 660 h 66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66" h="666">
                  <a:moveTo>
                    <a:pt x="118" y="666"/>
                  </a:moveTo>
                  <a:lnTo>
                    <a:pt x="118" y="666"/>
                  </a:lnTo>
                  <a:lnTo>
                    <a:pt x="112" y="660"/>
                  </a:lnTo>
                  <a:lnTo>
                    <a:pt x="106" y="658"/>
                  </a:lnTo>
                  <a:lnTo>
                    <a:pt x="94" y="656"/>
                  </a:lnTo>
                  <a:lnTo>
                    <a:pt x="94" y="650"/>
                  </a:lnTo>
                  <a:lnTo>
                    <a:pt x="134" y="598"/>
                  </a:lnTo>
                  <a:lnTo>
                    <a:pt x="132" y="578"/>
                  </a:lnTo>
                  <a:lnTo>
                    <a:pt x="128" y="566"/>
                  </a:lnTo>
                  <a:lnTo>
                    <a:pt x="114" y="566"/>
                  </a:lnTo>
                  <a:lnTo>
                    <a:pt x="104" y="568"/>
                  </a:lnTo>
                  <a:lnTo>
                    <a:pt x="96" y="572"/>
                  </a:lnTo>
                  <a:lnTo>
                    <a:pt x="88" y="576"/>
                  </a:lnTo>
                  <a:lnTo>
                    <a:pt x="60" y="576"/>
                  </a:lnTo>
                  <a:lnTo>
                    <a:pt x="48" y="536"/>
                  </a:lnTo>
                  <a:lnTo>
                    <a:pt x="50" y="514"/>
                  </a:lnTo>
                  <a:lnTo>
                    <a:pt x="52" y="494"/>
                  </a:lnTo>
                  <a:lnTo>
                    <a:pt x="54" y="474"/>
                  </a:lnTo>
                  <a:lnTo>
                    <a:pt x="52" y="466"/>
                  </a:lnTo>
                  <a:lnTo>
                    <a:pt x="52" y="456"/>
                  </a:lnTo>
                  <a:lnTo>
                    <a:pt x="42" y="446"/>
                  </a:lnTo>
                  <a:lnTo>
                    <a:pt x="40" y="434"/>
                  </a:lnTo>
                  <a:lnTo>
                    <a:pt x="38" y="422"/>
                  </a:lnTo>
                  <a:lnTo>
                    <a:pt x="30" y="398"/>
                  </a:lnTo>
                  <a:lnTo>
                    <a:pt x="22" y="376"/>
                  </a:lnTo>
                  <a:lnTo>
                    <a:pt x="16" y="356"/>
                  </a:lnTo>
                  <a:lnTo>
                    <a:pt x="6" y="334"/>
                  </a:lnTo>
                  <a:lnTo>
                    <a:pt x="4" y="326"/>
                  </a:lnTo>
                  <a:lnTo>
                    <a:pt x="2" y="316"/>
                  </a:lnTo>
                  <a:lnTo>
                    <a:pt x="0" y="308"/>
                  </a:lnTo>
                  <a:lnTo>
                    <a:pt x="2" y="300"/>
                  </a:lnTo>
                  <a:lnTo>
                    <a:pt x="6" y="292"/>
                  </a:lnTo>
                  <a:lnTo>
                    <a:pt x="12" y="282"/>
                  </a:lnTo>
                  <a:lnTo>
                    <a:pt x="16" y="280"/>
                  </a:lnTo>
                  <a:lnTo>
                    <a:pt x="20" y="276"/>
                  </a:lnTo>
                  <a:lnTo>
                    <a:pt x="30" y="264"/>
                  </a:lnTo>
                  <a:lnTo>
                    <a:pt x="42" y="240"/>
                  </a:lnTo>
                  <a:lnTo>
                    <a:pt x="42" y="188"/>
                  </a:lnTo>
                  <a:lnTo>
                    <a:pt x="30" y="156"/>
                  </a:lnTo>
                  <a:lnTo>
                    <a:pt x="22" y="146"/>
                  </a:lnTo>
                  <a:lnTo>
                    <a:pt x="46" y="126"/>
                  </a:lnTo>
                  <a:lnTo>
                    <a:pt x="62" y="122"/>
                  </a:lnTo>
                  <a:lnTo>
                    <a:pt x="74" y="118"/>
                  </a:lnTo>
                  <a:lnTo>
                    <a:pt x="78" y="116"/>
                  </a:lnTo>
                  <a:lnTo>
                    <a:pt x="80" y="114"/>
                  </a:lnTo>
                  <a:lnTo>
                    <a:pt x="88" y="114"/>
                  </a:lnTo>
                  <a:lnTo>
                    <a:pt x="94" y="106"/>
                  </a:lnTo>
                  <a:lnTo>
                    <a:pt x="102" y="98"/>
                  </a:lnTo>
                  <a:lnTo>
                    <a:pt x="122" y="84"/>
                  </a:lnTo>
                  <a:lnTo>
                    <a:pt x="142" y="72"/>
                  </a:lnTo>
                  <a:lnTo>
                    <a:pt x="160" y="60"/>
                  </a:lnTo>
                  <a:lnTo>
                    <a:pt x="168" y="52"/>
                  </a:lnTo>
                  <a:lnTo>
                    <a:pt x="176" y="46"/>
                  </a:lnTo>
                  <a:lnTo>
                    <a:pt x="188" y="42"/>
                  </a:lnTo>
                  <a:lnTo>
                    <a:pt x="200" y="38"/>
                  </a:lnTo>
                  <a:lnTo>
                    <a:pt x="226" y="32"/>
                  </a:lnTo>
                  <a:lnTo>
                    <a:pt x="238" y="28"/>
                  </a:lnTo>
                  <a:lnTo>
                    <a:pt x="250" y="22"/>
                  </a:lnTo>
                  <a:lnTo>
                    <a:pt x="256" y="8"/>
                  </a:lnTo>
                  <a:lnTo>
                    <a:pt x="258" y="4"/>
                  </a:lnTo>
                  <a:lnTo>
                    <a:pt x="260" y="2"/>
                  </a:lnTo>
                  <a:lnTo>
                    <a:pt x="270" y="0"/>
                  </a:lnTo>
                  <a:lnTo>
                    <a:pt x="284" y="0"/>
                  </a:lnTo>
                  <a:lnTo>
                    <a:pt x="286" y="48"/>
                  </a:lnTo>
                  <a:lnTo>
                    <a:pt x="292" y="52"/>
                  </a:lnTo>
                  <a:lnTo>
                    <a:pt x="298" y="54"/>
                  </a:lnTo>
                  <a:lnTo>
                    <a:pt x="314" y="56"/>
                  </a:lnTo>
                  <a:lnTo>
                    <a:pt x="320" y="50"/>
                  </a:lnTo>
                  <a:lnTo>
                    <a:pt x="322" y="44"/>
                  </a:lnTo>
                  <a:lnTo>
                    <a:pt x="326" y="34"/>
                  </a:lnTo>
                  <a:lnTo>
                    <a:pt x="330" y="22"/>
                  </a:lnTo>
                  <a:lnTo>
                    <a:pt x="332" y="18"/>
                  </a:lnTo>
                  <a:lnTo>
                    <a:pt x="334" y="14"/>
                  </a:lnTo>
                  <a:lnTo>
                    <a:pt x="338" y="24"/>
                  </a:lnTo>
                  <a:lnTo>
                    <a:pt x="344" y="36"/>
                  </a:lnTo>
                  <a:lnTo>
                    <a:pt x="350" y="42"/>
                  </a:lnTo>
                  <a:lnTo>
                    <a:pt x="356" y="46"/>
                  </a:lnTo>
                  <a:lnTo>
                    <a:pt x="362" y="50"/>
                  </a:lnTo>
                  <a:lnTo>
                    <a:pt x="370" y="54"/>
                  </a:lnTo>
                  <a:lnTo>
                    <a:pt x="384" y="54"/>
                  </a:lnTo>
                  <a:lnTo>
                    <a:pt x="396" y="52"/>
                  </a:lnTo>
                  <a:lnTo>
                    <a:pt x="410" y="48"/>
                  </a:lnTo>
                  <a:lnTo>
                    <a:pt x="424" y="42"/>
                  </a:lnTo>
                  <a:lnTo>
                    <a:pt x="442" y="42"/>
                  </a:lnTo>
                  <a:lnTo>
                    <a:pt x="438" y="48"/>
                  </a:lnTo>
                  <a:lnTo>
                    <a:pt x="432" y="54"/>
                  </a:lnTo>
                  <a:lnTo>
                    <a:pt x="422" y="66"/>
                  </a:lnTo>
                  <a:lnTo>
                    <a:pt x="418" y="74"/>
                  </a:lnTo>
                  <a:lnTo>
                    <a:pt x="414" y="80"/>
                  </a:lnTo>
                  <a:lnTo>
                    <a:pt x="414" y="88"/>
                  </a:lnTo>
                  <a:lnTo>
                    <a:pt x="414" y="96"/>
                  </a:lnTo>
                  <a:lnTo>
                    <a:pt x="428" y="112"/>
                  </a:lnTo>
                  <a:lnTo>
                    <a:pt x="440" y="128"/>
                  </a:lnTo>
                  <a:lnTo>
                    <a:pt x="452" y="146"/>
                  </a:lnTo>
                  <a:lnTo>
                    <a:pt x="466" y="168"/>
                  </a:lnTo>
                  <a:lnTo>
                    <a:pt x="464" y="192"/>
                  </a:lnTo>
                  <a:lnTo>
                    <a:pt x="460" y="196"/>
                  </a:lnTo>
                  <a:lnTo>
                    <a:pt x="456" y="202"/>
                  </a:lnTo>
                  <a:lnTo>
                    <a:pt x="450" y="218"/>
                  </a:lnTo>
                  <a:lnTo>
                    <a:pt x="440" y="228"/>
                  </a:lnTo>
                  <a:lnTo>
                    <a:pt x="430" y="236"/>
                  </a:lnTo>
                  <a:lnTo>
                    <a:pt x="422" y="240"/>
                  </a:lnTo>
                  <a:lnTo>
                    <a:pt x="414" y="242"/>
                  </a:lnTo>
                  <a:lnTo>
                    <a:pt x="396" y="244"/>
                  </a:lnTo>
                  <a:lnTo>
                    <a:pt x="386" y="246"/>
                  </a:lnTo>
                  <a:lnTo>
                    <a:pt x="376" y="250"/>
                  </a:lnTo>
                  <a:lnTo>
                    <a:pt x="360" y="262"/>
                  </a:lnTo>
                  <a:lnTo>
                    <a:pt x="352" y="272"/>
                  </a:lnTo>
                  <a:lnTo>
                    <a:pt x="348" y="276"/>
                  </a:lnTo>
                  <a:lnTo>
                    <a:pt x="348" y="282"/>
                  </a:lnTo>
                  <a:lnTo>
                    <a:pt x="348" y="304"/>
                  </a:lnTo>
                  <a:lnTo>
                    <a:pt x="354" y="312"/>
                  </a:lnTo>
                  <a:lnTo>
                    <a:pt x="356" y="322"/>
                  </a:lnTo>
                  <a:lnTo>
                    <a:pt x="354" y="332"/>
                  </a:lnTo>
                  <a:lnTo>
                    <a:pt x="350" y="344"/>
                  </a:lnTo>
                  <a:lnTo>
                    <a:pt x="328" y="366"/>
                  </a:lnTo>
                  <a:lnTo>
                    <a:pt x="308" y="382"/>
                  </a:lnTo>
                  <a:lnTo>
                    <a:pt x="302" y="386"/>
                  </a:lnTo>
                  <a:lnTo>
                    <a:pt x="298" y="392"/>
                  </a:lnTo>
                  <a:lnTo>
                    <a:pt x="296" y="400"/>
                  </a:lnTo>
                  <a:lnTo>
                    <a:pt x="296" y="408"/>
                  </a:lnTo>
                  <a:lnTo>
                    <a:pt x="300" y="440"/>
                  </a:lnTo>
                  <a:lnTo>
                    <a:pt x="292" y="468"/>
                  </a:lnTo>
                  <a:lnTo>
                    <a:pt x="278" y="480"/>
                  </a:lnTo>
                  <a:lnTo>
                    <a:pt x="270" y="490"/>
                  </a:lnTo>
                  <a:lnTo>
                    <a:pt x="266" y="496"/>
                  </a:lnTo>
                  <a:lnTo>
                    <a:pt x="264" y="502"/>
                  </a:lnTo>
                  <a:lnTo>
                    <a:pt x="264" y="522"/>
                  </a:lnTo>
                  <a:lnTo>
                    <a:pt x="266" y="546"/>
                  </a:lnTo>
                  <a:lnTo>
                    <a:pt x="262" y="560"/>
                  </a:lnTo>
                  <a:lnTo>
                    <a:pt x="256" y="576"/>
                  </a:lnTo>
                  <a:lnTo>
                    <a:pt x="254" y="596"/>
                  </a:lnTo>
                  <a:lnTo>
                    <a:pt x="254" y="614"/>
                  </a:lnTo>
                  <a:lnTo>
                    <a:pt x="260" y="630"/>
                  </a:lnTo>
                  <a:lnTo>
                    <a:pt x="224" y="650"/>
                  </a:lnTo>
                  <a:lnTo>
                    <a:pt x="216" y="642"/>
                  </a:lnTo>
                  <a:lnTo>
                    <a:pt x="206" y="638"/>
                  </a:lnTo>
                  <a:lnTo>
                    <a:pt x="196" y="636"/>
                  </a:lnTo>
                  <a:lnTo>
                    <a:pt x="188" y="638"/>
                  </a:lnTo>
                  <a:lnTo>
                    <a:pt x="178" y="642"/>
                  </a:lnTo>
                  <a:lnTo>
                    <a:pt x="168" y="646"/>
                  </a:lnTo>
                  <a:lnTo>
                    <a:pt x="148" y="654"/>
                  </a:lnTo>
                  <a:lnTo>
                    <a:pt x="134" y="660"/>
                  </a:lnTo>
                  <a:lnTo>
                    <a:pt x="118" y="666"/>
                  </a:lnTo>
                  <a:close/>
                </a:path>
              </a:pathLst>
            </a:custGeom>
            <a:grpFill/>
            <a:ln w="9525">
              <a:solidFill>
                <a:schemeClr val="bg1"/>
              </a:solidFill>
              <a:round/>
            </a:ln>
          </p:spPr>
          <p:txBody>
            <a:bodyPr/>
            <a:lstStyle/>
            <a:p>
              <a:pPr fontAlgn="base">
                <a:spcBef>
                  <a:spcPct val="0"/>
                </a:spcBef>
                <a:spcAft>
                  <a:spcPct val="0"/>
                </a:spcAft>
              </a:pPr>
              <a:endParaRPr lang="zh-CN" altLang="en-US" kern="0">
                <a:solidFill>
                  <a:srgbClr val="663300"/>
                </a:solidFill>
                <a:latin typeface="Arial" panose="020B0604020202020204" pitchFamily="34" charset="0"/>
              </a:endParaRPr>
            </a:p>
          </p:txBody>
        </p:sp>
        <p:sp>
          <p:nvSpPr>
            <p:cNvPr id="67" name="Freeform 19"/>
            <p:cNvSpPr/>
            <p:nvPr/>
          </p:nvSpPr>
          <p:spPr bwMode="auto">
            <a:xfrm>
              <a:off x="3746500" y="3927476"/>
              <a:ext cx="1543050" cy="1517650"/>
            </a:xfrm>
            <a:custGeom>
              <a:avLst/>
              <a:gdLst>
                <a:gd name="T0" fmla="*/ 392 w 972"/>
                <a:gd name="T1" fmla="*/ 934 h 956"/>
                <a:gd name="T2" fmla="*/ 354 w 972"/>
                <a:gd name="T3" fmla="*/ 888 h 956"/>
                <a:gd name="T4" fmla="*/ 366 w 972"/>
                <a:gd name="T5" fmla="*/ 840 h 956"/>
                <a:gd name="T6" fmla="*/ 324 w 972"/>
                <a:gd name="T7" fmla="*/ 780 h 956"/>
                <a:gd name="T8" fmla="*/ 290 w 972"/>
                <a:gd name="T9" fmla="*/ 722 h 956"/>
                <a:gd name="T10" fmla="*/ 248 w 972"/>
                <a:gd name="T11" fmla="*/ 712 h 956"/>
                <a:gd name="T12" fmla="*/ 192 w 972"/>
                <a:gd name="T13" fmla="*/ 608 h 956"/>
                <a:gd name="T14" fmla="*/ 160 w 972"/>
                <a:gd name="T15" fmla="*/ 662 h 956"/>
                <a:gd name="T16" fmla="*/ 140 w 972"/>
                <a:gd name="T17" fmla="*/ 634 h 956"/>
                <a:gd name="T18" fmla="*/ 138 w 972"/>
                <a:gd name="T19" fmla="*/ 590 h 956"/>
                <a:gd name="T20" fmla="*/ 130 w 972"/>
                <a:gd name="T21" fmla="*/ 500 h 956"/>
                <a:gd name="T22" fmla="*/ 150 w 972"/>
                <a:gd name="T23" fmla="*/ 442 h 956"/>
                <a:gd name="T24" fmla="*/ 110 w 972"/>
                <a:gd name="T25" fmla="*/ 312 h 956"/>
                <a:gd name="T26" fmla="*/ 50 w 972"/>
                <a:gd name="T27" fmla="*/ 222 h 956"/>
                <a:gd name="T28" fmla="*/ 6 w 972"/>
                <a:gd name="T29" fmla="*/ 178 h 956"/>
                <a:gd name="T30" fmla="*/ 2 w 972"/>
                <a:gd name="T31" fmla="*/ 134 h 956"/>
                <a:gd name="T32" fmla="*/ 26 w 972"/>
                <a:gd name="T33" fmla="*/ 80 h 956"/>
                <a:gd name="T34" fmla="*/ 74 w 972"/>
                <a:gd name="T35" fmla="*/ 24 h 956"/>
                <a:gd name="T36" fmla="*/ 112 w 972"/>
                <a:gd name="T37" fmla="*/ 64 h 956"/>
                <a:gd name="T38" fmla="*/ 166 w 972"/>
                <a:gd name="T39" fmla="*/ 152 h 956"/>
                <a:gd name="T40" fmla="*/ 200 w 972"/>
                <a:gd name="T41" fmla="*/ 172 h 956"/>
                <a:gd name="T42" fmla="*/ 236 w 972"/>
                <a:gd name="T43" fmla="*/ 158 h 956"/>
                <a:gd name="T44" fmla="*/ 250 w 972"/>
                <a:gd name="T45" fmla="*/ 170 h 956"/>
                <a:gd name="T46" fmla="*/ 290 w 972"/>
                <a:gd name="T47" fmla="*/ 188 h 956"/>
                <a:gd name="T48" fmla="*/ 374 w 972"/>
                <a:gd name="T49" fmla="*/ 166 h 956"/>
                <a:gd name="T50" fmla="*/ 378 w 972"/>
                <a:gd name="T51" fmla="*/ 128 h 956"/>
                <a:gd name="T52" fmla="*/ 370 w 972"/>
                <a:gd name="T53" fmla="*/ 66 h 956"/>
                <a:gd name="T54" fmla="*/ 412 w 972"/>
                <a:gd name="T55" fmla="*/ 100 h 956"/>
                <a:gd name="T56" fmla="*/ 468 w 972"/>
                <a:gd name="T57" fmla="*/ 100 h 956"/>
                <a:gd name="T58" fmla="*/ 472 w 972"/>
                <a:gd name="T59" fmla="*/ 30 h 956"/>
                <a:gd name="T60" fmla="*/ 516 w 972"/>
                <a:gd name="T61" fmla="*/ 0 h 956"/>
                <a:gd name="T62" fmla="*/ 562 w 972"/>
                <a:gd name="T63" fmla="*/ 50 h 956"/>
                <a:gd name="T64" fmla="*/ 628 w 972"/>
                <a:gd name="T65" fmla="*/ 98 h 956"/>
                <a:gd name="T66" fmla="*/ 656 w 972"/>
                <a:gd name="T67" fmla="*/ 150 h 956"/>
                <a:gd name="T68" fmla="*/ 764 w 972"/>
                <a:gd name="T69" fmla="*/ 184 h 956"/>
                <a:gd name="T70" fmla="*/ 812 w 972"/>
                <a:gd name="T71" fmla="*/ 168 h 956"/>
                <a:gd name="T72" fmla="*/ 932 w 972"/>
                <a:gd name="T73" fmla="*/ 208 h 956"/>
                <a:gd name="T74" fmla="*/ 972 w 972"/>
                <a:gd name="T75" fmla="*/ 278 h 956"/>
                <a:gd name="T76" fmla="*/ 908 w 972"/>
                <a:gd name="T77" fmla="*/ 388 h 956"/>
                <a:gd name="T78" fmla="*/ 840 w 972"/>
                <a:gd name="T79" fmla="*/ 418 h 956"/>
                <a:gd name="T80" fmla="*/ 788 w 972"/>
                <a:gd name="T81" fmla="*/ 376 h 956"/>
                <a:gd name="T82" fmla="*/ 764 w 972"/>
                <a:gd name="T83" fmla="*/ 422 h 956"/>
                <a:gd name="T84" fmla="*/ 772 w 972"/>
                <a:gd name="T85" fmla="*/ 478 h 956"/>
                <a:gd name="T86" fmla="*/ 784 w 972"/>
                <a:gd name="T87" fmla="*/ 564 h 956"/>
                <a:gd name="T88" fmla="*/ 810 w 972"/>
                <a:gd name="T89" fmla="*/ 602 h 956"/>
                <a:gd name="T90" fmla="*/ 780 w 972"/>
                <a:gd name="T91" fmla="*/ 646 h 956"/>
                <a:gd name="T92" fmla="*/ 788 w 972"/>
                <a:gd name="T93" fmla="*/ 686 h 956"/>
                <a:gd name="T94" fmla="*/ 848 w 972"/>
                <a:gd name="T95" fmla="*/ 740 h 956"/>
                <a:gd name="T96" fmla="*/ 796 w 972"/>
                <a:gd name="T97" fmla="*/ 758 h 956"/>
                <a:gd name="T98" fmla="*/ 756 w 972"/>
                <a:gd name="T99" fmla="*/ 712 h 956"/>
                <a:gd name="T100" fmla="*/ 716 w 972"/>
                <a:gd name="T101" fmla="*/ 718 h 956"/>
                <a:gd name="T102" fmla="*/ 662 w 972"/>
                <a:gd name="T103" fmla="*/ 706 h 956"/>
                <a:gd name="T104" fmla="*/ 630 w 972"/>
                <a:gd name="T105" fmla="*/ 636 h 956"/>
                <a:gd name="T106" fmla="*/ 578 w 972"/>
                <a:gd name="T107" fmla="*/ 648 h 956"/>
                <a:gd name="T108" fmla="*/ 550 w 972"/>
                <a:gd name="T109" fmla="*/ 682 h 956"/>
                <a:gd name="T110" fmla="*/ 558 w 972"/>
                <a:gd name="T111" fmla="*/ 726 h 956"/>
                <a:gd name="T112" fmla="*/ 558 w 972"/>
                <a:gd name="T113" fmla="*/ 766 h 956"/>
                <a:gd name="T114" fmla="*/ 500 w 972"/>
                <a:gd name="T115" fmla="*/ 810 h 956"/>
                <a:gd name="T116" fmla="*/ 522 w 972"/>
                <a:gd name="T117" fmla="*/ 870 h 956"/>
                <a:gd name="T118" fmla="*/ 522 w 972"/>
                <a:gd name="T119" fmla="*/ 918 h 95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72" h="956">
                  <a:moveTo>
                    <a:pt x="432" y="956"/>
                  </a:moveTo>
                  <a:lnTo>
                    <a:pt x="432" y="956"/>
                  </a:lnTo>
                  <a:lnTo>
                    <a:pt x="422" y="952"/>
                  </a:lnTo>
                  <a:lnTo>
                    <a:pt x="406" y="942"/>
                  </a:lnTo>
                  <a:lnTo>
                    <a:pt x="392" y="934"/>
                  </a:lnTo>
                  <a:lnTo>
                    <a:pt x="380" y="928"/>
                  </a:lnTo>
                  <a:lnTo>
                    <a:pt x="368" y="920"/>
                  </a:lnTo>
                  <a:lnTo>
                    <a:pt x="354" y="904"/>
                  </a:lnTo>
                  <a:lnTo>
                    <a:pt x="354" y="888"/>
                  </a:lnTo>
                  <a:lnTo>
                    <a:pt x="362" y="878"/>
                  </a:lnTo>
                  <a:lnTo>
                    <a:pt x="368" y="866"/>
                  </a:lnTo>
                  <a:lnTo>
                    <a:pt x="370" y="858"/>
                  </a:lnTo>
                  <a:lnTo>
                    <a:pt x="368" y="848"/>
                  </a:lnTo>
                  <a:lnTo>
                    <a:pt x="366" y="840"/>
                  </a:lnTo>
                  <a:lnTo>
                    <a:pt x="362" y="832"/>
                  </a:lnTo>
                  <a:lnTo>
                    <a:pt x="350" y="816"/>
                  </a:lnTo>
                  <a:lnTo>
                    <a:pt x="342" y="808"/>
                  </a:lnTo>
                  <a:lnTo>
                    <a:pt x="336" y="798"/>
                  </a:lnTo>
                  <a:lnTo>
                    <a:pt x="324" y="780"/>
                  </a:lnTo>
                  <a:lnTo>
                    <a:pt x="316" y="764"/>
                  </a:lnTo>
                  <a:lnTo>
                    <a:pt x="306" y="750"/>
                  </a:lnTo>
                  <a:lnTo>
                    <a:pt x="298" y="730"/>
                  </a:lnTo>
                  <a:lnTo>
                    <a:pt x="294" y="726"/>
                  </a:lnTo>
                  <a:lnTo>
                    <a:pt x="290" y="722"/>
                  </a:lnTo>
                  <a:lnTo>
                    <a:pt x="286" y="720"/>
                  </a:lnTo>
                  <a:lnTo>
                    <a:pt x="282" y="720"/>
                  </a:lnTo>
                  <a:lnTo>
                    <a:pt x="266" y="720"/>
                  </a:lnTo>
                  <a:lnTo>
                    <a:pt x="248" y="712"/>
                  </a:lnTo>
                  <a:lnTo>
                    <a:pt x="224" y="678"/>
                  </a:lnTo>
                  <a:lnTo>
                    <a:pt x="206" y="626"/>
                  </a:lnTo>
                  <a:lnTo>
                    <a:pt x="192" y="608"/>
                  </a:lnTo>
                  <a:lnTo>
                    <a:pt x="178" y="608"/>
                  </a:lnTo>
                  <a:lnTo>
                    <a:pt x="170" y="614"/>
                  </a:lnTo>
                  <a:lnTo>
                    <a:pt x="164" y="620"/>
                  </a:lnTo>
                  <a:lnTo>
                    <a:pt x="162" y="630"/>
                  </a:lnTo>
                  <a:lnTo>
                    <a:pt x="162" y="652"/>
                  </a:lnTo>
                  <a:lnTo>
                    <a:pt x="160" y="662"/>
                  </a:lnTo>
                  <a:lnTo>
                    <a:pt x="156" y="674"/>
                  </a:lnTo>
                  <a:lnTo>
                    <a:pt x="148" y="670"/>
                  </a:lnTo>
                  <a:lnTo>
                    <a:pt x="146" y="652"/>
                  </a:lnTo>
                  <a:lnTo>
                    <a:pt x="140" y="634"/>
                  </a:lnTo>
                  <a:lnTo>
                    <a:pt x="134" y="620"/>
                  </a:lnTo>
                  <a:lnTo>
                    <a:pt x="130" y="606"/>
                  </a:lnTo>
                  <a:lnTo>
                    <a:pt x="134" y="602"/>
                  </a:lnTo>
                  <a:lnTo>
                    <a:pt x="136" y="598"/>
                  </a:lnTo>
                  <a:lnTo>
                    <a:pt x="138" y="590"/>
                  </a:lnTo>
                  <a:lnTo>
                    <a:pt x="138" y="576"/>
                  </a:lnTo>
                  <a:lnTo>
                    <a:pt x="142" y="538"/>
                  </a:lnTo>
                  <a:lnTo>
                    <a:pt x="134" y="518"/>
                  </a:lnTo>
                  <a:lnTo>
                    <a:pt x="130" y="500"/>
                  </a:lnTo>
                  <a:lnTo>
                    <a:pt x="128" y="482"/>
                  </a:lnTo>
                  <a:lnTo>
                    <a:pt x="130" y="466"/>
                  </a:lnTo>
                  <a:lnTo>
                    <a:pt x="140" y="454"/>
                  </a:lnTo>
                  <a:lnTo>
                    <a:pt x="150" y="442"/>
                  </a:lnTo>
                  <a:lnTo>
                    <a:pt x="146" y="396"/>
                  </a:lnTo>
                  <a:lnTo>
                    <a:pt x="124" y="364"/>
                  </a:lnTo>
                  <a:lnTo>
                    <a:pt x="114" y="326"/>
                  </a:lnTo>
                  <a:lnTo>
                    <a:pt x="110" y="312"/>
                  </a:lnTo>
                  <a:lnTo>
                    <a:pt x="104" y="300"/>
                  </a:lnTo>
                  <a:lnTo>
                    <a:pt x="84" y="276"/>
                  </a:lnTo>
                  <a:lnTo>
                    <a:pt x="68" y="254"/>
                  </a:lnTo>
                  <a:lnTo>
                    <a:pt x="54" y="232"/>
                  </a:lnTo>
                  <a:lnTo>
                    <a:pt x="50" y="222"/>
                  </a:lnTo>
                  <a:lnTo>
                    <a:pt x="48" y="212"/>
                  </a:lnTo>
                  <a:lnTo>
                    <a:pt x="12" y="188"/>
                  </a:lnTo>
                  <a:lnTo>
                    <a:pt x="6" y="178"/>
                  </a:lnTo>
                  <a:lnTo>
                    <a:pt x="0" y="178"/>
                  </a:lnTo>
                  <a:lnTo>
                    <a:pt x="0" y="154"/>
                  </a:lnTo>
                  <a:lnTo>
                    <a:pt x="0" y="142"/>
                  </a:lnTo>
                  <a:lnTo>
                    <a:pt x="2" y="134"/>
                  </a:lnTo>
                  <a:lnTo>
                    <a:pt x="10" y="130"/>
                  </a:lnTo>
                  <a:lnTo>
                    <a:pt x="16" y="124"/>
                  </a:lnTo>
                  <a:lnTo>
                    <a:pt x="20" y="118"/>
                  </a:lnTo>
                  <a:lnTo>
                    <a:pt x="22" y="110"/>
                  </a:lnTo>
                  <a:lnTo>
                    <a:pt x="24" y="96"/>
                  </a:lnTo>
                  <a:lnTo>
                    <a:pt x="26" y="80"/>
                  </a:lnTo>
                  <a:lnTo>
                    <a:pt x="0" y="50"/>
                  </a:lnTo>
                  <a:lnTo>
                    <a:pt x="0" y="28"/>
                  </a:lnTo>
                  <a:lnTo>
                    <a:pt x="74" y="24"/>
                  </a:lnTo>
                  <a:lnTo>
                    <a:pt x="82" y="28"/>
                  </a:lnTo>
                  <a:lnTo>
                    <a:pt x="92" y="38"/>
                  </a:lnTo>
                  <a:lnTo>
                    <a:pt x="102" y="50"/>
                  </a:lnTo>
                  <a:lnTo>
                    <a:pt x="112" y="64"/>
                  </a:lnTo>
                  <a:lnTo>
                    <a:pt x="112" y="76"/>
                  </a:lnTo>
                  <a:lnTo>
                    <a:pt x="116" y="88"/>
                  </a:lnTo>
                  <a:lnTo>
                    <a:pt x="122" y="98"/>
                  </a:lnTo>
                  <a:lnTo>
                    <a:pt x="128" y="110"/>
                  </a:lnTo>
                  <a:lnTo>
                    <a:pt x="146" y="132"/>
                  </a:lnTo>
                  <a:lnTo>
                    <a:pt x="166" y="152"/>
                  </a:lnTo>
                  <a:lnTo>
                    <a:pt x="174" y="152"/>
                  </a:lnTo>
                  <a:lnTo>
                    <a:pt x="182" y="154"/>
                  </a:lnTo>
                  <a:lnTo>
                    <a:pt x="186" y="156"/>
                  </a:lnTo>
                  <a:lnTo>
                    <a:pt x="190" y="158"/>
                  </a:lnTo>
                  <a:lnTo>
                    <a:pt x="200" y="172"/>
                  </a:lnTo>
                  <a:lnTo>
                    <a:pt x="208" y="170"/>
                  </a:lnTo>
                  <a:lnTo>
                    <a:pt x="216" y="170"/>
                  </a:lnTo>
                  <a:lnTo>
                    <a:pt x="224" y="166"/>
                  </a:lnTo>
                  <a:lnTo>
                    <a:pt x="236" y="158"/>
                  </a:lnTo>
                  <a:lnTo>
                    <a:pt x="242" y="158"/>
                  </a:lnTo>
                  <a:lnTo>
                    <a:pt x="248" y="162"/>
                  </a:lnTo>
                  <a:lnTo>
                    <a:pt x="248" y="166"/>
                  </a:lnTo>
                  <a:lnTo>
                    <a:pt x="250" y="170"/>
                  </a:lnTo>
                  <a:lnTo>
                    <a:pt x="254" y="172"/>
                  </a:lnTo>
                  <a:lnTo>
                    <a:pt x="258" y="174"/>
                  </a:lnTo>
                  <a:lnTo>
                    <a:pt x="270" y="176"/>
                  </a:lnTo>
                  <a:lnTo>
                    <a:pt x="282" y="178"/>
                  </a:lnTo>
                  <a:lnTo>
                    <a:pt x="290" y="188"/>
                  </a:lnTo>
                  <a:lnTo>
                    <a:pt x="310" y="188"/>
                  </a:lnTo>
                  <a:lnTo>
                    <a:pt x="328" y="174"/>
                  </a:lnTo>
                  <a:lnTo>
                    <a:pt x="374" y="166"/>
                  </a:lnTo>
                  <a:lnTo>
                    <a:pt x="378" y="160"/>
                  </a:lnTo>
                  <a:lnTo>
                    <a:pt x="382" y="154"/>
                  </a:lnTo>
                  <a:lnTo>
                    <a:pt x="382" y="142"/>
                  </a:lnTo>
                  <a:lnTo>
                    <a:pt x="378" y="128"/>
                  </a:lnTo>
                  <a:lnTo>
                    <a:pt x="372" y="104"/>
                  </a:lnTo>
                  <a:lnTo>
                    <a:pt x="368" y="92"/>
                  </a:lnTo>
                  <a:lnTo>
                    <a:pt x="366" y="80"/>
                  </a:lnTo>
                  <a:lnTo>
                    <a:pt x="368" y="72"/>
                  </a:lnTo>
                  <a:lnTo>
                    <a:pt x="370" y="66"/>
                  </a:lnTo>
                  <a:lnTo>
                    <a:pt x="376" y="70"/>
                  </a:lnTo>
                  <a:lnTo>
                    <a:pt x="384" y="78"/>
                  </a:lnTo>
                  <a:lnTo>
                    <a:pt x="392" y="84"/>
                  </a:lnTo>
                  <a:lnTo>
                    <a:pt x="406" y="92"/>
                  </a:lnTo>
                  <a:lnTo>
                    <a:pt x="412" y="100"/>
                  </a:lnTo>
                  <a:lnTo>
                    <a:pt x="424" y="104"/>
                  </a:lnTo>
                  <a:lnTo>
                    <a:pt x="438" y="104"/>
                  </a:lnTo>
                  <a:lnTo>
                    <a:pt x="452" y="104"/>
                  </a:lnTo>
                  <a:lnTo>
                    <a:pt x="468" y="100"/>
                  </a:lnTo>
                  <a:lnTo>
                    <a:pt x="484" y="84"/>
                  </a:lnTo>
                  <a:lnTo>
                    <a:pt x="482" y="64"/>
                  </a:lnTo>
                  <a:lnTo>
                    <a:pt x="478" y="50"/>
                  </a:lnTo>
                  <a:lnTo>
                    <a:pt x="474" y="40"/>
                  </a:lnTo>
                  <a:lnTo>
                    <a:pt x="472" y="30"/>
                  </a:lnTo>
                  <a:lnTo>
                    <a:pt x="482" y="18"/>
                  </a:lnTo>
                  <a:lnTo>
                    <a:pt x="494" y="8"/>
                  </a:lnTo>
                  <a:lnTo>
                    <a:pt x="502" y="2"/>
                  </a:lnTo>
                  <a:lnTo>
                    <a:pt x="508" y="0"/>
                  </a:lnTo>
                  <a:lnTo>
                    <a:pt x="516" y="0"/>
                  </a:lnTo>
                  <a:lnTo>
                    <a:pt x="526" y="4"/>
                  </a:lnTo>
                  <a:lnTo>
                    <a:pt x="530" y="16"/>
                  </a:lnTo>
                  <a:lnTo>
                    <a:pt x="536" y="26"/>
                  </a:lnTo>
                  <a:lnTo>
                    <a:pt x="546" y="36"/>
                  </a:lnTo>
                  <a:lnTo>
                    <a:pt x="562" y="50"/>
                  </a:lnTo>
                  <a:lnTo>
                    <a:pt x="588" y="60"/>
                  </a:lnTo>
                  <a:lnTo>
                    <a:pt x="598" y="72"/>
                  </a:lnTo>
                  <a:lnTo>
                    <a:pt x="612" y="84"/>
                  </a:lnTo>
                  <a:lnTo>
                    <a:pt x="628" y="98"/>
                  </a:lnTo>
                  <a:lnTo>
                    <a:pt x="636" y="106"/>
                  </a:lnTo>
                  <a:lnTo>
                    <a:pt x="642" y="118"/>
                  </a:lnTo>
                  <a:lnTo>
                    <a:pt x="650" y="138"/>
                  </a:lnTo>
                  <a:lnTo>
                    <a:pt x="656" y="150"/>
                  </a:lnTo>
                  <a:lnTo>
                    <a:pt x="666" y="164"/>
                  </a:lnTo>
                  <a:lnTo>
                    <a:pt x="678" y="176"/>
                  </a:lnTo>
                  <a:lnTo>
                    <a:pt x="686" y="182"/>
                  </a:lnTo>
                  <a:lnTo>
                    <a:pt x="694" y="184"/>
                  </a:lnTo>
                  <a:lnTo>
                    <a:pt x="764" y="184"/>
                  </a:lnTo>
                  <a:lnTo>
                    <a:pt x="774" y="178"/>
                  </a:lnTo>
                  <a:lnTo>
                    <a:pt x="786" y="172"/>
                  </a:lnTo>
                  <a:lnTo>
                    <a:pt x="798" y="168"/>
                  </a:lnTo>
                  <a:lnTo>
                    <a:pt x="812" y="168"/>
                  </a:lnTo>
                  <a:lnTo>
                    <a:pt x="858" y="184"/>
                  </a:lnTo>
                  <a:lnTo>
                    <a:pt x="900" y="184"/>
                  </a:lnTo>
                  <a:lnTo>
                    <a:pt x="920" y="202"/>
                  </a:lnTo>
                  <a:lnTo>
                    <a:pt x="932" y="208"/>
                  </a:lnTo>
                  <a:lnTo>
                    <a:pt x="952" y="210"/>
                  </a:lnTo>
                  <a:lnTo>
                    <a:pt x="972" y="228"/>
                  </a:lnTo>
                  <a:lnTo>
                    <a:pt x="972" y="278"/>
                  </a:lnTo>
                  <a:lnTo>
                    <a:pt x="958" y="296"/>
                  </a:lnTo>
                  <a:lnTo>
                    <a:pt x="946" y="316"/>
                  </a:lnTo>
                  <a:lnTo>
                    <a:pt x="938" y="336"/>
                  </a:lnTo>
                  <a:lnTo>
                    <a:pt x="930" y="358"/>
                  </a:lnTo>
                  <a:lnTo>
                    <a:pt x="908" y="388"/>
                  </a:lnTo>
                  <a:lnTo>
                    <a:pt x="880" y="418"/>
                  </a:lnTo>
                  <a:lnTo>
                    <a:pt x="866" y="422"/>
                  </a:lnTo>
                  <a:lnTo>
                    <a:pt x="856" y="422"/>
                  </a:lnTo>
                  <a:lnTo>
                    <a:pt x="846" y="420"/>
                  </a:lnTo>
                  <a:lnTo>
                    <a:pt x="840" y="418"/>
                  </a:lnTo>
                  <a:lnTo>
                    <a:pt x="828" y="406"/>
                  </a:lnTo>
                  <a:lnTo>
                    <a:pt x="812" y="394"/>
                  </a:lnTo>
                  <a:lnTo>
                    <a:pt x="806" y="388"/>
                  </a:lnTo>
                  <a:lnTo>
                    <a:pt x="800" y="382"/>
                  </a:lnTo>
                  <a:lnTo>
                    <a:pt x="788" y="376"/>
                  </a:lnTo>
                  <a:lnTo>
                    <a:pt x="778" y="374"/>
                  </a:lnTo>
                  <a:lnTo>
                    <a:pt x="768" y="374"/>
                  </a:lnTo>
                  <a:lnTo>
                    <a:pt x="764" y="382"/>
                  </a:lnTo>
                  <a:lnTo>
                    <a:pt x="764" y="422"/>
                  </a:lnTo>
                  <a:lnTo>
                    <a:pt x="768" y="434"/>
                  </a:lnTo>
                  <a:lnTo>
                    <a:pt x="772" y="446"/>
                  </a:lnTo>
                  <a:lnTo>
                    <a:pt x="772" y="460"/>
                  </a:lnTo>
                  <a:lnTo>
                    <a:pt x="772" y="478"/>
                  </a:lnTo>
                  <a:lnTo>
                    <a:pt x="770" y="492"/>
                  </a:lnTo>
                  <a:lnTo>
                    <a:pt x="766" y="510"/>
                  </a:lnTo>
                  <a:lnTo>
                    <a:pt x="766" y="528"/>
                  </a:lnTo>
                  <a:lnTo>
                    <a:pt x="768" y="548"/>
                  </a:lnTo>
                  <a:lnTo>
                    <a:pt x="784" y="564"/>
                  </a:lnTo>
                  <a:lnTo>
                    <a:pt x="790" y="568"/>
                  </a:lnTo>
                  <a:lnTo>
                    <a:pt x="796" y="574"/>
                  </a:lnTo>
                  <a:lnTo>
                    <a:pt x="802" y="582"/>
                  </a:lnTo>
                  <a:lnTo>
                    <a:pt x="808" y="592"/>
                  </a:lnTo>
                  <a:lnTo>
                    <a:pt x="810" y="602"/>
                  </a:lnTo>
                  <a:lnTo>
                    <a:pt x="810" y="612"/>
                  </a:lnTo>
                  <a:lnTo>
                    <a:pt x="808" y="622"/>
                  </a:lnTo>
                  <a:lnTo>
                    <a:pt x="800" y="632"/>
                  </a:lnTo>
                  <a:lnTo>
                    <a:pt x="786" y="640"/>
                  </a:lnTo>
                  <a:lnTo>
                    <a:pt x="780" y="646"/>
                  </a:lnTo>
                  <a:lnTo>
                    <a:pt x="778" y="650"/>
                  </a:lnTo>
                  <a:lnTo>
                    <a:pt x="776" y="656"/>
                  </a:lnTo>
                  <a:lnTo>
                    <a:pt x="776" y="674"/>
                  </a:lnTo>
                  <a:lnTo>
                    <a:pt x="782" y="680"/>
                  </a:lnTo>
                  <a:lnTo>
                    <a:pt x="788" y="686"/>
                  </a:lnTo>
                  <a:lnTo>
                    <a:pt x="806" y="694"/>
                  </a:lnTo>
                  <a:lnTo>
                    <a:pt x="828" y="702"/>
                  </a:lnTo>
                  <a:lnTo>
                    <a:pt x="840" y="710"/>
                  </a:lnTo>
                  <a:lnTo>
                    <a:pt x="850" y="718"/>
                  </a:lnTo>
                  <a:lnTo>
                    <a:pt x="848" y="740"/>
                  </a:lnTo>
                  <a:lnTo>
                    <a:pt x="846" y="752"/>
                  </a:lnTo>
                  <a:lnTo>
                    <a:pt x="842" y="756"/>
                  </a:lnTo>
                  <a:lnTo>
                    <a:pt x="840" y="762"/>
                  </a:lnTo>
                  <a:lnTo>
                    <a:pt x="818" y="760"/>
                  </a:lnTo>
                  <a:lnTo>
                    <a:pt x="796" y="758"/>
                  </a:lnTo>
                  <a:lnTo>
                    <a:pt x="778" y="754"/>
                  </a:lnTo>
                  <a:lnTo>
                    <a:pt x="764" y="748"/>
                  </a:lnTo>
                  <a:lnTo>
                    <a:pt x="762" y="734"/>
                  </a:lnTo>
                  <a:lnTo>
                    <a:pt x="760" y="722"/>
                  </a:lnTo>
                  <a:lnTo>
                    <a:pt x="756" y="712"/>
                  </a:lnTo>
                  <a:lnTo>
                    <a:pt x="752" y="702"/>
                  </a:lnTo>
                  <a:lnTo>
                    <a:pt x="744" y="704"/>
                  </a:lnTo>
                  <a:lnTo>
                    <a:pt x="736" y="704"/>
                  </a:lnTo>
                  <a:lnTo>
                    <a:pt x="726" y="710"/>
                  </a:lnTo>
                  <a:lnTo>
                    <a:pt x="716" y="718"/>
                  </a:lnTo>
                  <a:lnTo>
                    <a:pt x="706" y="724"/>
                  </a:lnTo>
                  <a:lnTo>
                    <a:pt x="680" y="724"/>
                  </a:lnTo>
                  <a:lnTo>
                    <a:pt x="670" y="716"/>
                  </a:lnTo>
                  <a:lnTo>
                    <a:pt x="662" y="706"/>
                  </a:lnTo>
                  <a:lnTo>
                    <a:pt x="656" y="698"/>
                  </a:lnTo>
                  <a:lnTo>
                    <a:pt x="652" y="688"/>
                  </a:lnTo>
                  <a:lnTo>
                    <a:pt x="646" y="668"/>
                  </a:lnTo>
                  <a:lnTo>
                    <a:pt x="642" y="652"/>
                  </a:lnTo>
                  <a:lnTo>
                    <a:pt x="630" y="636"/>
                  </a:lnTo>
                  <a:lnTo>
                    <a:pt x="604" y="636"/>
                  </a:lnTo>
                  <a:lnTo>
                    <a:pt x="594" y="636"/>
                  </a:lnTo>
                  <a:lnTo>
                    <a:pt x="588" y="638"/>
                  </a:lnTo>
                  <a:lnTo>
                    <a:pt x="582" y="642"/>
                  </a:lnTo>
                  <a:lnTo>
                    <a:pt x="578" y="648"/>
                  </a:lnTo>
                  <a:lnTo>
                    <a:pt x="574" y="658"/>
                  </a:lnTo>
                  <a:lnTo>
                    <a:pt x="572" y="670"/>
                  </a:lnTo>
                  <a:lnTo>
                    <a:pt x="564" y="676"/>
                  </a:lnTo>
                  <a:lnTo>
                    <a:pt x="556" y="680"/>
                  </a:lnTo>
                  <a:lnTo>
                    <a:pt x="550" y="682"/>
                  </a:lnTo>
                  <a:lnTo>
                    <a:pt x="542" y="686"/>
                  </a:lnTo>
                  <a:lnTo>
                    <a:pt x="542" y="704"/>
                  </a:lnTo>
                  <a:lnTo>
                    <a:pt x="550" y="712"/>
                  </a:lnTo>
                  <a:lnTo>
                    <a:pt x="558" y="726"/>
                  </a:lnTo>
                  <a:lnTo>
                    <a:pt x="562" y="732"/>
                  </a:lnTo>
                  <a:lnTo>
                    <a:pt x="564" y="740"/>
                  </a:lnTo>
                  <a:lnTo>
                    <a:pt x="564" y="748"/>
                  </a:lnTo>
                  <a:lnTo>
                    <a:pt x="562" y="758"/>
                  </a:lnTo>
                  <a:lnTo>
                    <a:pt x="558" y="766"/>
                  </a:lnTo>
                  <a:lnTo>
                    <a:pt x="552" y="772"/>
                  </a:lnTo>
                  <a:lnTo>
                    <a:pt x="536" y="782"/>
                  </a:lnTo>
                  <a:lnTo>
                    <a:pt x="508" y="800"/>
                  </a:lnTo>
                  <a:lnTo>
                    <a:pt x="500" y="810"/>
                  </a:lnTo>
                  <a:lnTo>
                    <a:pt x="500" y="850"/>
                  </a:lnTo>
                  <a:lnTo>
                    <a:pt x="504" y="856"/>
                  </a:lnTo>
                  <a:lnTo>
                    <a:pt x="508" y="860"/>
                  </a:lnTo>
                  <a:lnTo>
                    <a:pt x="518" y="866"/>
                  </a:lnTo>
                  <a:lnTo>
                    <a:pt x="522" y="870"/>
                  </a:lnTo>
                  <a:lnTo>
                    <a:pt x="526" y="878"/>
                  </a:lnTo>
                  <a:lnTo>
                    <a:pt x="528" y="888"/>
                  </a:lnTo>
                  <a:lnTo>
                    <a:pt x="530" y="902"/>
                  </a:lnTo>
                  <a:lnTo>
                    <a:pt x="522" y="918"/>
                  </a:lnTo>
                  <a:lnTo>
                    <a:pt x="510" y="924"/>
                  </a:lnTo>
                  <a:lnTo>
                    <a:pt x="498" y="930"/>
                  </a:lnTo>
                  <a:lnTo>
                    <a:pt x="432" y="956"/>
                  </a:lnTo>
                  <a:close/>
                </a:path>
              </a:pathLst>
            </a:custGeom>
            <a:grpFill/>
            <a:ln w="9525">
              <a:solidFill>
                <a:schemeClr val="bg1"/>
              </a:solidFill>
              <a:round/>
            </a:ln>
          </p:spPr>
          <p:txBody>
            <a:bodyPr/>
            <a:lstStyle/>
            <a:p>
              <a:pPr fontAlgn="base">
                <a:spcBef>
                  <a:spcPct val="0"/>
                </a:spcBef>
                <a:spcAft>
                  <a:spcPct val="0"/>
                </a:spcAft>
              </a:pPr>
              <a:endParaRPr lang="zh-CN" altLang="en-US" kern="0">
                <a:solidFill>
                  <a:srgbClr val="663300"/>
                </a:solidFill>
                <a:latin typeface="Arial" panose="020B0604020202020204" pitchFamily="34" charset="0"/>
              </a:endParaRPr>
            </a:p>
          </p:txBody>
        </p:sp>
        <p:sp>
          <p:nvSpPr>
            <p:cNvPr id="68" name="Freeform 20"/>
            <p:cNvSpPr/>
            <p:nvPr/>
          </p:nvSpPr>
          <p:spPr bwMode="auto">
            <a:xfrm>
              <a:off x="873125" y="3270251"/>
              <a:ext cx="3095625" cy="1895475"/>
            </a:xfrm>
            <a:custGeom>
              <a:avLst/>
              <a:gdLst>
                <a:gd name="T0" fmla="*/ 1244 w 1950"/>
                <a:gd name="T1" fmla="*/ 1192 h 1194"/>
                <a:gd name="T2" fmla="*/ 1218 w 1950"/>
                <a:gd name="T3" fmla="*/ 1156 h 1194"/>
                <a:gd name="T4" fmla="*/ 1200 w 1950"/>
                <a:gd name="T5" fmla="*/ 1100 h 1194"/>
                <a:gd name="T6" fmla="*/ 1152 w 1950"/>
                <a:gd name="T7" fmla="*/ 1058 h 1194"/>
                <a:gd name="T8" fmla="*/ 1050 w 1950"/>
                <a:gd name="T9" fmla="*/ 1000 h 1194"/>
                <a:gd name="T10" fmla="*/ 970 w 1950"/>
                <a:gd name="T11" fmla="*/ 1022 h 1194"/>
                <a:gd name="T12" fmla="*/ 928 w 1950"/>
                <a:gd name="T13" fmla="*/ 1096 h 1194"/>
                <a:gd name="T14" fmla="*/ 898 w 1950"/>
                <a:gd name="T15" fmla="*/ 1042 h 1194"/>
                <a:gd name="T16" fmla="*/ 872 w 1950"/>
                <a:gd name="T17" fmla="*/ 992 h 1194"/>
                <a:gd name="T18" fmla="*/ 754 w 1950"/>
                <a:gd name="T19" fmla="*/ 1010 h 1194"/>
                <a:gd name="T20" fmla="*/ 634 w 1950"/>
                <a:gd name="T21" fmla="*/ 966 h 1194"/>
                <a:gd name="T22" fmla="*/ 580 w 1950"/>
                <a:gd name="T23" fmla="*/ 900 h 1194"/>
                <a:gd name="T24" fmla="*/ 492 w 1950"/>
                <a:gd name="T25" fmla="*/ 842 h 1194"/>
                <a:gd name="T26" fmla="*/ 468 w 1950"/>
                <a:gd name="T27" fmla="*/ 764 h 1194"/>
                <a:gd name="T28" fmla="*/ 390 w 1950"/>
                <a:gd name="T29" fmla="*/ 726 h 1194"/>
                <a:gd name="T30" fmla="*/ 284 w 1950"/>
                <a:gd name="T31" fmla="*/ 610 h 1194"/>
                <a:gd name="T32" fmla="*/ 182 w 1950"/>
                <a:gd name="T33" fmla="*/ 630 h 1194"/>
                <a:gd name="T34" fmla="*/ 142 w 1950"/>
                <a:gd name="T35" fmla="*/ 552 h 1194"/>
                <a:gd name="T36" fmla="*/ 12 w 1950"/>
                <a:gd name="T37" fmla="*/ 454 h 1194"/>
                <a:gd name="T38" fmla="*/ 8 w 1950"/>
                <a:gd name="T39" fmla="*/ 412 h 1194"/>
                <a:gd name="T40" fmla="*/ 16 w 1950"/>
                <a:gd name="T41" fmla="*/ 290 h 1194"/>
                <a:gd name="T42" fmla="*/ 54 w 1950"/>
                <a:gd name="T43" fmla="*/ 300 h 1194"/>
                <a:gd name="T44" fmla="*/ 104 w 1950"/>
                <a:gd name="T45" fmla="*/ 280 h 1194"/>
                <a:gd name="T46" fmla="*/ 78 w 1950"/>
                <a:gd name="T47" fmla="*/ 126 h 1194"/>
                <a:gd name="T48" fmla="*/ 146 w 1950"/>
                <a:gd name="T49" fmla="*/ 98 h 1194"/>
                <a:gd name="T50" fmla="*/ 216 w 1950"/>
                <a:gd name="T51" fmla="*/ 72 h 1194"/>
                <a:gd name="T52" fmla="*/ 304 w 1950"/>
                <a:gd name="T53" fmla="*/ 6 h 1194"/>
                <a:gd name="T54" fmla="*/ 386 w 1950"/>
                <a:gd name="T55" fmla="*/ 48 h 1194"/>
                <a:gd name="T56" fmla="*/ 470 w 1950"/>
                <a:gd name="T57" fmla="*/ 10 h 1194"/>
                <a:gd name="T58" fmla="*/ 510 w 1950"/>
                <a:gd name="T59" fmla="*/ 56 h 1194"/>
                <a:gd name="T60" fmla="*/ 622 w 1950"/>
                <a:gd name="T61" fmla="*/ 72 h 1194"/>
                <a:gd name="T62" fmla="*/ 710 w 1950"/>
                <a:gd name="T63" fmla="*/ 56 h 1194"/>
                <a:gd name="T64" fmla="*/ 804 w 1950"/>
                <a:gd name="T65" fmla="*/ 44 h 1194"/>
                <a:gd name="T66" fmla="*/ 898 w 1950"/>
                <a:gd name="T67" fmla="*/ 30 h 1194"/>
                <a:gd name="T68" fmla="*/ 1046 w 1950"/>
                <a:gd name="T69" fmla="*/ 38 h 1194"/>
                <a:gd name="T70" fmla="*/ 1106 w 1950"/>
                <a:gd name="T71" fmla="*/ 114 h 1194"/>
                <a:gd name="T72" fmla="*/ 1092 w 1950"/>
                <a:gd name="T73" fmla="*/ 220 h 1194"/>
                <a:gd name="T74" fmla="*/ 1118 w 1950"/>
                <a:gd name="T75" fmla="*/ 378 h 1194"/>
                <a:gd name="T76" fmla="*/ 1192 w 1950"/>
                <a:gd name="T77" fmla="*/ 440 h 1194"/>
                <a:gd name="T78" fmla="*/ 1308 w 1950"/>
                <a:gd name="T79" fmla="*/ 502 h 1194"/>
                <a:gd name="T80" fmla="*/ 1406 w 1950"/>
                <a:gd name="T81" fmla="*/ 546 h 1194"/>
                <a:gd name="T82" fmla="*/ 1586 w 1950"/>
                <a:gd name="T83" fmla="*/ 576 h 1194"/>
                <a:gd name="T84" fmla="*/ 1666 w 1950"/>
                <a:gd name="T85" fmla="*/ 682 h 1194"/>
                <a:gd name="T86" fmla="*/ 1706 w 1950"/>
                <a:gd name="T87" fmla="*/ 676 h 1194"/>
                <a:gd name="T88" fmla="*/ 1794 w 1950"/>
                <a:gd name="T89" fmla="*/ 616 h 1194"/>
                <a:gd name="T90" fmla="*/ 1848 w 1950"/>
                <a:gd name="T91" fmla="*/ 632 h 1194"/>
                <a:gd name="T92" fmla="*/ 1926 w 1950"/>
                <a:gd name="T93" fmla="*/ 788 h 1194"/>
                <a:gd name="T94" fmla="*/ 1930 w 1950"/>
                <a:gd name="T95" fmla="*/ 878 h 1194"/>
                <a:gd name="T96" fmla="*/ 1940 w 1950"/>
                <a:gd name="T97" fmla="*/ 976 h 1194"/>
                <a:gd name="T98" fmla="*/ 1930 w 1950"/>
                <a:gd name="T99" fmla="*/ 1002 h 1194"/>
                <a:gd name="T100" fmla="*/ 1872 w 1950"/>
                <a:gd name="T101" fmla="*/ 1006 h 1194"/>
                <a:gd name="T102" fmla="*/ 1866 w 1950"/>
                <a:gd name="T103" fmla="*/ 1096 h 1194"/>
                <a:gd name="T104" fmla="*/ 1772 w 1950"/>
                <a:gd name="T105" fmla="*/ 1052 h 1194"/>
                <a:gd name="T106" fmla="*/ 1744 w 1950"/>
                <a:gd name="T107" fmla="*/ 1124 h 1194"/>
                <a:gd name="T108" fmla="*/ 1696 w 1950"/>
                <a:gd name="T109" fmla="*/ 1086 h 1194"/>
                <a:gd name="T110" fmla="*/ 1594 w 1950"/>
                <a:gd name="T111" fmla="*/ 1048 h 1194"/>
                <a:gd name="T112" fmla="*/ 1498 w 1950"/>
                <a:gd name="T113" fmla="*/ 1102 h 1194"/>
                <a:gd name="T114" fmla="*/ 1430 w 1950"/>
                <a:gd name="T115" fmla="*/ 1144 h 1194"/>
                <a:gd name="T116" fmla="*/ 1342 w 1950"/>
                <a:gd name="T117" fmla="*/ 1194 h 119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950" h="1194">
                  <a:moveTo>
                    <a:pt x="1342" y="1194"/>
                  </a:moveTo>
                  <a:lnTo>
                    <a:pt x="1342" y="1194"/>
                  </a:lnTo>
                  <a:lnTo>
                    <a:pt x="1336" y="1192"/>
                  </a:lnTo>
                  <a:lnTo>
                    <a:pt x="1324" y="1188"/>
                  </a:lnTo>
                  <a:lnTo>
                    <a:pt x="1298" y="1186"/>
                  </a:lnTo>
                  <a:lnTo>
                    <a:pt x="1258" y="1186"/>
                  </a:lnTo>
                  <a:lnTo>
                    <a:pt x="1244" y="1192"/>
                  </a:lnTo>
                  <a:lnTo>
                    <a:pt x="1226" y="1188"/>
                  </a:lnTo>
                  <a:lnTo>
                    <a:pt x="1216" y="1184"/>
                  </a:lnTo>
                  <a:lnTo>
                    <a:pt x="1212" y="1182"/>
                  </a:lnTo>
                  <a:lnTo>
                    <a:pt x="1210" y="1180"/>
                  </a:lnTo>
                  <a:lnTo>
                    <a:pt x="1210" y="1172"/>
                  </a:lnTo>
                  <a:lnTo>
                    <a:pt x="1214" y="1164"/>
                  </a:lnTo>
                  <a:lnTo>
                    <a:pt x="1218" y="1156"/>
                  </a:lnTo>
                  <a:lnTo>
                    <a:pt x="1224" y="1146"/>
                  </a:lnTo>
                  <a:lnTo>
                    <a:pt x="1228" y="1136"/>
                  </a:lnTo>
                  <a:lnTo>
                    <a:pt x="1228" y="1114"/>
                  </a:lnTo>
                  <a:lnTo>
                    <a:pt x="1216" y="1108"/>
                  </a:lnTo>
                  <a:lnTo>
                    <a:pt x="1206" y="1104"/>
                  </a:lnTo>
                  <a:lnTo>
                    <a:pt x="1200" y="1100"/>
                  </a:lnTo>
                  <a:lnTo>
                    <a:pt x="1194" y="1094"/>
                  </a:lnTo>
                  <a:lnTo>
                    <a:pt x="1192" y="1088"/>
                  </a:lnTo>
                  <a:lnTo>
                    <a:pt x="1190" y="1082"/>
                  </a:lnTo>
                  <a:lnTo>
                    <a:pt x="1186" y="1068"/>
                  </a:lnTo>
                  <a:lnTo>
                    <a:pt x="1180" y="1058"/>
                  </a:lnTo>
                  <a:lnTo>
                    <a:pt x="1152" y="1058"/>
                  </a:lnTo>
                  <a:lnTo>
                    <a:pt x="1128" y="1052"/>
                  </a:lnTo>
                  <a:lnTo>
                    <a:pt x="1112" y="1028"/>
                  </a:lnTo>
                  <a:lnTo>
                    <a:pt x="1092" y="1022"/>
                  </a:lnTo>
                  <a:lnTo>
                    <a:pt x="1074" y="1014"/>
                  </a:lnTo>
                  <a:lnTo>
                    <a:pt x="1060" y="1006"/>
                  </a:lnTo>
                  <a:lnTo>
                    <a:pt x="1050" y="1000"/>
                  </a:lnTo>
                  <a:lnTo>
                    <a:pt x="1038" y="994"/>
                  </a:lnTo>
                  <a:lnTo>
                    <a:pt x="1002" y="994"/>
                  </a:lnTo>
                  <a:lnTo>
                    <a:pt x="992" y="1002"/>
                  </a:lnTo>
                  <a:lnTo>
                    <a:pt x="982" y="1012"/>
                  </a:lnTo>
                  <a:lnTo>
                    <a:pt x="970" y="1022"/>
                  </a:lnTo>
                  <a:lnTo>
                    <a:pt x="956" y="1028"/>
                  </a:lnTo>
                  <a:lnTo>
                    <a:pt x="944" y="1040"/>
                  </a:lnTo>
                  <a:lnTo>
                    <a:pt x="936" y="1056"/>
                  </a:lnTo>
                  <a:lnTo>
                    <a:pt x="932" y="1076"/>
                  </a:lnTo>
                  <a:lnTo>
                    <a:pt x="928" y="1096"/>
                  </a:lnTo>
                  <a:lnTo>
                    <a:pt x="912" y="1092"/>
                  </a:lnTo>
                  <a:lnTo>
                    <a:pt x="906" y="1090"/>
                  </a:lnTo>
                  <a:lnTo>
                    <a:pt x="902" y="1086"/>
                  </a:lnTo>
                  <a:lnTo>
                    <a:pt x="896" y="1076"/>
                  </a:lnTo>
                  <a:lnTo>
                    <a:pt x="894" y="1066"/>
                  </a:lnTo>
                  <a:lnTo>
                    <a:pt x="894" y="1054"/>
                  </a:lnTo>
                  <a:lnTo>
                    <a:pt x="898" y="1042"/>
                  </a:lnTo>
                  <a:lnTo>
                    <a:pt x="902" y="1030"/>
                  </a:lnTo>
                  <a:lnTo>
                    <a:pt x="908" y="1020"/>
                  </a:lnTo>
                  <a:lnTo>
                    <a:pt x="908" y="1004"/>
                  </a:lnTo>
                  <a:lnTo>
                    <a:pt x="894" y="996"/>
                  </a:lnTo>
                  <a:lnTo>
                    <a:pt x="886" y="992"/>
                  </a:lnTo>
                  <a:lnTo>
                    <a:pt x="872" y="992"/>
                  </a:lnTo>
                  <a:lnTo>
                    <a:pt x="822" y="1002"/>
                  </a:lnTo>
                  <a:lnTo>
                    <a:pt x="802" y="1008"/>
                  </a:lnTo>
                  <a:lnTo>
                    <a:pt x="782" y="1018"/>
                  </a:lnTo>
                  <a:lnTo>
                    <a:pt x="772" y="1016"/>
                  </a:lnTo>
                  <a:lnTo>
                    <a:pt x="762" y="1014"/>
                  </a:lnTo>
                  <a:lnTo>
                    <a:pt x="754" y="1010"/>
                  </a:lnTo>
                  <a:lnTo>
                    <a:pt x="748" y="1006"/>
                  </a:lnTo>
                  <a:lnTo>
                    <a:pt x="736" y="994"/>
                  </a:lnTo>
                  <a:lnTo>
                    <a:pt x="728" y="982"/>
                  </a:lnTo>
                  <a:lnTo>
                    <a:pt x="714" y="966"/>
                  </a:lnTo>
                  <a:lnTo>
                    <a:pt x="634" y="966"/>
                  </a:lnTo>
                  <a:lnTo>
                    <a:pt x="626" y="960"/>
                  </a:lnTo>
                  <a:lnTo>
                    <a:pt x="620" y="954"/>
                  </a:lnTo>
                  <a:lnTo>
                    <a:pt x="612" y="938"/>
                  </a:lnTo>
                  <a:lnTo>
                    <a:pt x="606" y="922"/>
                  </a:lnTo>
                  <a:lnTo>
                    <a:pt x="600" y="908"/>
                  </a:lnTo>
                  <a:lnTo>
                    <a:pt x="584" y="904"/>
                  </a:lnTo>
                  <a:lnTo>
                    <a:pt x="580" y="900"/>
                  </a:lnTo>
                  <a:lnTo>
                    <a:pt x="576" y="894"/>
                  </a:lnTo>
                  <a:lnTo>
                    <a:pt x="554" y="878"/>
                  </a:lnTo>
                  <a:lnTo>
                    <a:pt x="514" y="864"/>
                  </a:lnTo>
                  <a:lnTo>
                    <a:pt x="500" y="852"/>
                  </a:lnTo>
                  <a:lnTo>
                    <a:pt x="492" y="842"/>
                  </a:lnTo>
                  <a:lnTo>
                    <a:pt x="486" y="832"/>
                  </a:lnTo>
                  <a:lnTo>
                    <a:pt x="482" y="824"/>
                  </a:lnTo>
                  <a:lnTo>
                    <a:pt x="480" y="816"/>
                  </a:lnTo>
                  <a:lnTo>
                    <a:pt x="480" y="808"/>
                  </a:lnTo>
                  <a:lnTo>
                    <a:pt x="478" y="784"/>
                  </a:lnTo>
                  <a:lnTo>
                    <a:pt x="468" y="764"/>
                  </a:lnTo>
                  <a:lnTo>
                    <a:pt x="424" y="766"/>
                  </a:lnTo>
                  <a:lnTo>
                    <a:pt x="406" y="758"/>
                  </a:lnTo>
                  <a:lnTo>
                    <a:pt x="400" y="754"/>
                  </a:lnTo>
                  <a:lnTo>
                    <a:pt x="396" y="750"/>
                  </a:lnTo>
                  <a:lnTo>
                    <a:pt x="392" y="740"/>
                  </a:lnTo>
                  <a:lnTo>
                    <a:pt x="390" y="726"/>
                  </a:lnTo>
                  <a:lnTo>
                    <a:pt x="380" y="716"/>
                  </a:lnTo>
                  <a:lnTo>
                    <a:pt x="372" y="710"/>
                  </a:lnTo>
                  <a:lnTo>
                    <a:pt x="358" y="700"/>
                  </a:lnTo>
                  <a:lnTo>
                    <a:pt x="318" y="666"/>
                  </a:lnTo>
                  <a:lnTo>
                    <a:pt x="284" y="610"/>
                  </a:lnTo>
                  <a:lnTo>
                    <a:pt x="260" y="610"/>
                  </a:lnTo>
                  <a:lnTo>
                    <a:pt x="252" y="612"/>
                  </a:lnTo>
                  <a:lnTo>
                    <a:pt x="242" y="616"/>
                  </a:lnTo>
                  <a:lnTo>
                    <a:pt x="230" y="622"/>
                  </a:lnTo>
                  <a:lnTo>
                    <a:pt x="218" y="630"/>
                  </a:lnTo>
                  <a:lnTo>
                    <a:pt x="182" y="630"/>
                  </a:lnTo>
                  <a:lnTo>
                    <a:pt x="170" y="620"/>
                  </a:lnTo>
                  <a:lnTo>
                    <a:pt x="162" y="612"/>
                  </a:lnTo>
                  <a:lnTo>
                    <a:pt x="156" y="602"/>
                  </a:lnTo>
                  <a:lnTo>
                    <a:pt x="150" y="592"/>
                  </a:lnTo>
                  <a:lnTo>
                    <a:pt x="144" y="572"/>
                  </a:lnTo>
                  <a:lnTo>
                    <a:pt x="142" y="552"/>
                  </a:lnTo>
                  <a:lnTo>
                    <a:pt x="112" y="506"/>
                  </a:lnTo>
                  <a:lnTo>
                    <a:pt x="100" y="494"/>
                  </a:lnTo>
                  <a:lnTo>
                    <a:pt x="88" y="486"/>
                  </a:lnTo>
                  <a:lnTo>
                    <a:pt x="74" y="478"/>
                  </a:lnTo>
                  <a:lnTo>
                    <a:pt x="62" y="472"/>
                  </a:lnTo>
                  <a:lnTo>
                    <a:pt x="36" y="462"/>
                  </a:lnTo>
                  <a:lnTo>
                    <a:pt x="12" y="454"/>
                  </a:lnTo>
                  <a:lnTo>
                    <a:pt x="4" y="448"/>
                  </a:lnTo>
                  <a:lnTo>
                    <a:pt x="0" y="442"/>
                  </a:lnTo>
                  <a:lnTo>
                    <a:pt x="0" y="436"/>
                  </a:lnTo>
                  <a:lnTo>
                    <a:pt x="0" y="430"/>
                  </a:lnTo>
                  <a:lnTo>
                    <a:pt x="2" y="420"/>
                  </a:lnTo>
                  <a:lnTo>
                    <a:pt x="8" y="412"/>
                  </a:lnTo>
                  <a:lnTo>
                    <a:pt x="14" y="406"/>
                  </a:lnTo>
                  <a:lnTo>
                    <a:pt x="18" y="400"/>
                  </a:lnTo>
                  <a:lnTo>
                    <a:pt x="22" y="388"/>
                  </a:lnTo>
                  <a:lnTo>
                    <a:pt x="26" y="316"/>
                  </a:lnTo>
                  <a:lnTo>
                    <a:pt x="18" y="296"/>
                  </a:lnTo>
                  <a:lnTo>
                    <a:pt x="16" y="290"/>
                  </a:lnTo>
                  <a:lnTo>
                    <a:pt x="14" y="286"/>
                  </a:lnTo>
                  <a:lnTo>
                    <a:pt x="16" y="284"/>
                  </a:lnTo>
                  <a:lnTo>
                    <a:pt x="20" y="282"/>
                  </a:lnTo>
                  <a:lnTo>
                    <a:pt x="36" y="280"/>
                  </a:lnTo>
                  <a:lnTo>
                    <a:pt x="48" y="288"/>
                  </a:lnTo>
                  <a:lnTo>
                    <a:pt x="54" y="300"/>
                  </a:lnTo>
                  <a:lnTo>
                    <a:pt x="58" y="308"/>
                  </a:lnTo>
                  <a:lnTo>
                    <a:pt x="64" y="314"/>
                  </a:lnTo>
                  <a:lnTo>
                    <a:pt x="70" y="318"/>
                  </a:lnTo>
                  <a:lnTo>
                    <a:pt x="78" y="320"/>
                  </a:lnTo>
                  <a:lnTo>
                    <a:pt x="86" y="316"/>
                  </a:lnTo>
                  <a:lnTo>
                    <a:pt x="94" y="308"/>
                  </a:lnTo>
                  <a:lnTo>
                    <a:pt x="104" y="280"/>
                  </a:lnTo>
                  <a:lnTo>
                    <a:pt x="98" y="216"/>
                  </a:lnTo>
                  <a:lnTo>
                    <a:pt x="80" y="166"/>
                  </a:lnTo>
                  <a:lnTo>
                    <a:pt x="76" y="144"/>
                  </a:lnTo>
                  <a:lnTo>
                    <a:pt x="76" y="134"/>
                  </a:lnTo>
                  <a:lnTo>
                    <a:pt x="78" y="126"/>
                  </a:lnTo>
                  <a:lnTo>
                    <a:pt x="80" y="118"/>
                  </a:lnTo>
                  <a:lnTo>
                    <a:pt x="84" y="112"/>
                  </a:lnTo>
                  <a:lnTo>
                    <a:pt x="90" y="104"/>
                  </a:lnTo>
                  <a:lnTo>
                    <a:pt x="98" y="98"/>
                  </a:lnTo>
                  <a:lnTo>
                    <a:pt x="108" y="82"/>
                  </a:lnTo>
                  <a:lnTo>
                    <a:pt x="146" y="98"/>
                  </a:lnTo>
                  <a:lnTo>
                    <a:pt x="182" y="98"/>
                  </a:lnTo>
                  <a:lnTo>
                    <a:pt x="190" y="92"/>
                  </a:lnTo>
                  <a:lnTo>
                    <a:pt x="198" y="86"/>
                  </a:lnTo>
                  <a:lnTo>
                    <a:pt x="206" y="80"/>
                  </a:lnTo>
                  <a:lnTo>
                    <a:pt x="216" y="72"/>
                  </a:lnTo>
                  <a:lnTo>
                    <a:pt x="226" y="48"/>
                  </a:lnTo>
                  <a:lnTo>
                    <a:pt x="238" y="30"/>
                  </a:lnTo>
                  <a:lnTo>
                    <a:pt x="244" y="22"/>
                  </a:lnTo>
                  <a:lnTo>
                    <a:pt x="254" y="14"/>
                  </a:lnTo>
                  <a:lnTo>
                    <a:pt x="276" y="0"/>
                  </a:lnTo>
                  <a:lnTo>
                    <a:pt x="286" y="0"/>
                  </a:lnTo>
                  <a:lnTo>
                    <a:pt x="304" y="6"/>
                  </a:lnTo>
                  <a:lnTo>
                    <a:pt x="350" y="34"/>
                  </a:lnTo>
                  <a:lnTo>
                    <a:pt x="352" y="42"/>
                  </a:lnTo>
                  <a:lnTo>
                    <a:pt x="356" y="48"/>
                  </a:lnTo>
                  <a:lnTo>
                    <a:pt x="362" y="50"/>
                  </a:lnTo>
                  <a:lnTo>
                    <a:pt x="368" y="50"/>
                  </a:lnTo>
                  <a:lnTo>
                    <a:pt x="386" y="48"/>
                  </a:lnTo>
                  <a:lnTo>
                    <a:pt x="402" y="42"/>
                  </a:lnTo>
                  <a:lnTo>
                    <a:pt x="438" y="36"/>
                  </a:lnTo>
                  <a:lnTo>
                    <a:pt x="454" y="20"/>
                  </a:lnTo>
                  <a:lnTo>
                    <a:pt x="458" y="14"/>
                  </a:lnTo>
                  <a:lnTo>
                    <a:pt x="464" y="10"/>
                  </a:lnTo>
                  <a:lnTo>
                    <a:pt x="470" y="10"/>
                  </a:lnTo>
                  <a:lnTo>
                    <a:pt x="476" y="10"/>
                  </a:lnTo>
                  <a:lnTo>
                    <a:pt x="486" y="14"/>
                  </a:lnTo>
                  <a:lnTo>
                    <a:pt x="496" y="22"/>
                  </a:lnTo>
                  <a:lnTo>
                    <a:pt x="498" y="38"/>
                  </a:lnTo>
                  <a:lnTo>
                    <a:pt x="498" y="44"/>
                  </a:lnTo>
                  <a:lnTo>
                    <a:pt x="500" y="48"/>
                  </a:lnTo>
                  <a:lnTo>
                    <a:pt x="510" y="56"/>
                  </a:lnTo>
                  <a:lnTo>
                    <a:pt x="528" y="68"/>
                  </a:lnTo>
                  <a:lnTo>
                    <a:pt x="564" y="82"/>
                  </a:lnTo>
                  <a:lnTo>
                    <a:pt x="594" y="82"/>
                  </a:lnTo>
                  <a:lnTo>
                    <a:pt x="608" y="76"/>
                  </a:lnTo>
                  <a:lnTo>
                    <a:pt x="622" y="72"/>
                  </a:lnTo>
                  <a:lnTo>
                    <a:pt x="638" y="68"/>
                  </a:lnTo>
                  <a:lnTo>
                    <a:pt x="658" y="66"/>
                  </a:lnTo>
                  <a:lnTo>
                    <a:pt x="678" y="56"/>
                  </a:lnTo>
                  <a:lnTo>
                    <a:pt x="686" y="54"/>
                  </a:lnTo>
                  <a:lnTo>
                    <a:pt x="694" y="54"/>
                  </a:lnTo>
                  <a:lnTo>
                    <a:pt x="700" y="54"/>
                  </a:lnTo>
                  <a:lnTo>
                    <a:pt x="710" y="56"/>
                  </a:lnTo>
                  <a:lnTo>
                    <a:pt x="734" y="68"/>
                  </a:lnTo>
                  <a:lnTo>
                    <a:pt x="776" y="68"/>
                  </a:lnTo>
                  <a:lnTo>
                    <a:pt x="784" y="60"/>
                  </a:lnTo>
                  <a:lnTo>
                    <a:pt x="788" y="54"/>
                  </a:lnTo>
                  <a:lnTo>
                    <a:pt x="794" y="48"/>
                  </a:lnTo>
                  <a:lnTo>
                    <a:pt x="804" y="44"/>
                  </a:lnTo>
                  <a:lnTo>
                    <a:pt x="824" y="28"/>
                  </a:lnTo>
                  <a:lnTo>
                    <a:pt x="834" y="22"/>
                  </a:lnTo>
                  <a:lnTo>
                    <a:pt x="844" y="18"/>
                  </a:lnTo>
                  <a:lnTo>
                    <a:pt x="854" y="18"/>
                  </a:lnTo>
                  <a:lnTo>
                    <a:pt x="866" y="18"/>
                  </a:lnTo>
                  <a:lnTo>
                    <a:pt x="882" y="24"/>
                  </a:lnTo>
                  <a:lnTo>
                    <a:pt x="898" y="30"/>
                  </a:lnTo>
                  <a:lnTo>
                    <a:pt x="926" y="30"/>
                  </a:lnTo>
                  <a:lnTo>
                    <a:pt x="956" y="26"/>
                  </a:lnTo>
                  <a:lnTo>
                    <a:pt x="986" y="24"/>
                  </a:lnTo>
                  <a:lnTo>
                    <a:pt x="1018" y="24"/>
                  </a:lnTo>
                  <a:lnTo>
                    <a:pt x="1046" y="38"/>
                  </a:lnTo>
                  <a:lnTo>
                    <a:pt x="1060" y="52"/>
                  </a:lnTo>
                  <a:lnTo>
                    <a:pt x="1072" y="60"/>
                  </a:lnTo>
                  <a:lnTo>
                    <a:pt x="1086" y="66"/>
                  </a:lnTo>
                  <a:lnTo>
                    <a:pt x="1088" y="90"/>
                  </a:lnTo>
                  <a:lnTo>
                    <a:pt x="1096" y="100"/>
                  </a:lnTo>
                  <a:lnTo>
                    <a:pt x="1106" y="114"/>
                  </a:lnTo>
                  <a:lnTo>
                    <a:pt x="1110" y="122"/>
                  </a:lnTo>
                  <a:lnTo>
                    <a:pt x="1112" y="130"/>
                  </a:lnTo>
                  <a:lnTo>
                    <a:pt x="1112" y="140"/>
                  </a:lnTo>
                  <a:lnTo>
                    <a:pt x="1110" y="152"/>
                  </a:lnTo>
                  <a:lnTo>
                    <a:pt x="1092" y="182"/>
                  </a:lnTo>
                  <a:lnTo>
                    <a:pt x="1092" y="220"/>
                  </a:lnTo>
                  <a:lnTo>
                    <a:pt x="1094" y="246"/>
                  </a:lnTo>
                  <a:lnTo>
                    <a:pt x="1096" y="270"/>
                  </a:lnTo>
                  <a:lnTo>
                    <a:pt x="1096" y="294"/>
                  </a:lnTo>
                  <a:lnTo>
                    <a:pt x="1100" y="320"/>
                  </a:lnTo>
                  <a:lnTo>
                    <a:pt x="1104" y="344"/>
                  </a:lnTo>
                  <a:lnTo>
                    <a:pt x="1112" y="368"/>
                  </a:lnTo>
                  <a:lnTo>
                    <a:pt x="1118" y="378"/>
                  </a:lnTo>
                  <a:lnTo>
                    <a:pt x="1126" y="390"/>
                  </a:lnTo>
                  <a:lnTo>
                    <a:pt x="1134" y="402"/>
                  </a:lnTo>
                  <a:lnTo>
                    <a:pt x="1144" y="412"/>
                  </a:lnTo>
                  <a:lnTo>
                    <a:pt x="1166" y="426"/>
                  </a:lnTo>
                  <a:lnTo>
                    <a:pt x="1178" y="432"/>
                  </a:lnTo>
                  <a:lnTo>
                    <a:pt x="1192" y="440"/>
                  </a:lnTo>
                  <a:lnTo>
                    <a:pt x="1236" y="446"/>
                  </a:lnTo>
                  <a:lnTo>
                    <a:pt x="1244" y="460"/>
                  </a:lnTo>
                  <a:lnTo>
                    <a:pt x="1254" y="472"/>
                  </a:lnTo>
                  <a:lnTo>
                    <a:pt x="1266" y="482"/>
                  </a:lnTo>
                  <a:lnTo>
                    <a:pt x="1278" y="490"/>
                  </a:lnTo>
                  <a:lnTo>
                    <a:pt x="1292" y="496"/>
                  </a:lnTo>
                  <a:lnTo>
                    <a:pt x="1308" y="502"/>
                  </a:lnTo>
                  <a:lnTo>
                    <a:pt x="1324" y="506"/>
                  </a:lnTo>
                  <a:lnTo>
                    <a:pt x="1344" y="510"/>
                  </a:lnTo>
                  <a:lnTo>
                    <a:pt x="1360" y="522"/>
                  </a:lnTo>
                  <a:lnTo>
                    <a:pt x="1376" y="534"/>
                  </a:lnTo>
                  <a:lnTo>
                    <a:pt x="1384" y="538"/>
                  </a:lnTo>
                  <a:lnTo>
                    <a:pt x="1394" y="542"/>
                  </a:lnTo>
                  <a:lnTo>
                    <a:pt x="1406" y="546"/>
                  </a:lnTo>
                  <a:lnTo>
                    <a:pt x="1420" y="548"/>
                  </a:lnTo>
                  <a:lnTo>
                    <a:pt x="1528" y="546"/>
                  </a:lnTo>
                  <a:lnTo>
                    <a:pt x="1552" y="554"/>
                  </a:lnTo>
                  <a:lnTo>
                    <a:pt x="1586" y="576"/>
                  </a:lnTo>
                  <a:lnTo>
                    <a:pt x="1606" y="622"/>
                  </a:lnTo>
                  <a:lnTo>
                    <a:pt x="1610" y="640"/>
                  </a:lnTo>
                  <a:lnTo>
                    <a:pt x="1616" y="652"/>
                  </a:lnTo>
                  <a:lnTo>
                    <a:pt x="1626" y="664"/>
                  </a:lnTo>
                  <a:lnTo>
                    <a:pt x="1644" y="682"/>
                  </a:lnTo>
                  <a:lnTo>
                    <a:pt x="1666" y="682"/>
                  </a:lnTo>
                  <a:lnTo>
                    <a:pt x="1678" y="664"/>
                  </a:lnTo>
                  <a:lnTo>
                    <a:pt x="1696" y="662"/>
                  </a:lnTo>
                  <a:lnTo>
                    <a:pt x="1698" y="666"/>
                  </a:lnTo>
                  <a:lnTo>
                    <a:pt x="1698" y="670"/>
                  </a:lnTo>
                  <a:lnTo>
                    <a:pt x="1706" y="676"/>
                  </a:lnTo>
                  <a:lnTo>
                    <a:pt x="1716" y="680"/>
                  </a:lnTo>
                  <a:lnTo>
                    <a:pt x="1728" y="682"/>
                  </a:lnTo>
                  <a:lnTo>
                    <a:pt x="1764" y="660"/>
                  </a:lnTo>
                  <a:lnTo>
                    <a:pt x="1774" y="646"/>
                  </a:lnTo>
                  <a:lnTo>
                    <a:pt x="1784" y="632"/>
                  </a:lnTo>
                  <a:lnTo>
                    <a:pt x="1794" y="616"/>
                  </a:lnTo>
                  <a:lnTo>
                    <a:pt x="1804" y="604"/>
                  </a:lnTo>
                  <a:lnTo>
                    <a:pt x="1808" y="602"/>
                  </a:lnTo>
                  <a:lnTo>
                    <a:pt x="1814" y="610"/>
                  </a:lnTo>
                  <a:lnTo>
                    <a:pt x="1824" y="616"/>
                  </a:lnTo>
                  <a:lnTo>
                    <a:pt x="1848" y="632"/>
                  </a:lnTo>
                  <a:lnTo>
                    <a:pt x="1850" y="642"/>
                  </a:lnTo>
                  <a:lnTo>
                    <a:pt x="1856" y="654"/>
                  </a:lnTo>
                  <a:lnTo>
                    <a:pt x="1868" y="676"/>
                  </a:lnTo>
                  <a:lnTo>
                    <a:pt x="1886" y="698"/>
                  </a:lnTo>
                  <a:lnTo>
                    <a:pt x="1906" y="722"/>
                  </a:lnTo>
                  <a:lnTo>
                    <a:pt x="1926" y="788"/>
                  </a:lnTo>
                  <a:lnTo>
                    <a:pt x="1934" y="800"/>
                  </a:lnTo>
                  <a:lnTo>
                    <a:pt x="1942" y="814"/>
                  </a:lnTo>
                  <a:lnTo>
                    <a:pt x="1948" y="830"/>
                  </a:lnTo>
                  <a:lnTo>
                    <a:pt x="1950" y="840"/>
                  </a:lnTo>
                  <a:lnTo>
                    <a:pt x="1950" y="850"/>
                  </a:lnTo>
                  <a:lnTo>
                    <a:pt x="1938" y="866"/>
                  </a:lnTo>
                  <a:lnTo>
                    <a:pt x="1930" y="878"/>
                  </a:lnTo>
                  <a:lnTo>
                    <a:pt x="1928" y="892"/>
                  </a:lnTo>
                  <a:lnTo>
                    <a:pt x="1928" y="918"/>
                  </a:lnTo>
                  <a:lnTo>
                    <a:pt x="1932" y="932"/>
                  </a:lnTo>
                  <a:lnTo>
                    <a:pt x="1938" y="948"/>
                  </a:lnTo>
                  <a:lnTo>
                    <a:pt x="1940" y="958"/>
                  </a:lnTo>
                  <a:lnTo>
                    <a:pt x="1942" y="966"/>
                  </a:lnTo>
                  <a:lnTo>
                    <a:pt x="1940" y="976"/>
                  </a:lnTo>
                  <a:lnTo>
                    <a:pt x="1938" y="986"/>
                  </a:lnTo>
                  <a:lnTo>
                    <a:pt x="1938" y="1008"/>
                  </a:lnTo>
                  <a:lnTo>
                    <a:pt x="1932" y="1008"/>
                  </a:lnTo>
                  <a:lnTo>
                    <a:pt x="1932" y="1004"/>
                  </a:lnTo>
                  <a:lnTo>
                    <a:pt x="1930" y="1002"/>
                  </a:lnTo>
                  <a:lnTo>
                    <a:pt x="1924" y="996"/>
                  </a:lnTo>
                  <a:lnTo>
                    <a:pt x="1918" y="992"/>
                  </a:lnTo>
                  <a:lnTo>
                    <a:pt x="1912" y="988"/>
                  </a:lnTo>
                  <a:lnTo>
                    <a:pt x="1896" y="990"/>
                  </a:lnTo>
                  <a:lnTo>
                    <a:pt x="1886" y="994"/>
                  </a:lnTo>
                  <a:lnTo>
                    <a:pt x="1880" y="998"/>
                  </a:lnTo>
                  <a:lnTo>
                    <a:pt x="1872" y="1006"/>
                  </a:lnTo>
                  <a:lnTo>
                    <a:pt x="1872" y="1018"/>
                  </a:lnTo>
                  <a:lnTo>
                    <a:pt x="1876" y="1032"/>
                  </a:lnTo>
                  <a:lnTo>
                    <a:pt x="1882" y="1066"/>
                  </a:lnTo>
                  <a:lnTo>
                    <a:pt x="1880" y="1092"/>
                  </a:lnTo>
                  <a:lnTo>
                    <a:pt x="1866" y="1096"/>
                  </a:lnTo>
                  <a:lnTo>
                    <a:pt x="1842" y="1096"/>
                  </a:lnTo>
                  <a:lnTo>
                    <a:pt x="1810" y="1054"/>
                  </a:lnTo>
                  <a:lnTo>
                    <a:pt x="1796" y="1050"/>
                  </a:lnTo>
                  <a:lnTo>
                    <a:pt x="1782" y="1048"/>
                  </a:lnTo>
                  <a:lnTo>
                    <a:pt x="1772" y="1052"/>
                  </a:lnTo>
                  <a:lnTo>
                    <a:pt x="1762" y="1058"/>
                  </a:lnTo>
                  <a:lnTo>
                    <a:pt x="1756" y="1068"/>
                  </a:lnTo>
                  <a:lnTo>
                    <a:pt x="1752" y="1078"/>
                  </a:lnTo>
                  <a:lnTo>
                    <a:pt x="1752" y="1092"/>
                  </a:lnTo>
                  <a:lnTo>
                    <a:pt x="1754" y="1108"/>
                  </a:lnTo>
                  <a:lnTo>
                    <a:pt x="1748" y="1116"/>
                  </a:lnTo>
                  <a:lnTo>
                    <a:pt x="1744" y="1124"/>
                  </a:lnTo>
                  <a:lnTo>
                    <a:pt x="1730" y="1122"/>
                  </a:lnTo>
                  <a:lnTo>
                    <a:pt x="1718" y="1118"/>
                  </a:lnTo>
                  <a:lnTo>
                    <a:pt x="1706" y="1112"/>
                  </a:lnTo>
                  <a:lnTo>
                    <a:pt x="1700" y="1108"/>
                  </a:lnTo>
                  <a:lnTo>
                    <a:pt x="1696" y="1086"/>
                  </a:lnTo>
                  <a:lnTo>
                    <a:pt x="1678" y="1076"/>
                  </a:lnTo>
                  <a:lnTo>
                    <a:pt x="1660" y="1070"/>
                  </a:lnTo>
                  <a:lnTo>
                    <a:pt x="1632" y="1060"/>
                  </a:lnTo>
                  <a:lnTo>
                    <a:pt x="1620" y="1046"/>
                  </a:lnTo>
                  <a:lnTo>
                    <a:pt x="1600" y="1046"/>
                  </a:lnTo>
                  <a:lnTo>
                    <a:pt x="1594" y="1048"/>
                  </a:lnTo>
                  <a:lnTo>
                    <a:pt x="1588" y="1050"/>
                  </a:lnTo>
                  <a:lnTo>
                    <a:pt x="1580" y="1058"/>
                  </a:lnTo>
                  <a:lnTo>
                    <a:pt x="1566" y="1070"/>
                  </a:lnTo>
                  <a:lnTo>
                    <a:pt x="1522" y="1094"/>
                  </a:lnTo>
                  <a:lnTo>
                    <a:pt x="1504" y="1100"/>
                  </a:lnTo>
                  <a:lnTo>
                    <a:pt x="1498" y="1102"/>
                  </a:lnTo>
                  <a:lnTo>
                    <a:pt x="1492" y="1106"/>
                  </a:lnTo>
                  <a:lnTo>
                    <a:pt x="1486" y="1116"/>
                  </a:lnTo>
                  <a:lnTo>
                    <a:pt x="1474" y="1132"/>
                  </a:lnTo>
                  <a:lnTo>
                    <a:pt x="1450" y="1134"/>
                  </a:lnTo>
                  <a:lnTo>
                    <a:pt x="1442" y="1138"/>
                  </a:lnTo>
                  <a:lnTo>
                    <a:pt x="1436" y="1140"/>
                  </a:lnTo>
                  <a:lnTo>
                    <a:pt x="1430" y="1144"/>
                  </a:lnTo>
                  <a:lnTo>
                    <a:pt x="1424" y="1150"/>
                  </a:lnTo>
                  <a:lnTo>
                    <a:pt x="1410" y="1170"/>
                  </a:lnTo>
                  <a:lnTo>
                    <a:pt x="1400" y="1178"/>
                  </a:lnTo>
                  <a:lnTo>
                    <a:pt x="1382" y="1182"/>
                  </a:lnTo>
                  <a:lnTo>
                    <a:pt x="1368" y="1186"/>
                  </a:lnTo>
                  <a:lnTo>
                    <a:pt x="1342" y="1194"/>
                  </a:lnTo>
                  <a:close/>
                </a:path>
              </a:pathLst>
            </a:custGeom>
            <a:grpFill/>
            <a:ln w="9525">
              <a:solidFill>
                <a:schemeClr val="bg1"/>
              </a:solidFill>
              <a:round/>
            </a:ln>
          </p:spPr>
          <p:txBody>
            <a:bodyPr/>
            <a:lstStyle/>
            <a:p>
              <a:pPr fontAlgn="base">
                <a:spcBef>
                  <a:spcPct val="0"/>
                </a:spcBef>
                <a:spcAft>
                  <a:spcPct val="0"/>
                </a:spcAft>
              </a:pPr>
              <a:endParaRPr lang="zh-CN" altLang="en-US" kern="0">
                <a:solidFill>
                  <a:srgbClr val="663300"/>
                </a:solidFill>
                <a:latin typeface="Arial" panose="020B0604020202020204" pitchFamily="34" charset="0"/>
              </a:endParaRPr>
            </a:p>
          </p:txBody>
        </p:sp>
        <p:sp>
          <p:nvSpPr>
            <p:cNvPr id="69" name="Freeform 21"/>
            <p:cNvSpPr/>
            <p:nvPr/>
          </p:nvSpPr>
          <p:spPr bwMode="auto">
            <a:xfrm>
              <a:off x="6962775" y="4486276"/>
              <a:ext cx="577850" cy="571500"/>
            </a:xfrm>
            <a:custGeom>
              <a:avLst/>
              <a:gdLst>
                <a:gd name="T0" fmla="*/ 138 w 364"/>
                <a:gd name="T1" fmla="*/ 356 h 360"/>
                <a:gd name="T2" fmla="*/ 108 w 364"/>
                <a:gd name="T3" fmla="*/ 340 h 360"/>
                <a:gd name="T4" fmla="*/ 86 w 364"/>
                <a:gd name="T5" fmla="*/ 274 h 360"/>
                <a:gd name="T6" fmla="*/ 48 w 364"/>
                <a:gd name="T7" fmla="*/ 256 h 360"/>
                <a:gd name="T8" fmla="*/ 46 w 364"/>
                <a:gd name="T9" fmla="*/ 226 h 360"/>
                <a:gd name="T10" fmla="*/ 24 w 364"/>
                <a:gd name="T11" fmla="*/ 188 h 360"/>
                <a:gd name="T12" fmla="*/ 0 w 364"/>
                <a:gd name="T13" fmla="*/ 162 h 360"/>
                <a:gd name="T14" fmla="*/ 10 w 364"/>
                <a:gd name="T15" fmla="*/ 140 h 360"/>
                <a:gd name="T16" fmla="*/ 26 w 364"/>
                <a:gd name="T17" fmla="*/ 122 h 360"/>
                <a:gd name="T18" fmla="*/ 32 w 364"/>
                <a:gd name="T19" fmla="*/ 104 h 360"/>
                <a:gd name="T20" fmla="*/ 58 w 364"/>
                <a:gd name="T21" fmla="*/ 88 h 360"/>
                <a:gd name="T22" fmla="*/ 70 w 364"/>
                <a:gd name="T23" fmla="*/ 68 h 360"/>
                <a:gd name="T24" fmla="*/ 72 w 364"/>
                <a:gd name="T25" fmla="*/ 16 h 360"/>
                <a:gd name="T26" fmla="*/ 90 w 364"/>
                <a:gd name="T27" fmla="*/ 8 h 360"/>
                <a:gd name="T28" fmla="*/ 106 w 364"/>
                <a:gd name="T29" fmla="*/ 6 h 360"/>
                <a:gd name="T30" fmla="*/ 140 w 364"/>
                <a:gd name="T31" fmla="*/ 10 h 360"/>
                <a:gd name="T32" fmla="*/ 152 w 364"/>
                <a:gd name="T33" fmla="*/ 2 h 360"/>
                <a:gd name="T34" fmla="*/ 186 w 364"/>
                <a:gd name="T35" fmla="*/ 4 h 360"/>
                <a:gd name="T36" fmla="*/ 212 w 364"/>
                <a:gd name="T37" fmla="*/ 16 h 360"/>
                <a:gd name="T38" fmla="*/ 238 w 364"/>
                <a:gd name="T39" fmla="*/ 26 h 360"/>
                <a:gd name="T40" fmla="*/ 254 w 364"/>
                <a:gd name="T41" fmla="*/ 22 h 360"/>
                <a:gd name="T42" fmla="*/ 280 w 364"/>
                <a:gd name="T43" fmla="*/ 2 h 360"/>
                <a:gd name="T44" fmla="*/ 300 w 364"/>
                <a:gd name="T45" fmla="*/ 8 h 360"/>
                <a:gd name="T46" fmla="*/ 324 w 364"/>
                <a:gd name="T47" fmla="*/ 18 h 360"/>
                <a:gd name="T48" fmla="*/ 360 w 364"/>
                <a:gd name="T49" fmla="*/ 28 h 360"/>
                <a:gd name="T50" fmla="*/ 324 w 364"/>
                <a:gd name="T51" fmla="*/ 58 h 360"/>
                <a:gd name="T52" fmla="*/ 316 w 364"/>
                <a:gd name="T53" fmla="*/ 76 h 360"/>
                <a:gd name="T54" fmla="*/ 320 w 364"/>
                <a:gd name="T55" fmla="*/ 84 h 360"/>
                <a:gd name="T56" fmla="*/ 362 w 364"/>
                <a:gd name="T57" fmla="*/ 72 h 360"/>
                <a:gd name="T58" fmla="*/ 364 w 364"/>
                <a:gd name="T59" fmla="*/ 90 h 360"/>
                <a:gd name="T60" fmla="*/ 346 w 364"/>
                <a:gd name="T61" fmla="*/ 100 h 360"/>
                <a:gd name="T62" fmla="*/ 322 w 364"/>
                <a:gd name="T63" fmla="*/ 112 h 360"/>
                <a:gd name="T64" fmla="*/ 344 w 364"/>
                <a:gd name="T65" fmla="*/ 142 h 360"/>
                <a:gd name="T66" fmla="*/ 340 w 364"/>
                <a:gd name="T67" fmla="*/ 196 h 360"/>
                <a:gd name="T68" fmla="*/ 344 w 364"/>
                <a:gd name="T69" fmla="*/ 214 h 360"/>
                <a:gd name="T70" fmla="*/ 338 w 364"/>
                <a:gd name="T71" fmla="*/ 238 h 360"/>
                <a:gd name="T72" fmla="*/ 330 w 364"/>
                <a:gd name="T73" fmla="*/ 240 h 360"/>
                <a:gd name="T74" fmla="*/ 324 w 364"/>
                <a:gd name="T75" fmla="*/ 224 h 360"/>
                <a:gd name="T76" fmla="*/ 304 w 364"/>
                <a:gd name="T77" fmla="*/ 232 h 360"/>
                <a:gd name="T78" fmla="*/ 270 w 364"/>
                <a:gd name="T79" fmla="*/ 268 h 360"/>
                <a:gd name="T80" fmla="*/ 262 w 364"/>
                <a:gd name="T81" fmla="*/ 286 h 360"/>
                <a:gd name="T82" fmla="*/ 260 w 364"/>
                <a:gd name="T83" fmla="*/ 344 h 360"/>
                <a:gd name="T84" fmla="*/ 222 w 364"/>
                <a:gd name="T85" fmla="*/ 344 h 360"/>
                <a:gd name="T86" fmla="*/ 158 w 364"/>
                <a:gd name="T87" fmla="*/ 360 h 36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64" h="360">
                  <a:moveTo>
                    <a:pt x="158" y="360"/>
                  </a:moveTo>
                  <a:lnTo>
                    <a:pt x="158" y="360"/>
                  </a:lnTo>
                  <a:lnTo>
                    <a:pt x="138" y="356"/>
                  </a:lnTo>
                  <a:lnTo>
                    <a:pt x="126" y="352"/>
                  </a:lnTo>
                  <a:lnTo>
                    <a:pt x="116" y="346"/>
                  </a:lnTo>
                  <a:lnTo>
                    <a:pt x="108" y="340"/>
                  </a:lnTo>
                  <a:lnTo>
                    <a:pt x="86" y="274"/>
                  </a:lnTo>
                  <a:lnTo>
                    <a:pt x="66" y="258"/>
                  </a:lnTo>
                  <a:lnTo>
                    <a:pt x="48" y="256"/>
                  </a:lnTo>
                  <a:lnTo>
                    <a:pt x="50" y="240"/>
                  </a:lnTo>
                  <a:lnTo>
                    <a:pt x="46" y="226"/>
                  </a:lnTo>
                  <a:lnTo>
                    <a:pt x="40" y="212"/>
                  </a:lnTo>
                  <a:lnTo>
                    <a:pt x="34" y="200"/>
                  </a:lnTo>
                  <a:lnTo>
                    <a:pt x="24" y="188"/>
                  </a:lnTo>
                  <a:lnTo>
                    <a:pt x="14" y="178"/>
                  </a:lnTo>
                  <a:lnTo>
                    <a:pt x="0" y="162"/>
                  </a:lnTo>
                  <a:lnTo>
                    <a:pt x="0" y="156"/>
                  </a:lnTo>
                  <a:lnTo>
                    <a:pt x="2" y="150"/>
                  </a:lnTo>
                  <a:lnTo>
                    <a:pt x="10" y="140"/>
                  </a:lnTo>
                  <a:lnTo>
                    <a:pt x="18" y="130"/>
                  </a:lnTo>
                  <a:lnTo>
                    <a:pt x="26" y="122"/>
                  </a:lnTo>
                  <a:lnTo>
                    <a:pt x="26" y="114"/>
                  </a:lnTo>
                  <a:lnTo>
                    <a:pt x="28" y="110"/>
                  </a:lnTo>
                  <a:lnTo>
                    <a:pt x="32" y="104"/>
                  </a:lnTo>
                  <a:lnTo>
                    <a:pt x="36" y="102"/>
                  </a:lnTo>
                  <a:lnTo>
                    <a:pt x="48" y="94"/>
                  </a:lnTo>
                  <a:lnTo>
                    <a:pt x="58" y="88"/>
                  </a:lnTo>
                  <a:lnTo>
                    <a:pt x="70" y="68"/>
                  </a:lnTo>
                  <a:lnTo>
                    <a:pt x="70" y="38"/>
                  </a:lnTo>
                  <a:lnTo>
                    <a:pt x="70" y="24"/>
                  </a:lnTo>
                  <a:lnTo>
                    <a:pt x="72" y="16"/>
                  </a:lnTo>
                  <a:lnTo>
                    <a:pt x="80" y="14"/>
                  </a:lnTo>
                  <a:lnTo>
                    <a:pt x="90" y="8"/>
                  </a:lnTo>
                  <a:lnTo>
                    <a:pt x="94" y="6"/>
                  </a:lnTo>
                  <a:lnTo>
                    <a:pt x="100" y="6"/>
                  </a:lnTo>
                  <a:lnTo>
                    <a:pt x="106" y="6"/>
                  </a:lnTo>
                  <a:lnTo>
                    <a:pt x="112" y="10"/>
                  </a:lnTo>
                  <a:lnTo>
                    <a:pt x="140" y="10"/>
                  </a:lnTo>
                  <a:lnTo>
                    <a:pt x="146" y="6"/>
                  </a:lnTo>
                  <a:lnTo>
                    <a:pt x="152" y="2"/>
                  </a:lnTo>
                  <a:lnTo>
                    <a:pt x="160" y="0"/>
                  </a:lnTo>
                  <a:lnTo>
                    <a:pt x="168" y="0"/>
                  </a:lnTo>
                  <a:lnTo>
                    <a:pt x="186" y="4"/>
                  </a:lnTo>
                  <a:lnTo>
                    <a:pt x="202" y="8"/>
                  </a:lnTo>
                  <a:lnTo>
                    <a:pt x="212" y="16"/>
                  </a:lnTo>
                  <a:lnTo>
                    <a:pt x="224" y="22"/>
                  </a:lnTo>
                  <a:lnTo>
                    <a:pt x="230" y="24"/>
                  </a:lnTo>
                  <a:lnTo>
                    <a:pt x="238" y="26"/>
                  </a:lnTo>
                  <a:lnTo>
                    <a:pt x="246" y="24"/>
                  </a:lnTo>
                  <a:lnTo>
                    <a:pt x="254" y="22"/>
                  </a:lnTo>
                  <a:lnTo>
                    <a:pt x="264" y="14"/>
                  </a:lnTo>
                  <a:lnTo>
                    <a:pt x="274" y="4"/>
                  </a:lnTo>
                  <a:lnTo>
                    <a:pt x="280" y="2"/>
                  </a:lnTo>
                  <a:lnTo>
                    <a:pt x="286" y="0"/>
                  </a:lnTo>
                  <a:lnTo>
                    <a:pt x="292" y="2"/>
                  </a:lnTo>
                  <a:lnTo>
                    <a:pt x="300" y="8"/>
                  </a:lnTo>
                  <a:lnTo>
                    <a:pt x="324" y="18"/>
                  </a:lnTo>
                  <a:lnTo>
                    <a:pt x="364" y="22"/>
                  </a:lnTo>
                  <a:lnTo>
                    <a:pt x="360" y="28"/>
                  </a:lnTo>
                  <a:lnTo>
                    <a:pt x="352" y="34"/>
                  </a:lnTo>
                  <a:lnTo>
                    <a:pt x="332" y="48"/>
                  </a:lnTo>
                  <a:lnTo>
                    <a:pt x="324" y="58"/>
                  </a:lnTo>
                  <a:lnTo>
                    <a:pt x="318" y="66"/>
                  </a:lnTo>
                  <a:lnTo>
                    <a:pt x="316" y="72"/>
                  </a:lnTo>
                  <a:lnTo>
                    <a:pt x="316" y="76"/>
                  </a:lnTo>
                  <a:lnTo>
                    <a:pt x="316" y="80"/>
                  </a:lnTo>
                  <a:lnTo>
                    <a:pt x="320" y="84"/>
                  </a:lnTo>
                  <a:lnTo>
                    <a:pt x="350" y="84"/>
                  </a:lnTo>
                  <a:lnTo>
                    <a:pt x="362" y="72"/>
                  </a:lnTo>
                  <a:lnTo>
                    <a:pt x="364" y="82"/>
                  </a:lnTo>
                  <a:lnTo>
                    <a:pt x="364" y="90"/>
                  </a:lnTo>
                  <a:lnTo>
                    <a:pt x="360" y="96"/>
                  </a:lnTo>
                  <a:lnTo>
                    <a:pt x="346" y="100"/>
                  </a:lnTo>
                  <a:lnTo>
                    <a:pt x="338" y="104"/>
                  </a:lnTo>
                  <a:lnTo>
                    <a:pt x="322" y="112"/>
                  </a:lnTo>
                  <a:lnTo>
                    <a:pt x="324" y="132"/>
                  </a:lnTo>
                  <a:lnTo>
                    <a:pt x="344" y="142"/>
                  </a:lnTo>
                  <a:lnTo>
                    <a:pt x="340" y="166"/>
                  </a:lnTo>
                  <a:lnTo>
                    <a:pt x="340" y="196"/>
                  </a:lnTo>
                  <a:lnTo>
                    <a:pt x="342" y="204"/>
                  </a:lnTo>
                  <a:lnTo>
                    <a:pt x="344" y="214"/>
                  </a:lnTo>
                  <a:lnTo>
                    <a:pt x="342" y="228"/>
                  </a:lnTo>
                  <a:lnTo>
                    <a:pt x="340" y="232"/>
                  </a:lnTo>
                  <a:lnTo>
                    <a:pt x="338" y="238"/>
                  </a:lnTo>
                  <a:lnTo>
                    <a:pt x="330" y="240"/>
                  </a:lnTo>
                  <a:lnTo>
                    <a:pt x="328" y="226"/>
                  </a:lnTo>
                  <a:lnTo>
                    <a:pt x="324" y="224"/>
                  </a:lnTo>
                  <a:lnTo>
                    <a:pt x="320" y="224"/>
                  </a:lnTo>
                  <a:lnTo>
                    <a:pt x="312" y="226"/>
                  </a:lnTo>
                  <a:lnTo>
                    <a:pt x="304" y="232"/>
                  </a:lnTo>
                  <a:lnTo>
                    <a:pt x="296" y="240"/>
                  </a:lnTo>
                  <a:lnTo>
                    <a:pt x="280" y="256"/>
                  </a:lnTo>
                  <a:lnTo>
                    <a:pt x="270" y="268"/>
                  </a:lnTo>
                  <a:lnTo>
                    <a:pt x="266" y="278"/>
                  </a:lnTo>
                  <a:lnTo>
                    <a:pt x="262" y="286"/>
                  </a:lnTo>
                  <a:lnTo>
                    <a:pt x="260" y="344"/>
                  </a:lnTo>
                  <a:lnTo>
                    <a:pt x="250" y="342"/>
                  </a:lnTo>
                  <a:lnTo>
                    <a:pt x="222" y="344"/>
                  </a:lnTo>
                  <a:lnTo>
                    <a:pt x="200" y="346"/>
                  </a:lnTo>
                  <a:lnTo>
                    <a:pt x="180" y="352"/>
                  </a:lnTo>
                  <a:lnTo>
                    <a:pt x="158" y="360"/>
                  </a:lnTo>
                  <a:close/>
                </a:path>
              </a:pathLst>
            </a:custGeom>
            <a:grpFill/>
            <a:ln w="9525">
              <a:solidFill>
                <a:schemeClr val="bg1"/>
              </a:solidFill>
              <a:round/>
            </a:ln>
          </p:spPr>
          <p:txBody>
            <a:bodyPr/>
            <a:lstStyle/>
            <a:p>
              <a:pPr fontAlgn="base">
                <a:spcBef>
                  <a:spcPct val="0"/>
                </a:spcBef>
                <a:spcAft>
                  <a:spcPct val="0"/>
                </a:spcAft>
              </a:pPr>
              <a:endParaRPr lang="zh-CN" altLang="en-US" kern="0">
                <a:solidFill>
                  <a:srgbClr val="663300"/>
                </a:solidFill>
                <a:latin typeface="Arial" panose="020B0604020202020204" pitchFamily="34" charset="0"/>
              </a:endParaRPr>
            </a:p>
          </p:txBody>
        </p:sp>
        <p:sp>
          <p:nvSpPr>
            <p:cNvPr id="70" name="Freeform 22"/>
            <p:cNvSpPr/>
            <p:nvPr/>
          </p:nvSpPr>
          <p:spPr bwMode="auto">
            <a:xfrm>
              <a:off x="4975225" y="4273551"/>
              <a:ext cx="733425" cy="762000"/>
            </a:xfrm>
            <a:custGeom>
              <a:avLst/>
              <a:gdLst>
                <a:gd name="T0" fmla="*/ 360 w 462"/>
                <a:gd name="T1" fmla="*/ 474 h 480"/>
                <a:gd name="T2" fmla="*/ 328 w 462"/>
                <a:gd name="T3" fmla="*/ 448 h 480"/>
                <a:gd name="T4" fmla="*/ 300 w 462"/>
                <a:gd name="T5" fmla="*/ 412 h 480"/>
                <a:gd name="T6" fmla="*/ 282 w 462"/>
                <a:gd name="T7" fmla="*/ 362 h 480"/>
                <a:gd name="T8" fmla="*/ 252 w 462"/>
                <a:gd name="T9" fmla="*/ 340 h 480"/>
                <a:gd name="T10" fmla="*/ 230 w 462"/>
                <a:gd name="T11" fmla="*/ 340 h 480"/>
                <a:gd name="T12" fmla="*/ 214 w 462"/>
                <a:gd name="T13" fmla="*/ 346 h 480"/>
                <a:gd name="T14" fmla="*/ 196 w 462"/>
                <a:gd name="T15" fmla="*/ 376 h 480"/>
                <a:gd name="T16" fmla="*/ 176 w 462"/>
                <a:gd name="T17" fmla="*/ 402 h 480"/>
                <a:gd name="T18" fmla="*/ 152 w 462"/>
                <a:gd name="T19" fmla="*/ 428 h 480"/>
                <a:gd name="T20" fmla="*/ 144 w 462"/>
                <a:gd name="T21" fmla="*/ 430 h 480"/>
                <a:gd name="T22" fmla="*/ 118 w 462"/>
                <a:gd name="T23" fmla="*/ 442 h 480"/>
                <a:gd name="T24" fmla="*/ 72 w 462"/>
                <a:gd name="T25" fmla="*/ 434 h 480"/>
                <a:gd name="T26" fmla="*/ 38 w 462"/>
                <a:gd name="T27" fmla="*/ 416 h 480"/>
                <a:gd name="T28" fmla="*/ 46 w 462"/>
                <a:gd name="T29" fmla="*/ 386 h 480"/>
                <a:gd name="T30" fmla="*/ 42 w 462"/>
                <a:gd name="T31" fmla="*/ 360 h 480"/>
                <a:gd name="T32" fmla="*/ 2 w 462"/>
                <a:gd name="T33" fmla="*/ 312 h 480"/>
                <a:gd name="T34" fmla="*/ 10 w 462"/>
                <a:gd name="T35" fmla="*/ 228 h 480"/>
                <a:gd name="T36" fmla="*/ 0 w 462"/>
                <a:gd name="T37" fmla="*/ 168 h 480"/>
                <a:gd name="T38" fmla="*/ 4 w 462"/>
                <a:gd name="T39" fmla="*/ 166 h 480"/>
                <a:gd name="T40" fmla="*/ 64 w 462"/>
                <a:gd name="T41" fmla="*/ 212 h 480"/>
                <a:gd name="T42" fmla="*/ 82 w 462"/>
                <a:gd name="T43" fmla="*/ 216 h 480"/>
                <a:gd name="T44" fmla="*/ 110 w 462"/>
                <a:gd name="T45" fmla="*/ 208 h 480"/>
                <a:gd name="T46" fmla="*/ 148 w 462"/>
                <a:gd name="T47" fmla="*/ 172 h 480"/>
                <a:gd name="T48" fmla="*/ 176 w 462"/>
                <a:gd name="T49" fmla="*/ 116 h 480"/>
                <a:gd name="T50" fmla="*/ 210 w 462"/>
                <a:gd name="T51" fmla="*/ 62 h 480"/>
                <a:gd name="T52" fmla="*/ 232 w 462"/>
                <a:gd name="T53" fmla="*/ 4 h 480"/>
                <a:gd name="T54" fmla="*/ 272 w 462"/>
                <a:gd name="T55" fmla="*/ 0 h 480"/>
                <a:gd name="T56" fmla="*/ 306 w 462"/>
                <a:gd name="T57" fmla="*/ 10 h 480"/>
                <a:gd name="T58" fmla="*/ 352 w 462"/>
                <a:gd name="T59" fmla="*/ 50 h 480"/>
                <a:gd name="T60" fmla="*/ 394 w 462"/>
                <a:gd name="T61" fmla="*/ 60 h 480"/>
                <a:gd name="T62" fmla="*/ 444 w 462"/>
                <a:gd name="T63" fmla="*/ 98 h 480"/>
                <a:gd name="T64" fmla="*/ 462 w 462"/>
                <a:gd name="T65" fmla="*/ 134 h 480"/>
                <a:gd name="T66" fmla="*/ 430 w 462"/>
                <a:gd name="T67" fmla="*/ 158 h 480"/>
                <a:gd name="T68" fmla="*/ 402 w 462"/>
                <a:gd name="T69" fmla="*/ 182 h 480"/>
                <a:gd name="T70" fmla="*/ 336 w 462"/>
                <a:gd name="T71" fmla="*/ 188 h 480"/>
                <a:gd name="T72" fmla="*/ 292 w 462"/>
                <a:gd name="T73" fmla="*/ 192 h 480"/>
                <a:gd name="T74" fmla="*/ 284 w 462"/>
                <a:gd name="T75" fmla="*/ 218 h 480"/>
                <a:gd name="T76" fmla="*/ 288 w 462"/>
                <a:gd name="T77" fmla="*/ 236 h 480"/>
                <a:gd name="T78" fmla="*/ 284 w 462"/>
                <a:gd name="T79" fmla="*/ 276 h 480"/>
                <a:gd name="T80" fmla="*/ 304 w 462"/>
                <a:gd name="T81" fmla="*/ 296 h 480"/>
                <a:gd name="T82" fmla="*/ 362 w 462"/>
                <a:gd name="T83" fmla="*/ 364 h 480"/>
                <a:gd name="T84" fmla="*/ 372 w 462"/>
                <a:gd name="T85" fmla="*/ 400 h 4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62" h="480">
                  <a:moveTo>
                    <a:pt x="372" y="480"/>
                  </a:moveTo>
                  <a:lnTo>
                    <a:pt x="372" y="480"/>
                  </a:lnTo>
                  <a:lnTo>
                    <a:pt x="360" y="474"/>
                  </a:lnTo>
                  <a:lnTo>
                    <a:pt x="348" y="466"/>
                  </a:lnTo>
                  <a:lnTo>
                    <a:pt x="338" y="458"/>
                  </a:lnTo>
                  <a:lnTo>
                    <a:pt x="328" y="448"/>
                  </a:lnTo>
                  <a:lnTo>
                    <a:pt x="312" y="430"/>
                  </a:lnTo>
                  <a:lnTo>
                    <a:pt x="300" y="412"/>
                  </a:lnTo>
                  <a:lnTo>
                    <a:pt x="296" y="394"/>
                  </a:lnTo>
                  <a:lnTo>
                    <a:pt x="290" y="376"/>
                  </a:lnTo>
                  <a:lnTo>
                    <a:pt x="282" y="362"/>
                  </a:lnTo>
                  <a:lnTo>
                    <a:pt x="272" y="350"/>
                  </a:lnTo>
                  <a:lnTo>
                    <a:pt x="258" y="342"/>
                  </a:lnTo>
                  <a:lnTo>
                    <a:pt x="252" y="340"/>
                  </a:lnTo>
                  <a:lnTo>
                    <a:pt x="246" y="338"/>
                  </a:lnTo>
                  <a:lnTo>
                    <a:pt x="238" y="338"/>
                  </a:lnTo>
                  <a:lnTo>
                    <a:pt x="230" y="340"/>
                  </a:lnTo>
                  <a:lnTo>
                    <a:pt x="222" y="342"/>
                  </a:lnTo>
                  <a:lnTo>
                    <a:pt x="214" y="346"/>
                  </a:lnTo>
                  <a:lnTo>
                    <a:pt x="202" y="358"/>
                  </a:lnTo>
                  <a:lnTo>
                    <a:pt x="198" y="364"/>
                  </a:lnTo>
                  <a:lnTo>
                    <a:pt x="196" y="376"/>
                  </a:lnTo>
                  <a:lnTo>
                    <a:pt x="188" y="390"/>
                  </a:lnTo>
                  <a:lnTo>
                    <a:pt x="176" y="402"/>
                  </a:lnTo>
                  <a:lnTo>
                    <a:pt x="152" y="424"/>
                  </a:lnTo>
                  <a:lnTo>
                    <a:pt x="152" y="428"/>
                  </a:lnTo>
                  <a:lnTo>
                    <a:pt x="146" y="428"/>
                  </a:lnTo>
                  <a:lnTo>
                    <a:pt x="144" y="430"/>
                  </a:lnTo>
                  <a:lnTo>
                    <a:pt x="140" y="434"/>
                  </a:lnTo>
                  <a:lnTo>
                    <a:pt x="118" y="442"/>
                  </a:lnTo>
                  <a:lnTo>
                    <a:pt x="94" y="440"/>
                  </a:lnTo>
                  <a:lnTo>
                    <a:pt x="72" y="434"/>
                  </a:lnTo>
                  <a:lnTo>
                    <a:pt x="54" y="426"/>
                  </a:lnTo>
                  <a:lnTo>
                    <a:pt x="46" y="422"/>
                  </a:lnTo>
                  <a:lnTo>
                    <a:pt x="38" y="416"/>
                  </a:lnTo>
                  <a:lnTo>
                    <a:pt x="46" y="400"/>
                  </a:lnTo>
                  <a:lnTo>
                    <a:pt x="46" y="386"/>
                  </a:lnTo>
                  <a:lnTo>
                    <a:pt x="44" y="374"/>
                  </a:lnTo>
                  <a:lnTo>
                    <a:pt x="42" y="360"/>
                  </a:lnTo>
                  <a:lnTo>
                    <a:pt x="16" y="336"/>
                  </a:lnTo>
                  <a:lnTo>
                    <a:pt x="8" y="324"/>
                  </a:lnTo>
                  <a:lnTo>
                    <a:pt x="2" y="312"/>
                  </a:lnTo>
                  <a:lnTo>
                    <a:pt x="10" y="228"/>
                  </a:lnTo>
                  <a:lnTo>
                    <a:pt x="2" y="194"/>
                  </a:lnTo>
                  <a:lnTo>
                    <a:pt x="0" y="182"/>
                  </a:lnTo>
                  <a:lnTo>
                    <a:pt x="0" y="168"/>
                  </a:lnTo>
                  <a:lnTo>
                    <a:pt x="4" y="166"/>
                  </a:lnTo>
                  <a:lnTo>
                    <a:pt x="38" y="188"/>
                  </a:lnTo>
                  <a:lnTo>
                    <a:pt x="64" y="212"/>
                  </a:lnTo>
                  <a:lnTo>
                    <a:pt x="74" y="216"/>
                  </a:lnTo>
                  <a:lnTo>
                    <a:pt x="82" y="216"/>
                  </a:lnTo>
                  <a:lnTo>
                    <a:pt x="92" y="216"/>
                  </a:lnTo>
                  <a:lnTo>
                    <a:pt x="102" y="212"/>
                  </a:lnTo>
                  <a:lnTo>
                    <a:pt x="110" y="208"/>
                  </a:lnTo>
                  <a:lnTo>
                    <a:pt x="118" y="204"/>
                  </a:lnTo>
                  <a:lnTo>
                    <a:pt x="134" y="190"/>
                  </a:lnTo>
                  <a:lnTo>
                    <a:pt x="148" y="172"/>
                  </a:lnTo>
                  <a:lnTo>
                    <a:pt x="158" y="154"/>
                  </a:lnTo>
                  <a:lnTo>
                    <a:pt x="168" y="134"/>
                  </a:lnTo>
                  <a:lnTo>
                    <a:pt x="176" y="116"/>
                  </a:lnTo>
                  <a:lnTo>
                    <a:pt x="210" y="62"/>
                  </a:lnTo>
                  <a:lnTo>
                    <a:pt x="210" y="16"/>
                  </a:lnTo>
                  <a:lnTo>
                    <a:pt x="232" y="4"/>
                  </a:lnTo>
                  <a:lnTo>
                    <a:pt x="252" y="2"/>
                  </a:lnTo>
                  <a:lnTo>
                    <a:pt x="272" y="0"/>
                  </a:lnTo>
                  <a:lnTo>
                    <a:pt x="284" y="2"/>
                  </a:lnTo>
                  <a:lnTo>
                    <a:pt x="294" y="4"/>
                  </a:lnTo>
                  <a:lnTo>
                    <a:pt x="306" y="10"/>
                  </a:lnTo>
                  <a:lnTo>
                    <a:pt x="318" y="18"/>
                  </a:lnTo>
                  <a:lnTo>
                    <a:pt x="352" y="50"/>
                  </a:lnTo>
                  <a:lnTo>
                    <a:pt x="394" y="60"/>
                  </a:lnTo>
                  <a:lnTo>
                    <a:pt x="412" y="70"/>
                  </a:lnTo>
                  <a:lnTo>
                    <a:pt x="434" y="88"/>
                  </a:lnTo>
                  <a:lnTo>
                    <a:pt x="444" y="98"/>
                  </a:lnTo>
                  <a:lnTo>
                    <a:pt x="454" y="110"/>
                  </a:lnTo>
                  <a:lnTo>
                    <a:pt x="460" y="122"/>
                  </a:lnTo>
                  <a:lnTo>
                    <a:pt x="462" y="134"/>
                  </a:lnTo>
                  <a:lnTo>
                    <a:pt x="444" y="146"/>
                  </a:lnTo>
                  <a:lnTo>
                    <a:pt x="430" y="158"/>
                  </a:lnTo>
                  <a:lnTo>
                    <a:pt x="416" y="170"/>
                  </a:lnTo>
                  <a:lnTo>
                    <a:pt x="402" y="182"/>
                  </a:lnTo>
                  <a:lnTo>
                    <a:pt x="386" y="186"/>
                  </a:lnTo>
                  <a:lnTo>
                    <a:pt x="368" y="188"/>
                  </a:lnTo>
                  <a:lnTo>
                    <a:pt x="336" y="188"/>
                  </a:lnTo>
                  <a:lnTo>
                    <a:pt x="322" y="186"/>
                  </a:lnTo>
                  <a:lnTo>
                    <a:pt x="306" y="188"/>
                  </a:lnTo>
                  <a:lnTo>
                    <a:pt x="292" y="192"/>
                  </a:lnTo>
                  <a:lnTo>
                    <a:pt x="280" y="198"/>
                  </a:lnTo>
                  <a:lnTo>
                    <a:pt x="284" y="218"/>
                  </a:lnTo>
                  <a:lnTo>
                    <a:pt x="288" y="228"/>
                  </a:lnTo>
                  <a:lnTo>
                    <a:pt x="288" y="236"/>
                  </a:lnTo>
                  <a:lnTo>
                    <a:pt x="284" y="256"/>
                  </a:lnTo>
                  <a:lnTo>
                    <a:pt x="282" y="266"/>
                  </a:lnTo>
                  <a:lnTo>
                    <a:pt x="284" y="276"/>
                  </a:lnTo>
                  <a:lnTo>
                    <a:pt x="290" y="286"/>
                  </a:lnTo>
                  <a:lnTo>
                    <a:pt x="304" y="296"/>
                  </a:lnTo>
                  <a:lnTo>
                    <a:pt x="334" y="324"/>
                  </a:lnTo>
                  <a:lnTo>
                    <a:pt x="362" y="364"/>
                  </a:lnTo>
                  <a:lnTo>
                    <a:pt x="372" y="400"/>
                  </a:lnTo>
                  <a:lnTo>
                    <a:pt x="372" y="480"/>
                  </a:lnTo>
                  <a:close/>
                </a:path>
              </a:pathLst>
            </a:custGeom>
            <a:grpFill/>
            <a:ln w="9525">
              <a:solidFill>
                <a:schemeClr val="bg1"/>
              </a:solidFill>
              <a:round/>
            </a:ln>
          </p:spPr>
          <p:txBody>
            <a:bodyPr/>
            <a:lstStyle/>
            <a:p>
              <a:pPr fontAlgn="base">
                <a:spcBef>
                  <a:spcPct val="0"/>
                </a:spcBef>
                <a:spcAft>
                  <a:spcPct val="0"/>
                </a:spcAft>
              </a:pPr>
              <a:endParaRPr lang="zh-CN" altLang="en-US" kern="0">
                <a:solidFill>
                  <a:srgbClr val="663300"/>
                </a:solidFill>
                <a:latin typeface="Arial" panose="020B0604020202020204" pitchFamily="34" charset="0"/>
              </a:endParaRPr>
            </a:p>
          </p:txBody>
        </p:sp>
        <p:sp>
          <p:nvSpPr>
            <p:cNvPr id="71" name="Freeform 23"/>
            <p:cNvSpPr/>
            <p:nvPr/>
          </p:nvSpPr>
          <p:spPr bwMode="auto">
            <a:xfrm>
              <a:off x="5438775" y="4105276"/>
              <a:ext cx="1196975" cy="739775"/>
            </a:xfrm>
            <a:custGeom>
              <a:avLst/>
              <a:gdLst>
                <a:gd name="T0" fmla="*/ 72 w 754"/>
                <a:gd name="T1" fmla="*/ 452 h 466"/>
                <a:gd name="T2" fmla="*/ 4 w 754"/>
                <a:gd name="T3" fmla="*/ 380 h 466"/>
                <a:gd name="T4" fmla="*/ 2 w 754"/>
                <a:gd name="T5" fmla="*/ 362 h 466"/>
                <a:gd name="T6" fmla="*/ 6 w 754"/>
                <a:gd name="T7" fmla="*/ 348 h 466"/>
                <a:gd name="T8" fmla="*/ 0 w 754"/>
                <a:gd name="T9" fmla="*/ 310 h 466"/>
                <a:gd name="T10" fmla="*/ 18 w 754"/>
                <a:gd name="T11" fmla="*/ 304 h 466"/>
                <a:gd name="T12" fmla="*/ 96 w 754"/>
                <a:gd name="T13" fmla="*/ 304 h 466"/>
                <a:gd name="T14" fmla="*/ 138 w 754"/>
                <a:gd name="T15" fmla="*/ 276 h 466"/>
                <a:gd name="T16" fmla="*/ 178 w 754"/>
                <a:gd name="T17" fmla="*/ 244 h 466"/>
                <a:gd name="T18" fmla="*/ 180 w 754"/>
                <a:gd name="T19" fmla="*/ 226 h 466"/>
                <a:gd name="T20" fmla="*/ 126 w 754"/>
                <a:gd name="T21" fmla="*/ 166 h 466"/>
                <a:gd name="T22" fmla="*/ 100 w 754"/>
                <a:gd name="T23" fmla="*/ 144 h 466"/>
                <a:gd name="T24" fmla="*/ 98 w 754"/>
                <a:gd name="T25" fmla="*/ 96 h 466"/>
                <a:gd name="T26" fmla="*/ 136 w 754"/>
                <a:gd name="T27" fmla="*/ 66 h 466"/>
                <a:gd name="T28" fmla="*/ 146 w 754"/>
                <a:gd name="T29" fmla="*/ 54 h 466"/>
                <a:gd name="T30" fmla="*/ 140 w 754"/>
                <a:gd name="T31" fmla="*/ 30 h 466"/>
                <a:gd name="T32" fmla="*/ 118 w 754"/>
                <a:gd name="T33" fmla="*/ 10 h 466"/>
                <a:gd name="T34" fmla="*/ 108 w 754"/>
                <a:gd name="T35" fmla="*/ 0 h 466"/>
                <a:gd name="T36" fmla="*/ 234 w 754"/>
                <a:gd name="T37" fmla="*/ 6 h 466"/>
                <a:gd name="T38" fmla="*/ 246 w 754"/>
                <a:gd name="T39" fmla="*/ 22 h 466"/>
                <a:gd name="T40" fmla="*/ 276 w 754"/>
                <a:gd name="T41" fmla="*/ 46 h 466"/>
                <a:gd name="T42" fmla="*/ 314 w 754"/>
                <a:gd name="T43" fmla="*/ 62 h 466"/>
                <a:gd name="T44" fmla="*/ 338 w 754"/>
                <a:gd name="T45" fmla="*/ 72 h 466"/>
                <a:gd name="T46" fmla="*/ 494 w 754"/>
                <a:gd name="T47" fmla="*/ 100 h 466"/>
                <a:gd name="T48" fmla="*/ 504 w 754"/>
                <a:gd name="T49" fmla="*/ 116 h 466"/>
                <a:gd name="T50" fmla="*/ 524 w 754"/>
                <a:gd name="T51" fmla="*/ 136 h 466"/>
                <a:gd name="T52" fmla="*/ 618 w 754"/>
                <a:gd name="T53" fmla="*/ 158 h 466"/>
                <a:gd name="T54" fmla="*/ 626 w 754"/>
                <a:gd name="T55" fmla="*/ 160 h 466"/>
                <a:gd name="T56" fmla="*/ 660 w 754"/>
                <a:gd name="T57" fmla="*/ 164 h 466"/>
                <a:gd name="T58" fmla="*/ 670 w 754"/>
                <a:gd name="T59" fmla="*/ 174 h 466"/>
                <a:gd name="T60" fmla="*/ 684 w 754"/>
                <a:gd name="T61" fmla="*/ 192 h 466"/>
                <a:gd name="T62" fmla="*/ 702 w 754"/>
                <a:gd name="T63" fmla="*/ 196 h 466"/>
                <a:gd name="T64" fmla="*/ 718 w 754"/>
                <a:gd name="T65" fmla="*/ 208 h 466"/>
                <a:gd name="T66" fmla="*/ 708 w 754"/>
                <a:gd name="T67" fmla="*/ 228 h 466"/>
                <a:gd name="T68" fmla="*/ 702 w 754"/>
                <a:gd name="T69" fmla="*/ 250 h 466"/>
                <a:gd name="T70" fmla="*/ 724 w 754"/>
                <a:gd name="T71" fmla="*/ 274 h 466"/>
                <a:gd name="T72" fmla="*/ 732 w 754"/>
                <a:gd name="T73" fmla="*/ 298 h 466"/>
                <a:gd name="T74" fmla="*/ 740 w 754"/>
                <a:gd name="T75" fmla="*/ 320 h 466"/>
                <a:gd name="T76" fmla="*/ 754 w 754"/>
                <a:gd name="T77" fmla="*/ 330 h 466"/>
                <a:gd name="T78" fmla="*/ 734 w 754"/>
                <a:gd name="T79" fmla="*/ 338 h 466"/>
                <a:gd name="T80" fmla="*/ 692 w 754"/>
                <a:gd name="T81" fmla="*/ 354 h 466"/>
                <a:gd name="T82" fmla="*/ 640 w 754"/>
                <a:gd name="T83" fmla="*/ 392 h 466"/>
                <a:gd name="T84" fmla="*/ 616 w 754"/>
                <a:gd name="T85" fmla="*/ 414 h 466"/>
                <a:gd name="T86" fmla="*/ 582 w 754"/>
                <a:gd name="T87" fmla="*/ 424 h 466"/>
                <a:gd name="T88" fmla="*/ 562 w 754"/>
                <a:gd name="T89" fmla="*/ 434 h 466"/>
                <a:gd name="T90" fmla="*/ 544 w 754"/>
                <a:gd name="T91" fmla="*/ 448 h 466"/>
                <a:gd name="T92" fmla="*/ 512 w 754"/>
                <a:gd name="T93" fmla="*/ 422 h 466"/>
                <a:gd name="T94" fmla="*/ 482 w 754"/>
                <a:gd name="T95" fmla="*/ 408 h 466"/>
                <a:gd name="T96" fmla="*/ 450 w 754"/>
                <a:gd name="T97" fmla="*/ 380 h 466"/>
                <a:gd name="T98" fmla="*/ 426 w 754"/>
                <a:gd name="T99" fmla="*/ 384 h 466"/>
                <a:gd name="T100" fmla="*/ 410 w 754"/>
                <a:gd name="T101" fmla="*/ 404 h 466"/>
                <a:gd name="T102" fmla="*/ 358 w 754"/>
                <a:gd name="T103" fmla="*/ 392 h 466"/>
                <a:gd name="T104" fmla="*/ 286 w 754"/>
                <a:gd name="T105" fmla="*/ 352 h 466"/>
                <a:gd name="T106" fmla="*/ 252 w 754"/>
                <a:gd name="T107" fmla="*/ 346 h 466"/>
                <a:gd name="T108" fmla="*/ 200 w 754"/>
                <a:gd name="T109" fmla="*/ 338 h 466"/>
                <a:gd name="T110" fmla="*/ 184 w 754"/>
                <a:gd name="T111" fmla="*/ 350 h 466"/>
                <a:gd name="T112" fmla="*/ 202 w 754"/>
                <a:gd name="T113" fmla="*/ 380 h 466"/>
                <a:gd name="T114" fmla="*/ 196 w 754"/>
                <a:gd name="T115" fmla="*/ 392 h 466"/>
                <a:gd name="T116" fmla="*/ 164 w 754"/>
                <a:gd name="T117" fmla="*/ 390 h 466"/>
                <a:gd name="T118" fmla="*/ 128 w 754"/>
                <a:gd name="T119" fmla="*/ 406 h 466"/>
                <a:gd name="T120" fmla="*/ 96 w 754"/>
                <a:gd name="T121" fmla="*/ 454 h 466"/>
                <a:gd name="T122" fmla="*/ 80 w 754"/>
                <a:gd name="T123" fmla="*/ 466 h 46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54" h="466">
                  <a:moveTo>
                    <a:pt x="80" y="466"/>
                  </a:moveTo>
                  <a:lnTo>
                    <a:pt x="80" y="466"/>
                  </a:lnTo>
                  <a:lnTo>
                    <a:pt x="72" y="452"/>
                  </a:lnTo>
                  <a:lnTo>
                    <a:pt x="64" y="440"/>
                  </a:lnTo>
                  <a:lnTo>
                    <a:pt x="44" y="418"/>
                  </a:lnTo>
                  <a:lnTo>
                    <a:pt x="4" y="380"/>
                  </a:lnTo>
                  <a:lnTo>
                    <a:pt x="2" y="368"/>
                  </a:lnTo>
                  <a:lnTo>
                    <a:pt x="2" y="362"/>
                  </a:lnTo>
                  <a:lnTo>
                    <a:pt x="4" y="356"/>
                  </a:lnTo>
                  <a:lnTo>
                    <a:pt x="6" y="348"/>
                  </a:lnTo>
                  <a:lnTo>
                    <a:pt x="8" y="328"/>
                  </a:lnTo>
                  <a:lnTo>
                    <a:pt x="0" y="310"/>
                  </a:lnTo>
                  <a:lnTo>
                    <a:pt x="6" y="306"/>
                  </a:lnTo>
                  <a:lnTo>
                    <a:pt x="18" y="304"/>
                  </a:lnTo>
                  <a:lnTo>
                    <a:pt x="44" y="302"/>
                  </a:lnTo>
                  <a:lnTo>
                    <a:pt x="96" y="304"/>
                  </a:lnTo>
                  <a:lnTo>
                    <a:pt x="112" y="298"/>
                  </a:lnTo>
                  <a:lnTo>
                    <a:pt x="126" y="288"/>
                  </a:lnTo>
                  <a:lnTo>
                    <a:pt x="138" y="276"/>
                  </a:lnTo>
                  <a:lnTo>
                    <a:pt x="152" y="264"/>
                  </a:lnTo>
                  <a:lnTo>
                    <a:pt x="178" y="244"/>
                  </a:lnTo>
                  <a:lnTo>
                    <a:pt x="180" y="226"/>
                  </a:lnTo>
                  <a:lnTo>
                    <a:pt x="162" y="200"/>
                  </a:lnTo>
                  <a:lnTo>
                    <a:pt x="144" y="182"/>
                  </a:lnTo>
                  <a:lnTo>
                    <a:pt x="126" y="166"/>
                  </a:lnTo>
                  <a:lnTo>
                    <a:pt x="106" y="156"/>
                  </a:lnTo>
                  <a:lnTo>
                    <a:pt x="100" y="144"/>
                  </a:lnTo>
                  <a:lnTo>
                    <a:pt x="98" y="96"/>
                  </a:lnTo>
                  <a:lnTo>
                    <a:pt x="114" y="80"/>
                  </a:lnTo>
                  <a:lnTo>
                    <a:pt x="124" y="72"/>
                  </a:lnTo>
                  <a:lnTo>
                    <a:pt x="136" y="66"/>
                  </a:lnTo>
                  <a:lnTo>
                    <a:pt x="142" y="60"/>
                  </a:lnTo>
                  <a:lnTo>
                    <a:pt x="146" y="54"/>
                  </a:lnTo>
                  <a:lnTo>
                    <a:pt x="146" y="48"/>
                  </a:lnTo>
                  <a:lnTo>
                    <a:pt x="146" y="42"/>
                  </a:lnTo>
                  <a:lnTo>
                    <a:pt x="140" y="30"/>
                  </a:lnTo>
                  <a:lnTo>
                    <a:pt x="134" y="22"/>
                  </a:lnTo>
                  <a:lnTo>
                    <a:pt x="118" y="10"/>
                  </a:lnTo>
                  <a:lnTo>
                    <a:pt x="112" y="6"/>
                  </a:lnTo>
                  <a:lnTo>
                    <a:pt x="108" y="0"/>
                  </a:lnTo>
                  <a:lnTo>
                    <a:pt x="196" y="0"/>
                  </a:lnTo>
                  <a:lnTo>
                    <a:pt x="234" y="6"/>
                  </a:lnTo>
                  <a:lnTo>
                    <a:pt x="238" y="14"/>
                  </a:lnTo>
                  <a:lnTo>
                    <a:pt x="246" y="22"/>
                  </a:lnTo>
                  <a:lnTo>
                    <a:pt x="254" y="30"/>
                  </a:lnTo>
                  <a:lnTo>
                    <a:pt x="264" y="38"/>
                  </a:lnTo>
                  <a:lnTo>
                    <a:pt x="276" y="46"/>
                  </a:lnTo>
                  <a:lnTo>
                    <a:pt x="288" y="52"/>
                  </a:lnTo>
                  <a:lnTo>
                    <a:pt x="300" y="58"/>
                  </a:lnTo>
                  <a:lnTo>
                    <a:pt x="314" y="62"/>
                  </a:lnTo>
                  <a:lnTo>
                    <a:pt x="338" y="72"/>
                  </a:lnTo>
                  <a:lnTo>
                    <a:pt x="456" y="74"/>
                  </a:lnTo>
                  <a:lnTo>
                    <a:pt x="494" y="100"/>
                  </a:lnTo>
                  <a:lnTo>
                    <a:pt x="498" y="108"/>
                  </a:lnTo>
                  <a:lnTo>
                    <a:pt x="504" y="116"/>
                  </a:lnTo>
                  <a:lnTo>
                    <a:pt x="512" y="126"/>
                  </a:lnTo>
                  <a:lnTo>
                    <a:pt x="524" y="136"/>
                  </a:lnTo>
                  <a:lnTo>
                    <a:pt x="578" y="140"/>
                  </a:lnTo>
                  <a:lnTo>
                    <a:pt x="618" y="158"/>
                  </a:lnTo>
                  <a:lnTo>
                    <a:pt x="622" y="160"/>
                  </a:lnTo>
                  <a:lnTo>
                    <a:pt x="626" y="160"/>
                  </a:lnTo>
                  <a:lnTo>
                    <a:pt x="638" y="160"/>
                  </a:lnTo>
                  <a:lnTo>
                    <a:pt x="652" y="162"/>
                  </a:lnTo>
                  <a:lnTo>
                    <a:pt x="660" y="164"/>
                  </a:lnTo>
                  <a:lnTo>
                    <a:pt x="668" y="170"/>
                  </a:lnTo>
                  <a:lnTo>
                    <a:pt x="670" y="174"/>
                  </a:lnTo>
                  <a:lnTo>
                    <a:pt x="672" y="180"/>
                  </a:lnTo>
                  <a:lnTo>
                    <a:pt x="676" y="186"/>
                  </a:lnTo>
                  <a:lnTo>
                    <a:pt x="684" y="192"/>
                  </a:lnTo>
                  <a:lnTo>
                    <a:pt x="690" y="194"/>
                  </a:lnTo>
                  <a:lnTo>
                    <a:pt x="702" y="196"/>
                  </a:lnTo>
                  <a:lnTo>
                    <a:pt x="710" y="198"/>
                  </a:lnTo>
                  <a:lnTo>
                    <a:pt x="714" y="202"/>
                  </a:lnTo>
                  <a:lnTo>
                    <a:pt x="718" y="208"/>
                  </a:lnTo>
                  <a:lnTo>
                    <a:pt x="720" y="214"/>
                  </a:lnTo>
                  <a:lnTo>
                    <a:pt x="708" y="228"/>
                  </a:lnTo>
                  <a:lnTo>
                    <a:pt x="706" y="236"/>
                  </a:lnTo>
                  <a:lnTo>
                    <a:pt x="702" y="250"/>
                  </a:lnTo>
                  <a:lnTo>
                    <a:pt x="708" y="256"/>
                  </a:lnTo>
                  <a:lnTo>
                    <a:pt x="716" y="264"/>
                  </a:lnTo>
                  <a:lnTo>
                    <a:pt x="724" y="274"/>
                  </a:lnTo>
                  <a:lnTo>
                    <a:pt x="732" y="290"/>
                  </a:lnTo>
                  <a:lnTo>
                    <a:pt x="732" y="298"/>
                  </a:lnTo>
                  <a:lnTo>
                    <a:pt x="734" y="310"/>
                  </a:lnTo>
                  <a:lnTo>
                    <a:pt x="736" y="316"/>
                  </a:lnTo>
                  <a:lnTo>
                    <a:pt x="740" y="320"/>
                  </a:lnTo>
                  <a:lnTo>
                    <a:pt x="746" y="326"/>
                  </a:lnTo>
                  <a:lnTo>
                    <a:pt x="754" y="330"/>
                  </a:lnTo>
                  <a:lnTo>
                    <a:pt x="754" y="334"/>
                  </a:lnTo>
                  <a:lnTo>
                    <a:pt x="734" y="338"/>
                  </a:lnTo>
                  <a:lnTo>
                    <a:pt x="718" y="342"/>
                  </a:lnTo>
                  <a:lnTo>
                    <a:pt x="704" y="348"/>
                  </a:lnTo>
                  <a:lnTo>
                    <a:pt x="692" y="354"/>
                  </a:lnTo>
                  <a:lnTo>
                    <a:pt x="670" y="372"/>
                  </a:lnTo>
                  <a:lnTo>
                    <a:pt x="640" y="392"/>
                  </a:lnTo>
                  <a:lnTo>
                    <a:pt x="634" y="396"/>
                  </a:lnTo>
                  <a:lnTo>
                    <a:pt x="626" y="400"/>
                  </a:lnTo>
                  <a:lnTo>
                    <a:pt x="616" y="414"/>
                  </a:lnTo>
                  <a:lnTo>
                    <a:pt x="598" y="420"/>
                  </a:lnTo>
                  <a:lnTo>
                    <a:pt x="582" y="424"/>
                  </a:lnTo>
                  <a:lnTo>
                    <a:pt x="576" y="426"/>
                  </a:lnTo>
                  <a:lnTo>
                    <a:pt x="570" y="430"/>
                  </a:lnTo>
                  <a:lnTo>
                    <a:pt x="562" y="434"/>
                  </a:lnTo>
                  <a:lnTo>
                    <a:pt x="556" y="442"/>
                  </a:lnTo>
                  <a:lnTo>
                    <a:pt x="544" y="448"/>
                  </a:lnTo>
                  <a:lnTo>
                    <a:pt x="512" y="422"/>
                  </a:lnTo>
                  <a:lnTo>
                    <a:pt x="500" y="418"/>
                  </a:lnTo>
                  <a:lnTo>
                    <a:pt x="490" y="414"/>
                  </a:lnTo>
                  <a:lnTo>
                    <a:pt x="482" y="408"/>
                  </a:lnTo>
                  <a:lnTo>
                    <a:pt x="474" y="402"/>
                  </a:lnTo>
                  <a:lnTo>
                    <a:pt x="462" y="390"/>
                  </a:lnTo>
                  <a:lnTo>
                    <a:pt x="450" y="380"/>
                  </a:lnTo>
                  <a:lnTo>
                    <a:pt x="434" y="382"/>
                  </a:lnTo>
                  <a:lnTo>
                    <a:pt x="426" y="384"/>
                  </a:lnTo>
                  <a:lnTo>
                    <a:pt x="420" y="392"/>
                  </a:lnTo>
                  <a:lnTo>
                    <a:pt x="410" y="404"/>
                  </a:lnTo>
                  <a:lnTo>
                    <a:pt x="392" y="402"/>
                  </a:lnTo>
                  <a:lnTo>
                    <a:pt x="374" y="398"/>
                  </a:lnTo>
                  <a:lnTo>
                    <a:pt x="358" y="392"/>
                  </a:lnTo>
                  <a:lnTo>
                    <a:pt x="342" y="384"/>
                  </a:lnTo>
                  <a:lnTo>
                    <a:pt x="312" y="366"/>
                  </a:lnTo>
                  <a:lnTo>
                    <a:pt x="286" y="352"/>
                  </a:lnTo>
                  <a:lnTo>
                    <a:pt x="268" y="348"/>
                  </a:lnTo>
                  <a:lnTo>
                    <a:pt x="252" y="346"/>
                  </a:lnTo>
                  <a:lnTo>
                    <a:pt x="228" y="338"/>
                  </a:lnTo>
                  <a:lnTo>
                    <a:pt x="200" y="338"/>
                  </a:lnTo>
                  <a:lnTo>
                    <a:pt x="192" y="342"/>
                  </a:lnTo>
                  <a:lnTo>
                    <a:pt x="186" y="344"/>
                  </a:lnTo>
                  <a:lnTo>
                    <a:pt x="184" y="350"/>
                  </a:lnTo>
                  <a:lnTo>
                    <a:pt x="186" y="358"/>
                  </a:lnTo>
                  <a:lnTo>
                    <a:pt x="192" y="368"/>
                  </a:lnTo>
                  <a:lnTo>
                    <a:pt x="202" y="380"/>
                  </a:lnTo>
                  <a:lnTo>
                    <a:pt x="196" y="392"/>
                  </a:lnTo>
                  <a:lnTo>
                    <a:pt x="182" y="390"/>
                  </a:lnTo>
                  <a:lnTo>
                    <a:pt x="164" y="390"/>
                  </a:lnTo>
                  <a:lnTo>
                    <a:pt x="150" y="394"/>
                  </a:lnTo>
                  <a:lnTo>
                    <a:pt x="138" y="398"/>
                  </a:lnTo>
                  <a:lnTo>
                    <a:pt x="128" y="406"/>
                  </a:lnTo>
                  <a:lnTo>
                    <a:pt x="118" y="414"/>
                  </a:lnTo>
                  <a:lnTo>
                    <a:pt x="112" y="426"/>
                  </a:lnTo>
                  <a:lnTo>
                    <a:pt x="96" y="454"/>
                  </a:lnTo>
                  <a:lnTo>
                    <a:pt x="88" y="460"/>
                  </a:lnTo>
                  <a:lnTo>
                    <a:pt x="80" y="466"/>
                  </a:lnTo>
                  <a:close/>
                </a:path>
              </a:pathLst>
            </a:custGeom>
            <a:grpFill/>
            <a:ln w="9525">
              <a:solidFill>
                <a:schemeClr val="bg1"/>
              </a:solidFill>
              <a:round/>
            </a:ln>
          </p:spPr>
          <p:txBody>
            <a:bodyPr/>
            <a:lstStyle/>
            <a:p>
              <a:pPr fontAlgn="base">
                <a:spcBef>
                  <a:spcPct val="0"/>
                </a:spcBef>
                <a:spcAft>
                  <a:spcPct val="0"/>
                </a:spcAft>
              </a:pPr>
              <a:endParaRPr lang="zh-CN" altLang="en-US" kern="0">
                <a:solidFill>
                  <a:srgbClr val="663300"/>
                </a:solidFill>
                <a:latin typeface="Arial" panose="020B0604020202020204" pitchFamily="34" charset="0"/>
              </a:endParaRPr>
            </a:p>
          </p:txBody>
        </p:sp>
        <p:sp>
          <p:nvSpPr>
            <p:cNvPr id="72" name="Freeform 24"/>
            <p:cNvSpPr/>
            <p:nvPr/>
          </p:nvSpPr>
          <p:spPr bwMode="auto">
            <a:xfrm>
              <a:off x="6423025" y="3759201"/>
              <a:ext cx="739775" cy="911225"/>
            </a:xfrm>
            <a:custGeom>
              <a:avLst/>
              <a:gdLst>
                <a:gd name="T0" fmla="*/ 212 w 466"/>
                <a:gd name="T1" fmla="*/ 570 h 574"/>
                <a:gd name="T2" fmla="*/ 202 w 466"/>
                <a:gd name="T3" fmla="*/ 516 h 574"/>
                <a:gd name="T4" fmla="*/ 166 w 466"/>
                <a:gd name="T5" fmla="*/ 522 h 574"/>
                <a:gd name="T6" fmla="*/ 148 w 466"/>
                <a:gd name="T7" fmla="*/ 546 h 574"/>
                <a:gd name="T8" fmla="*/ 140 w 466"/>
                <a:gd name="T9" fmla="*/ 538 h 574"/>
                <a:gd name="T10" fmla="*/ 122 w 466"/>
                <a:gd name="T11" fmla="*/ 520 h 574"/>
                <a:gd name="T12" fmla="*/ 114 w 466"/>
                <a:gd name="T13" fmla="*/ 490 h 574"/>
                <a:gd name="T14" fmla="*/ 102 w 466"/>
                <a:gd name="T15" fmla="*/ 470 h 574"/>
                <a:gd name="T16" fmla="*/ 100 w 466"/>
                <a:gd name="T17" fmla="*/ 446 h 574"/>
                <a:gd name="T18" fmla="*/ 106 w 466"/>
                <a:gd name="T19" fmla="*/ 416 h 574"/>
                <a:gd name="T20" fmla="*/ 68 w 466"/>
                <a:gd name="T21" fmla="*/ 398 h 574"/>
                <a:gd name="T22" fmla="*/ 58 w 466"/>
                <a:gd name="T23" fmla="*/ 380 h 574"/>
                <a:gd name="T24" fmla="*/ 56 w 466"/>
                <a:gd name="T25" fmla="*/ 366 h 574"/>
                <a:gd name="T26" fmla="*/ 86 w 466"/>
                <a:gd name="T27" fmla="*/ 346 h 574"/>
                <a:gd name="T28" fmla="*/ 96 w 466"/>
                <a:gd name="T29" fmla="*/ 284 h 574"/>
                <a:gd name="T30" fmla="*/ 78 w 466"/>
                <a:gd name="T31" fmla="*/ 252 h 574"/>
                <a:gd name="T32" fmla="*/ 48 w 466"/>
                <a:gd name="T33" fmla="*/ 262 h 574"/>
                <a:gd name="T34" fmla="*/ 30 w 466"/>
                <a:gd name="T35" fmla="*/ 252 h 574"/>
                <a:gd name="T36" fmla="*/ 0 w 466"/>
                <a:gd name="T37" fmla="*/ 202 h 574"/>
                <a:gd name="T38" fmla="*/ 10 w 466"/>
                <a:gd name="T39" fmla="*/ 180 h 574"/>
                <a:gd name="T40" fmla="*/ 42 w 466"/>
                <a:gd name="T41" fmla="*/ 148 h 574"/>
                <a:gd name="T42" fmla="*/ 44 w 466"/>
                <a:gd name="T43" fmla="*/ 72 h 574"/>
                <a:gd name="T44" fmla="*/ 58 w 466"/>
                <a:gd name="T45" fmla="*/ 74 h 574"/>
                <a:gd name="T46" fmla="*/ 76 w 466"/>
                <a:gd name="T47" fmla="*/ 110 h 574"/>
                <a:gd name="T48" fmla="*/ 110 w 466"/>
                <a:gd name="T49" fmla="*/ 120 h 574"/>
                <a:gd name="T50" fmla="*/ 126 w 466"/>
                <a:gd name="T51" fmla="*/ 80 h 574"/>
                <a:gd name="T52" fmla="*/ 134 w 466"/>
                <a:gd name="T53" fmla="*/ 54 h 574"/>
                <a:gd name="T54" fmla="*/ 102 w 466"/>
                <a:gd name="T55" fmla="*/ 6 h 574"/>
                <a:gd name="T56" fmla="*/ 118 w 466"/>
                <a:gd name="T57" fmla="*/ 0 h 574"/>
                <a:gd name="T58" fmla="*/ 150 w 466"/>
                <a:gd name="T59" fmla="*/ 40 h 574"/>
                <a:gd name="T60" fmla="*/ 176 w 466"/>
                <a:gd name="T61" fmla="*/ 80 h 574"/>
                <a:gd name="T62" fmla="*/ 264 w 466"/>
                <a:gd name="T63" fmla="*/ 106 h 574"/>
                <a:gd name="T64" fmla="*/ 294 w 466"/>
                <a:gd name="T65" fmla="*/ 174 h 574"/>
                <a:gd name="T66" fmla="*/ 318 w 466"/>
                <a:gd name="T67" fmla="*/ 202 h 574"/>
                <a:gd name="T68" fmla="*/ 358 w 466"/>
                <a:gd name="T69" fmla="*/ 194 h 574"/>
                <a:gd name="T70" fmla="*/ 362 w 466"/>
                <a:gd name="T71" fmla="*/ 180 h 574"/>
                <a:gd name="T72" fmla="*/ 388 w 466"/>
                <a:gd name="T73" fmla="*/ 194 h 574"/>
                <a:gd name="T74" fmla="*/ 382 w 466"/>
                <a:gd name="T75" fmla="*/ 224 h 574"/>
                <a:gd name="T76" fmla="*/ 338 w 466"/>
                <a:gd name="T77" fmla="*/ 250 h 574"/>
                <a:gd name="T78" fmla="*/ 330 w 466"/>
                <a:gd name="T79" fmla="*/ 280 h 574"/>
                <a:gd name="T80" fmla="*/ 326 w 466"/>
                <a:gd name="T81" fmla="*/ 302 h 574"/>
                <a:gd name="T82" fmla="*/ 380 w 466"/>
                <a:gd name="T83" fmla="*/ 346 h 574"/>
                <a:gd name="T84" fmla="*/ 392 w 466"/>
                <a:gd name="T85" fmla="*/ 360 h 574"/>
                <a:gd name="T86" fmla="*/ 456 w 466"/>
                <a:gd name="T87" fmla="*/ 378 h 574"/>
                <a:gd name="T88" fmla="*/ 466 w 466"/>
                <a:gd name="T89" fmla="*/ 402 h 574"/>
                <a:gd name="T90" fmla="*/ 426 w 466"/>
                <a:gd name="T91" fmla="*/ 420 h 574"/>
                <a:gd name="T92" fmla="*/ 416 w 466"/>
                <a:gd name="T93" fmla="*/ 440 h 574"/>
                <a:gd name="T94" fmla="*/ 420 w 466"/>
                <a:gd name="T95" fmla="*/ 460 h 574"/>
                <a:gd name="T96" fmla="*/ 400 w 466"/>
                <a:gd name="T97" fmla="*/ 522 h 574"/>
                <a:gd name="T98" fmla="*/ 378 w 466"/>
                <a:gd name="T99" fmla="*/ 546 h 574"/>
                <a:gd name="T100" fmla="*/ 330 w 466"/>
                <a:gd name="T101" fmla="*/ 560 h 574"/>
                <a:gd name="T102" fmla="*/ 278 w 466"/>
                <a:gd name="T103" fmla="*/ 566 h 574"/>
                <a:gd name="T104" fmla="*/ 256 w 466"/>
                <a:gd name="T105" fmla="*/ 536 h 574"/>
                <a:gd name="T106" fmla="*/ 238 w 466"/>
                <a:gd name="T107" fmla="*/ 532 h 574"/>
                <a:gd name="T108" fmla="*/ 226 w 466"/>
                <a:gd name="T109" fmla="*/ 574 h 5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66" h="574">
                  <a:moveTo>
                    <a:pt x="216" y="574"/>
                  </a:moveTo>
                  <a:lnTo>
                    <a:pt x="216" y="574"/>
                  </a:lnTo>
                  <a:lnTo>
                    <a:pt x="212" y="570"/>
                  </a:lnTo>
                  <a:lnTo>
                    <a:pt x="212" y="524"/>
                  </a:lnTo>
                  <a:lnTo>
                    <a:pt x="202" y="516"/>
                  </a:lnTo>
                  <a:lnTo>
                    <a:pt x="182" y="516"/>
                  </a:lnTo>
                  <a:lnTo>
                    <a:pt x="176" y="518"/>
                  </a:lnTo>
                  <a:lnTo>
                    <a:pt x="170" y="520"/>
                  </a:lnTo>
                  <a:lnTo>
                    <a:pt x="166" y="522"/>
                  </a:lnTo>
                  <a:lnTo>
                    <a:pt x="162" y="528"/>
                  </a:lnTo>
                  <a:lnTo>
                    <a:pt x="154" y="542"/>
                  </a:lnTo>
                  <a:lnTo>
                    <a:pt x="148" y="546"/>
                  </a:lnTo>
                  <a:lnTo>
                    <a:pt x="144" y="548"/>
                  </a:lnTo>
                  <a:lnTo>
                    <a:pt x="142" y="542"/>
                  </a:lnTo>
                  <a:lnTo>
                    <a:pt x="140" y="538"/>
                  </a:lnTo>
                  <a:lnTo>
                    <a:pt x="130" y="532"/>
                  </a:lnTo>
                  <a:lnTo>
                    <a:pt x="122" y="520"/>
                  </a:lnTo>
                  <a:lnTo>
                    <a:pt x="122" y="510"/>
                  </a:lnTo>
                  <a:lnTo>
                    <a:pt x="120" y="502"/>
                  </a:lnTo>
                  <a:lnTo>
                    <a:pt x="118" y="494"/>
                  </a:lnTo>
                  <a:lnTo>
                    <a:pt x="114" y="490"/>
                  </a:lnTo>
                  <a:lnTo>
                    <a:pt x="108" y="480"/>
                  </a:lnTo>
                  <a:lnTo>
                    <a:pt x="104" y="476"/>
                  </a:lnTo>
                  <a:lnTo>
                    <a:pt x="102" y="470"/>
                  </a:lnTo>
                  <a:lnTo>
                    <a:pt x="94" y="462"/>
                  </a:lnTo>
                  <a:lnTo>
                    <a:pt x="94" y="452"/>
                  </a:lnTo>
                  <a:lnTo>
                    <a:pt x="100" y="446"/>
                  </a:lnTo>
                  <a:lnTo>
                    <a:pt x="112" y="436"/>
                  </a:lnTo>
                  <a:lnTo>
                    <a:pt x="110" y="424"/>
                  </a:lnTo>
                  <a:lnTo>
                    <a:pt x="106" y="416"/>
                  </a:lnTo>
                  <a:lnTo>
                    <a:pt x="100" y="410"/>
                  </a:lnTo>
                  <a:lnTo>
                    <a:pt x="92" y="406"/>
                  </a:lnTo>
                  <a:lnTo>
                    <a:pt x="74" y="400"/>
                  </a:lnTo>
                  <a:lnTo>
                    <a:pt x="68" y="398"/>
                  </a:lnTo>
                  <a:lnTo>
                    <a:pt x="60" y="394"/>
                  </a:lnTo>
                  <a:lnTo>
                    <a:pt x="58" y="380"/>
                  </a:lnTo>
                  <a:lnTo>
                    <a:pt x="54" y="376"/>
                  </a:lnTo>
                  <a:lnTo>
                    <a:pt x="54" y="370"/>
                  </a:lnTo>
                  <a:lnTo>
                    <a:pt x="56" y="366"/>
                  </a:lnTo>
                  <a:lnTo>
                    <a:pt x="64" y="356"/>
                  </a:lnTo>
                  <a:lnTo>
                    <a:pt x="74" y="350"/>
                  </a:lnTo>
                  <a:lnTo>
                    <a:pt x="86" y="346"/>
                  </a:lnTo>
                  <a:lnTo>
                    <a:pt x="102" y="326"/>
                  </a:lnTo>
                  <a:lnTo>
                    <a:pt x="100" y="304"/>
                  </a:lnTo>
                  <a:lnTo>
                    <a:pt x="96" y="284"/>
                  </a:lnTo>
                  <a:lnTo>
                    <a:pt x="88" y="266"/>
                  </a:lnTo>
                  <a:lnTo>
                    <a:pt x="84" y="260"/>
                  </a:lnTo>
                  <a:lnTo>
                    <a:pt x="78" y="252"/>
                  </a:lnTo>
                  <a:lnTo>
                    <a:pt x="56" y="252"/>
                  </a:lnTo>
                  <a:lnTo>
                    <a:pt x="48" y="262"/>
                  </a:lnTo>
                  <a:lnTo>
                    <a:pt x="40" y="264"/>
                  </a:lnTo>
                  <a:lnTo>
                    <a:pt x="34" y="258"/>
                  </a:lnTo>
                  <a:lnTo>
                    <a:pt x="30" y="252"/>
                  </a:lnTo>
                  <a:lnTo>
                    <a:pt x="24" y="238"/>
                  </a:lnTo>
                  <a:lnTo>
                    <a:pt x="20" y="216"/>
                  </a:lnTo>
                  <a:lnTo>
                    <a:pt x="0" y="202"/>
                  </a:lnTo>
                  <a:lnTo>
                    <a:pt x="2" y="194"/>
                  </a:lnTo>
                  <a:lnTo>
                    <a:pt x="6" y="186"/>
                  </a:lnTo>
                  <a:lnTo>
                    <a:pt x="10" y="180"/>
                  </a:lnTo>
                  <a:lnTo>
                    <a:pt x="16" y="172"/>
                  </a:lnTo>
                  <a:lnTo>
                    <a:pt x="30" y="160"/>
                  </a:lnTo>
                  <a:lnTo>
                    <a:pt x="42" y="148"/>
                  </a:lnTo>
                  <a:lnTo>
                    <a:pt x="46" y="128"/>
                  </a:lnTo>
                  <a:lnTo>
                    <a:pt x="46" y="108"/>
                  </a:lnTo>
                  <a:lnTo>
                    <a:pt x="44" y="72"/>
                  </a:lnTo>
                  <a:lnTo>
                    <a:pt x="48" y="70"/>
                  </a:lnTo>
                  <a:lnTo>
                    <a:pt x="58" y="74"/>
                  </a:lnTo>
                  <a:lnTo>
                    <a:pt x="60" y="82"/>
                  </a:lnTo>
                  <a:lnTo>
                    <a:pt x="66" y="96"/>
                  </a:lnTo>
                  <a:lnTo>
                    <a:pt x="72" y="104"/>
                  </a:lnTo>
                  <a:lnTo>
                    <a:pt x="76" y="110"/>
                  </a:lnTo>
                  <a:lnTo>
                    <a:pt x="82" y="116"/>
                  </a:lnTo>
                  <a:lnTo>
                    <a:pt x="90" y="120"/>
                  </a:lnTo>
                  <a:lnTo>
                    <a:pt x="110" y="120"/>
                  </a:lnTo>
                  <a:lnTo>
                    <a:pt x="118" y="104"/>
                  </a:lnTo>
                  <a:lnTo>
                    <a:pt x="122" y="92"/>
                  </a:lnTo>
                  <a:lnTo>
                    <a:pt x="126" y="80"/>
                  </a:lnTo>
                  <a:lnTo>
                    <a:pt x="132" y="66"/>
                  </a:lnTo>
                  <a:lnTo>
                    <a:pt x="134" y="54"/>
                  </a:lnTo>
                  <a:lnTo>
                    <a:pt x="96" y="18"/>
                  </a:lnTo>
                  <a:lnTo>
                    <a:pt x="98" y="10"/>
                  </a:lnTo>
                  <a:lnTo>
                    <a:pt x="102" y="6"/>
                  </a:lnTo>
                  <a:lnTo>
                    <a:pt x="106" y="4"/>
                  </a:lnTo>
                  <a:lnTo>
                    <a:pt x="112" y="0"/>
                  </a:lnTo>
                  <a:lnTo>
                    <a:pt x="118" y="0"/>
                  </a:lnTo>
                  <a:lnTo>
                    <a:pt x="128" y="12"/>
                  </a:lnTo>
                  <a:lnTo>
                    <a:pt x="140" y="24"/>
                  </a:lnTo>
                  <a:lnTo>
                    <a:pt x="150" y="40"/>
                  </a:lnTo>
                  <a:lnTo>
                    <a:pt x="160" y="60"/>
                  </a:lnTo>
                  <a:lnTo>
                    <a:pt x="176" y="80"/>
                  </a:lnTo>
                  <a:lnTo>
                    <a:pt x="248" y="94"/>
                  </a:lnTo>
                  <a:lnTo>
                    <a:pt x="264" y="106"/>
                  </a:lnTo>
                  <a:lnTo>
                    <a:pt x="272" y="126"/>
                  </a:lnTo>
                  <a:lnTo>
                    <a:pt x="280" y="150"/>
                  </a:lnTo>
                  <a:lnTo>
                    <a:pt x="286" y="162"/>
                  </a:lnTo>
                  <a:lnTo>
                    <a:pt x="294" y="174"/>
                  </a:lnTo>
                  <a:lnTo>
                    <a:pt x="302" y="184"/>
                  </a:lnTo>
                  <a:lnTo>
                    <a:pt x="314" y="194"/>
                  </a:lnTo>
                  <a:lnTo>
                    <a:pt x="318" y="202"/>
                  </a:lnTo>
                  <a:lnTo>
                    <a:pt x="336" y="200"/>
                  </a:lnTo>
                  <a:lnTo>
                    <a:pt x="348" y="198"/>
                  </a:lnTo>
                  <a:lnTo>
                    <a:pt x="358" y="194"/>
                  </a:lnTo>
                  <a:lnTo>
                    <a:pt x="360" y="182"/>
                  </a:lnTo>
                  <a:lnTo>
                    <a:pt x="360" y="180"/>
                  </a:lnTo>
                  <a:lnTo>
                    <a:pt x="362" y="180"/>
                  </a:lnTo>
                  <a:lnTo>
                    <a:pt x="366" y="180"/>
                  </a:lnTo>
                  <a:lnTo>
                    <a:pt x="380" y="180"/>
                  </a:lnTo>
                  <a:lnTo>
                    <a:pt x="388" y="194"/>
                  </a:lnTo>
                  <a:lnTo>
                    <a:pt x="392" y="206"/>
                  </a:lnTo>
                  <a:lnTo>
                    <a:pt x="394" y="220"/>
                  </a:lnTo>
                  <a:lnTo>
                    <a:pt x="382" y="224"/>
                  </a:lnTo>
                  <a:lnTo>
                    <a:pt x="370" y="226"/>
                  </a:lnTo>
                  <a:lnTo>
                    <a:pt x="348" y="226"/>
                  </a:lnTo>
                  <a:lnTo>
                    <a:pt x="338" y="250"/>
                  </a:lnTo>
                  <a:lnTo>
                    <a:pt x="334" y="274"/>
                  </a:lnTo>
                  <a:lnTo>
                    <a:pt x="330" y="280"/>
                  </a:lnTo>
                  <a:lnTo>
                    <a:pt x="326" y="284"/>
                  </a:lnTo>
                  <a:lnTo>
                    <a:pt x="326" y="292"/>
                  </a:lnTo>
                  <a:lnTo>
                    <a:pt x="326" y="302"/>
                  </a:lnTo>
                  <a:lnTo>
                    <a:pt x="368" y="342"/>
                  </a:lnTo>
                  <a:lnTo>
                    <a:pt x="372" y="344"/>
                  </a:lnTo>
                  <a:lnTo>
                    <a:pt x="380" y="346"/>
                  </a:lnTo>
                  <a:lnTo>
                    <a:pt x="388" y="350"/>
                  </a:lnTo>
                  <a:lnTo>
                    <a:pt x="390" y="354"/>
                  </a:lnTo>
                  <a:lnTo>
                    <a:pt x="392" y="360"/>
                  </a:lnTo>
                  <a:lnTo>
                    <a:pt x="408" y="374"/>
                  </a:lnTo>
                  <a:lnTo>
                    <a:pt x="456" y="378"/>
                  </a:lnTo>
                  <a:lnTo>
                    <a:pt x="466" y="386"/>
                  </a:lnTo>
                  <a:lnTo>
                    <a:pt x="466" y="402"/>
                  </a:lnTo>
                  <a:lnTo>
                    <a:pt x="458" y="408"/>
                  </a:lnTo>
                  <a:lnTo>
                    <a:pt x="450" y="412"/>
                  </a:lnTo>
                  <a:lnTo>
                    <a:pt x="434" y="416"/>
                  </a:lnTo>
                  <a:lnTo>
                    <a:pt x="426" y="420"/>
                  </a:lnTo>
                  <a:lnTo>
                    <a:pt x="422" y="424"/>
                  </a:lnTo>
                  <a:lnTo>
                    <a:pt x="418" y="430"/>
                  </a:lnTo>
                  <a:lnTo>
                    <a:pt x="416" y="440"/>
                  </a:lnTo>
                  <a:lnTo>
                    <a:pt x="420" y="450"/>
                  </a:lnTo>
                  <a:lnTo>
                    <a:pt x="420" y="456"/>
                  </a:lnTo>
                  <a:lnTo>
                    <a:pt x="420" y="460"/>
                  </a:lnTo>
                  <a:lnTo>
                    <a:pt x="408" y="466"/>
                  </a:lnTo>
                  <a:lnTo>
                    <a:pt x="400" y="472"/>
                  </a:lnTo>
                  <a:lnTo>
                    <a:pt x="400" y="522"/>
                  </a:lnTo>
                  <a:lnTo>
                    <a:pt x="392" y="532"/>
                  </a:lnTo>
                  <a:lnTo>
                    <a:pt x="384" y="540"/>
                  </a:lnTo>
                  <a:lnTo>
                    <a:pt x="378" y="546"/>
                  </a:lnTo>
                  <a:lnTo>
                    <a:pt x="368" y="550"/>
                  </a:lnTo>
                  <a:lnTo>
                    <a:pt x="352" y="556"/>
                  </a:lnTo>
                  <a:lnTo>
                    <a:pt x="330" y="560"/>
                  </a:lnTo>
                  <a:lnTo>
                    <a:pt x="316" y="566"/>
                  </a:lnTo>
                  <a:lnTo>
                    <a:pt x="302" y="570"/>
                  </a:lnTo>
                  <a:lnTo>
                    <a:pt x="290" y="570"/>
                  </a:lnTo>
                  <a:lnTo>
                    <a:pt x="278" y="566"/>
                  </a:lnTo>
                  <a:lnTo>
                    <a:pt x="268" y="556"/>
                  </a:lnTo>
                  <a:lnTo>
                    <a:pt x="260" y="546"/>
                  </a:lnTo>
                  <a:lnTo>
                    <a:pt x="256" y="536"/>
                  </a:lnTo>
                  <a:lnTo>
                    <a:pt x="250" y="530"/>
                  </a:lnTo>
                  <a:lnTo>
                    <a:pt x="242" y="530"/>
                  </a:lnTo>
                  <a:lnTo>
                    <a:pt x="238" y="532"/>
                  </a:lnTo>
                  <a:lnTo>
                    <a:pt x="234" y="542"/>
                  </a:lnTo>
                  <a:lnTo>
                    <a:pt x="226" y="574"/>
                  </a:lnTo>
                  <a:lnTo>
                    <a:pt x="216" y="574"/>
                  </a:lnTo>
                  <a:close/>
                </a:path>
              </a:pathLst>
            </a:custGeom>
            <a:grpFill/>
            <a:ln w="9525">
              <a:solidFill>
                <a:schemeClr val="bg1"/>
              </a:solidFill>
              <a:round/>
            </a:ln>
          </p:spPr>
          <p:txBody>
            <a:bodyPr/>
            <a:lstStyle/>
            <a:p>
              <a:pPr fontAlgn="base">
                <a:spcBef>
                  <a:spcPct val="0"/>
                </a:spcBef>
                <a:spcAft>
                  <a:spcPct val="0"/>
                </a:spcAft>
              </a:pPr>
              <a:endParaRPr lang="zh-CN" altLang="en-US" kern="0">
                <a:solidFill>
                  <a:srgbClr val="663300"/>
                </a:solidFill>
                <a:latin typeface="Arial" panose="020B0604020202020204" pitchFamily="34" charset="0"/>
              </a:endParaRPr>
            </a:p>
          </p:txBody>
        </p:sp>
        <p:sp>
          <p:nvSpPr>
            <p:cNvPr id="73" name="Freeform 25"/>
            <p:cNvSpPr/>
            <p:nvPr/>
          </p:nvSpPr>
          <p:spPr bwMode="auto">
            <a:xfrm>
              <a:off x="6619875" y="3635376"/>
              <a:ext cx="863600" cy="854075"/>
            </a:xfrm>
            <a:custGeom>
              <a:avLst/>
              <a:gdLst>
                <a:gd name="T0" fmla="*/ 322 w 544"/>
                <a:gd name="T1" fmla="*/ 532 h 538"/>
                <a:gd name="T2" fmla="*/ 308 w 544"/>
                <a:gd name="T3" fmla="*/ 518 h 538"/>
                <a:gd name="T4" fmla="*/ 308 w 544"/>
                <a:gd name="T5" fmla="*/ 508 h 538"/>
                <a:gd name="T6" fmla="*/ 354 w 544"/>
                <a:gd name="T7" fmla="*/ 484 h 538"/>
                <a:gd name="T8" fmla="*/ 342 w 544"/>
                <a:gd name="T9" fmla="*/ 450 h 538"/>
                <a:gd name="T10" fmla="*/ 298 w 544"/>
                <a:gd name="T11" fmla="*/ 444 h 538"/>
                <a:gd name="T12" fmla="*/ 272 w 544"/>
                <a:gd name="T13" fmla="*/ 420 h 538"/>
                <a:gd name="T14" fmla="*/ 240 w 544"/>
                <a:gd name="T15" fmla="*/ 400 h 538"/>
                <a:gd name="T16" fmla="*/ 216 w 544"/>
                <a:gd name="T17" fmla="*/ 380 h 538"/>
                <a:gd name="T18" fmla="*/ 216 w 544"/>
                <a:gd name="T19" fmla="*/ 364 h 538"/>
                <a:gd name="T20" fmla="*/ 224 w 544"/>
                <a:gd name="T21" fmla="*/ 334 h 538"/>
                <a:gd name="T22" fmla="*/ 254 w 544"/>
                <a:gd name="T23" fmla="*/ 314 h 538"/>
                <a:gd name="T24" fmla="*/ 280 w 544"/>
                <a:gd name="T25" fmla="*/ 304 h 538"/>
                <a:gd name="T26" fmla="*/ 264 w 544"/>
                <a:gd name="T27" fmla="*/ 250 h 538"/>
                <a:gd name="T28" fmla="*/ 228 w 544"/>
                <a:gd name="T29" fmla="*/ 252 h 538"/>
                <a:gd name="T30" fmla="*/ 202 w 544"/>
                <a:gd name="T31" fmla="*/ 272 h 538"/>
                <a:gd name="T32" fmla="*/ 186 w 544"/>
                <a:gd name="T33" fmla="*/ 256 h 538"/>
                <a:gd name="T34" fmla="*/ 152 w 544"/>
                <a:gd name="T35" fmla="*/ 186 h 538"/>
                <a:gd name="T36" fmla="*/ 116 w 544"/>
                <a:gd name="T37" fmla="*/ 158 h 538"/>
                <a:gd name="T38" fmla="*/ 58 w 544"/>
                <a:gd name="T39" fmla="*/ 146 h 538"/>
                <a:gd name="T40" fmla="*/ 26 w 544"/>
                <a:gd name="T41" fmla="*/ 98 h 538"/>
                <a:gd name="T42" fmla="*/ 0 w 544"/>
                <a:gd name="T43" fmla="*/ 56 h 538"/>
                <a:gd name="T44" fmla="*/ 10 w 544"/>
                <a:gd name="T45" fmla="*/ 36 h 538"/>
                <a:gd name="T46" fmla="*/ 30 w 544"/>
                <a:gd name="T47" fmla="*/ 52 h 538"/>
                <a:gd name="T48" fmla="*/ 36 w 544"/>
                <a:gd name="T49" fmla="*/ 60 h 538"/>
                <a:gd name="T50" fmla="*/ 60 w 544"/>
                <a:gd name="T51" fmla="*/ 90 h 538"/>
                <a:gd name="T52" fmla="*/ 112 w 544"/>
                <a:gd name="T53" fmla="*/ 98 h 538"/>
                <a:gd name="T54" fmla="*/ 140 w 544"/>
                <a:gd name="T55" fmla="*/ 68 h 538"/>
                <a:gd name="T56" fmla="*/ 160 w 544"/>
                <a:gd name="T57" fmla="*/ 76 h 538"/>
                <a:gd name="T58" fmla="*/ 200 w 544"/>
                <a:gd name="T59" fmla="*/ 50 h 538"/>
                <a:gd name="T60" fmla="*/ 212 w 544"/>
                <a:gd name="T61" fmla="*/ 10 h 538"/>
                <a:gd name="T62" fmla="*/ 236 w 544"/>
                <a:gd name="T63" fmla="*/ 0 h 538"/>
                <a:gd name="T64" fmla="*/ 268 w 544"/>
                <a:gd name="T65" fmla="*/ 52 h 538"/>
                <a:gd name="T66" fmla="*/ 338 w 544"/>
                <a:gd name="T67" fmla="*/ 88 h 538"/>
                <a:gd name="T68" fmla="*/ 412 w 544"/>
                <a:gd name="T69" fmla="*/ 218 h 538"/>
                <a:gd name="T70" fmla="*/ 424 w 544"/>
                <a:gd name="T71" fmla="*/ 258 h 538"/>
                <a:gd name="T72" fmla="*/ 500 w 544"/>
                <a:gd name="T73" fmla="*/ 312 h 538"/>
                <a:gd name="T74" fmla="*/ 526 w 544"/>
                <a:gd name="T75" fmla="*/ 336 h 538"/>
                <a:gd name="T76" fmla="*/ 470 w 544"/>
                <a:gd name="T77" fmla="*/ 340 h 538"/>
                <a:gd name="T78" fmla="*/ 504 w 544"/>
                <a:gd name="T79" fmla="*/ 374 h 538"/>
                <a:gd name="T80" fmla="*/ 498 w 544"/>
                <a:gd name="T81" fmla="*/ 392 h 538"/>
                <a:gd name="T82" fmla="*/ 540 w 544"/>
                <a:gd name="T83" fmla="*/ 420 h 538"/>
                <a:gd name="T84" fmla="*/ 540 w 544"/>
                <a:gd name="T85" fmla="*/ 440 h 538"/>
                <a:gd name="T86" fmla="*/ 502 w 544"/>
                <a:gd name="T87" fmla="*/ 468 h 538"/>
                <a:gd name="T88" fmla="*/ 498 w 544"/>
                <a:gd name="T89" fmla="*/ 474 h 538"/>
                <a:gd name="T90" fmla="*/ 452 w 544"/>
                <a:gd name="T91" fmla="*/ 514 h 538"/>
                <a:gd name="T92" fmla="*/ 416 w 544"/>
                <a:gd name="T93" fmla="*/ 530 h 538"/>
                <a:gd name="T94" fmla="*/ 342 w 544"/>
                <a:gd name="T95" fmla="*/ 538 h 53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44" h="538">
                  <a:moveTo>
                    <a:pt x="342" y="538"/>
                  </a:moveTo>
                  <a:lnTo>
                    <a:pt x="342" y="538"/>
                  </a:lnTo>
                  <a:lnTo>
                    <a:pt x="330" y="534"/>
                  </a:lnTo>
                  <a:lnTo>
                    <a:pt x="322" y="532"/>
                  </a:lnTo>
                  <a:lnTo>
                    <a:pt x="308" y="532"/>
                  </a:lnTo>
                  <a:lnTo>
                    <a:pt x="308" y="518"/>
                  </a:lnTo>
                  <a:lnTo>
                    <a:pt x="304" y="516"/>
                  </a:lnTo>
                  <a:lnTo>
                    <a:pt x="304" y="514"/>
                  </a:lnTo>
                  <a:lnTo>
                    <a:pt x="304" y="512"/>
                  </a:lnTo>
                  <a:lnTo>
                    <a:pt x="308" y="508"/>
                  </a:lnTo>
                  <a:lnTo>
                    <a:pt x="316" y="506"/>
                  </a:lnTo>
                  <a:lnTo>
                    <a:pt x="344" y="496"/>
                  </a:lnTo>
                  <a:lnTo>
                    <a:pt x="354" y="484"/>
                  </a:lnTo>
                  <a:lnTo>
                    <a:pt x="352" y="468"/>
                  </a:lnTo>
                  <a:lnTo>
                    <a:pt x="348" y="458"/>
                  </a:lnTo>
                  <a:lnTo>
                    <a:pt x="342" y="450"/>
                  </a:lnTo>
                  <a:lnTo>
                    <a:pt x="336" y="446"/>
                  </a:lnTo>
                  <a:lnTo>
                    <a:pt x="326" y="444"/>
                  </a:lnTo>
                  <a:lnTo>
                    <a:pt x="318" y="444"/>
                  </a:lnTo>
                  <a:lnTo>
                    <a:pt x="298" y="444"/>
                  </a:lnTo>
                  <a:lnTo>
                    <a:pt x="286" y="438"/>
                  </a:lnTo>
                  <a:lnTo>
                    <a:pt x="280" y="432"/>
                  </a:lnTo>
                  <a:lnTo>
                    <a:pt x="272" y="420"/>
                  </a:lnTo>
                  <a:lnTo>
                    <a:pt x="258" y="414"/>
                  </a:lnTo>
                  <a:lnTo>
                    <a:pt x="248" y="408"/>
                  </a:lnTo>
                  <a:lnTo>
                    <a:pt x="240" y="400"/>
                  </a:lnTo>
                  <a:lnTo>
                    <a:pt x="234" y="394"/>
                  </a:lnTo>
                  <a:lnTo>
                    <a:pt x="222" y="386"/>
                  </a:lnTo>
                  <a:lnTo>
                    <a:pt x="216" y="380"/>
                  </a:lnTo>
                  <a:lnTo>
                    <a:pt x="214" y="374"/>
                  </a:lnTo>
                  <a:lnTo>
                    <a:pt x="210" y="368"/>
                  </a:lnTo>
                  <a:lnTo>
                    <a:pt x="216" y="364"/>
                  </a:lnTo>
                  <a:lnTo>
                    <a:pt x="220" y="360"/>
                  </a:lnTo>
                  <a:lnTo>
                    <a:pt x="222" y="350"/>
                  </a:lnTo>
                  <a:lnTo>
                    <a:pt x="224" y="334"/>
                  </a:lnTo>
                  <a:lnTo>
                    <a:pt x="230" y="314"/>
                  </a:lnTo>
                  <a:lnTo>
                    <a:pt x="242" y="314"/>
                  </a:lnTo>
                  <a:lnTo>
                    <a:pt x="254" y="314"/>
                  </a:lnTo>
                  <a:lnTo>
                    <a:pt x="266" y="312"/>
                  </a:lnTo>
                  <a:lnTo>
                    <a:pt x="274" y="308"/>
                  </a:lnTo>
                  <a:lnTo>
                    <a:pt x="280" y="304"/>
                  </a:lnTo>
                  <a:lnTo>
                    <a:pt x="278" y="286"/>
                  </a:lnTo>
                  <a:lnTo>
                    <a:pt x="276" y="268"/>
                  </a:lnTo>
                  <a:lnTo>
                    <a:pt x="268" y="256"/>
                  </a:lnTo>
                  <a:lnTo>
                    <a:pt x="264" y="250"/>
                  </a:lnTo>
                  <a:lnTo>
                    <a:pt x="260" y="246"/>
                  </a:lnTo>
                  <a:lnTo>
                    <a:pt x="240" y="248"/>
                  </a:lnTo>
                  <a:lnTo>
                    <a:pt x="228" y="252"/>
                  </a:lnTo>
                  <a:lnTo>
                    <a:pt x="224" y="268"/>
                  </a:lnTo>
                  <a:lnTo>
                    <a:pt x="202" y="272"/>
                  </a:lnTo>
                  <a:lnTo>
                    <a:pt x="198" y="264"/>
                  </a:lnTo>
                  <a:lnTo>
                    <a:pt x="194" y="260"/>
                  </a:lnTo>
                  <a:lnTo>
                    <a:pt x="186" y="256"/>
                  </a:lnTo>
                  <a:lnTo>
                    <a:pt x="172" y="230"/>
                  </a:lnTo>
                  <a:lnTo>
                    <a:pt x="162" y="206"/>
                  </a:lnTo>
                  <a:lnTo>
                    <a:pt x="152" y="186"/>
                  </a:lnTo>
                  <a:lnTo>
                    <a:pt x="140" y="168"/>
                  </a:lnTo>
                  <a:lnTo>
                    <a:pt x="128" y="162"/>
                  </a:lnTo>
                  <a:lnTo>
                    <a:pt x="116" y="158"/>
                  </a:lnTo>
                  <a:lnTo>
                    <a:pt x="96" y="158"/>
                  </a:lnTo>
                  <a:lnTo>
                    <a:pt x="58" y="146"/>
                  </a:lnTo>
                  <a:lnTo>
                    <a:pt x="50" y="136"/>
                  </a:lnTo>
                  <a:lnTo>
                    <a:pt x="40" y="116"/>
                  </a:lnTo>
                  <a:lnTo>
                    <a:pt x="26" y="98"/>
                  </a:lnTo>
                  <a:lnTo>
                    <a:pt x="12" y="80"/>
                  </a:lnTo>
                  <a:lnTo>
                    <a:pt x="0" y="70"/>
                  </a:lnTo>
                  <a:lnTo>
                    <a:pt x="0" y="56"/>
                  </a:lnTo>
                  <a:lnTo>
                    <a:pt x="0" y="42"/>
                  </a:lnTo>
                  <a:lnTo>
                    <a:pt x="0" y="38"/>
                  </a:lnTo>
                  <a:lnTo>
                    <a:pt x="4" y="36"/>
                  </a:lnTo>
                  <a:lnTo>
                    <a:pt x="10" y="36"/>
                  </a:lnTo>
                  <a:lnTo>
                    <a:pt x="18" y="40"/>
                  </a:lnTo>
                  <a:lnTo>
                    <a:pt x="22" y="48"/>
                  </a:lnTo>
                  <a:lnTo>
                    <a:pt x="30" y="52"/>
                  </a:lnTo>
                  <a:lnTo>
                    <a:pt x="30" y="56"/>
                  </a:lnTo>
                  <a:lnTo>
                    <a:pt x="36" y="60"/>
                  </a:lnTo>
                  <a:lnTo>
                    <a:pt x="44" y="68"/>
                  </a:lnTo>
                  <a:lnTo>
                    <a:pt x="50" y="76"/>
                  </a:lnTo>
                  <a:lnTo>
                    <a:pt x="60" y="90"/>
                  </a:lnTo>
                  <a:lnTo>
                    <a:pt x="68" y="92"/>
                  </a:lnTo>
                  <a:lnTo>
                    <a:pt x="80" y="96"/>
                  </a:lnTo>
                  <a:lnTo>
                    <a:pt x="112" y="98"/>
                  </a:lnTo>
                  <a:lnTo>
                    <a:pt x="118" y="94"/>
                  </a:lnTo>
                  <a:lnTo>
                    <a:pt x="124" y="88"/>
                  </a:lnTo>
                  <a:lnTo>
                    <a:pt x="134" y="74"/>
                  </a:lnTo>
                  <a:lnTo>
                    <a:pt x="140" y="68"/>
                  </a:lnTo>
                  <a:lnTo>
                    <a:pt x="146" y="66"/>
                  </a:lnTo>
                  <a:lnTo>
                    <a:pt x="150" y="66"/>
                  </a:lnTo>
                  <a:lnTo>
                    <a:pt x="154" y="68"/>
                  </a:lnTo>
                  <a:lnTo>
                    <a:pt x="160" y="76"/>
                  </a:lnTo>
                  <a:lnTo>
                    <a:pt x="178" y="78"/>
                  </a:lnTo>
                  <a:lnTo>
                    <a:pt x="200" y="50"/>
                  </a:lnTo>
                  <a:lnTo>
                    <a:pt x="202" y="32"/>
                  </a:lnTo>
                  <a:lnTo>
                    <a:pt x="208" y="16"/>
                  </a:lnTo>
                  <a:lnTo>
                    <a:pt x="212" y="10"/>
                  </a:lnTo>
                  <a:lnTo>
                    <a:pt x="218" y="4"/>
                  </a:lnTo>
                  <a:lnTo>
                    <a:pt x="226" y="2"/>
                  </a:lnTo>
                  <a:lnTo>
                    <a:pt x="236" y="0"/>
                  </a:lnTo>
                  <a:lnTo>
                    <a:pt x="236" y="26"/>
                  </a:lnTo>
                  <a:lnTo>
                    <a:pt x="268" y="52"/>
                  </a:lnTo>
                  <a:lnTo>
                    <a:pt x="284" y="58"/>
                  </a:lnTo>
                  <a:lnTo>
                    <a:pt x="300" y="68"/>
                  </a:lnTo>
                  <a:lnTo>
                    <a:pt x="318" y="78"/>
                  </a:lnTo>
                  <a:lnTo>
                    <a:pt x="338" y="88"/>
                  </a:lnTo>
                  <a:lnTo>
                    <a:pt x="372" y="150"/>
                  </a:lnTo>
                  <a:lnTo>
                    <a:pt x="390" y="184"/>
                  </a:lnTo>
                  <a:lnTo>
                    <a:pt x="412" y="218"/>
                  </a:lnTo>
                  <a:lnTo>
                    <a:pt x="414" y="230"/>
                  </a:lnTo>
                  <a:lnTo>
                    <a:pt x="418" y="244"/>
                  </a:lnTo>
                  <a:lnTo>
                    <a:pt x="424" y="258"/>
                  </a:lnTo>
                  <a:lnTo>
                    <a:pt x="432" y="274"/>
                  </a:lnTo>
                  <a:lnTo>
                    <a:pt x="478" y="298"/>
                  </a:lnTo>
                  <a:lnTo>
                    <a:pt x="500" y="312"/>
                  </a:lnTo>
                  <a:lnTo>
                    <a:pt x="526" y="330"/>
                  </a:lnTo>
                  <a:lnTo>
                    <a:pt x="526" y="336"/>
                  </a:lnTo>
                  <a:lnTo>
                    <a:pt x="522" y="340"/>
                  </a:lnTo>
                  <a:lnTo>
                    <a:pt x="514" y="340"/>
                  </a:lnTo>
                  <a:lnTo>
                    <a:pt x="496" y="342"/>
                  </a:lnTo>
                  <a:lnTo>
                    <a:pt x="470" y="340"/>
                  </a:lnTo>
                  <a:lnTo>
                    <a:pt x="470" y="362"/>
                  </a:lnTo>
                  <a:lnTo>
                    <a:pt x="504" y="374"/>
                  </a:lnTo>
                  <a:lnTo>
                    <a:pt x="500" y="380"/>
                  </a:lnTo>
                  <a:lnTo>
                    <a:pt x="498" y="386"/>
                  </a:lnTo>
                  <a:lnTo>
                    <a:pt x="498" y="392"/>
                  </a:lnTo>
                  <a:lnTo>
                    <a:pt x="500" y="400"/>
                  </a:lnTo>
                  <a:lnTo>
                    <a:pt x="540" y="420"/>
                  </a:lnTo>
                  <a:lnTo>
                    <a:pt x="544" y="426"/>
                  </a:lnTo>
                  <a:lnTo>
                    <a:pt x="542" y="434"/>
                  </a:lnTo>
                  <a:lnTo>
                    <a:pt x="540" y="440"/>
                  </a:lnTo>
                  <a:lnTo>
                    <a:pt x="536" y="446"/>
                  </a:lnTo>
                  <a:lnTo>
                    <a:pt x="530" y="450"/>
                  </a:lnTo>
                  <a:lnTo>
                    <a:pt x="516" y="460"/>
                  </a:lnTo>
                  <a:lnTo>
                    <a:pt x="502" y="468"/>
                  </a:lnTo>
                  <a:lnTo>
                    <a:pt x="502" y="472"/>
                  </a:lnTo>
                  <a:lnTo>
                    <a:pt x="498" y="474"/>
                  </a:lnTo>
                  <a:lnTo>
                    <a:pt x="492" y="478"/>
                  </a:lnTo>
                  <a:lnTo>
                    <a:pt x="478" y="490"/>
                  </a:lnTo>
                  <a:lnTo>
                    <a:pt x="452" y="514"/>
                  </a:lnTo>
                  <a:lnTo>
                    <a:pt x="418" y="526"/>
                  </a:lnTo>
                  <a:lnTo>
                    <a:pt x="416" y="530"/>
                  </a:lnTo>
                  <a:lnTo>
                    <a:pt x="366" y="528"/>
                  </a:lnTo>
                  <a:lnTo>
                    <a:pt x="354" y="532"/>
                  </a:lnTo>
                  <a:lnTo>
                    <a:pt x="342" y="538"/>
                  </a:lnTo>
                  <a:close/>
                </a:path>
              </a:pathLst>
            </a:custGeom>
            <a:grpFill/>
            <a:ln w="9525">
              <a:solidFill>
                <a:schemeClr val="bg1"/>
              </a:solidFill>
              <a:round/>
            </a:ln>
          </p:spPr>
          <p:txBody>
            <a:bodyPr/>
            <a:lstStyle/>
            <a:p>
              <a:pPr fontAlgn="base">
                <a:spcBef>
                  <a:spcPct val="0"/>
                </a:spcBef>
                <a:spcAft>
                  <a:spcPct val="0"/>
                </a:spcAft>
              </a:pPr>
              <a:endParaRPr lang="zh-CN" altLang="en-US" kern="0">
                <a:solidFill>
                  <a:srgbClr val="663300"/>
                </a:solidFill>
                <a:latin typeface="Arial" panose="020B0604020202020204" pitchFamily="34" charset="0"/>
              </a:endParaRPr>
            </a:p>
          </p:txBody>
        </p:sp>
        <p:sp>
          <p:nvSpPr>
            <p:cNvPr id="74" name="Freeform 26"/>
            <p:cNvSpPr/>
            <p:nvPr/>
          </p:nvSpPr>
          <p:spPr bwMode="auto">
            <a:xfrm>
              <a:off x="5727700" y="3489326"/>
              <a:ext cx="889000" cy="860425"/>
            </a:xfrm>
            <a:custGeom>
              <a:avLst/>
              <a:gdLst>
                <a:gd name="T0" fmla="*/ 434 w 560"/>
                <a:gd name="T1" fmla="*/ 536 h 542"/>
                <a:gd name="T2" fmla="*/ 400 w 560"/>
                <a:gd name="T3" fmla="*/ 518 h 542"/>
                <a:gd name="T4" fmla="*/ 346 w 560"/>
                <a:gd name="T5" fmla="*/ 512 h 542"/>
                <a:gd name="T6" fmla="*/ 316 w 560"/>
                <a:gd name="T7" fmla="*/ 476 h 542"/>
                <a:gd name="T8" fmla="*/ 282 w 560"/>
                <a:gd name="T9" fmla="*/ 454 h 542"/>
                <a:gd name="T10" fmla="*/ 116 w 560"/>
                <a:gd name="T11" fmla="*/ 434 h 542"/>
                <a:gd name="T12" fmla="*/ 84 w 560"/>
                <a:gd name="T13" fmla="*/ 412 h 542"/>
                <a:gd name="T14" fmla="*/ 68 w 560"/>
                <a:gd name="T15" fmla="*/ 398 h 542"/>
                <a:gd name="T16" fmla="*/ 58 w 560"/>
                <a:gd name="T17" fmla="*/ 370 h 542"/>
                <a:gd name="T18" fmla="*/ 18 w 560"/>
                <a:gd name="T19" fmla="*/ 292 h 542"/>
                <a:gd name="T20" fmla="*/ 2 w 560"/>
                <a:gd name="T21" fmla="*/ 246 h 542"/>
                <a:gd name="T22" fmla="*/ 14 w 560"/>
                <a:gd name="T23" fmla="*/ 206 h 542"/>
                <a:gd name="T24" fmla="*/ 50 w 560"/>
                <a:gd name="T25" fmla="*/ 182 h 542"/>
                <a:gd name="T26" fmla="*/ 68 w 560"/>
                <a:gd name="T27" fmla="*/ 172 h 542"/>
                <a:gd name="T28" fmla="*/ 104 w 560"/>
                <a:gd name="T29" fmla="*/ 164 h 542"/>
                <a:gd name="T30" fmla="*/ 138 w 560"/>
                <a:gd name="T31" fmla="*/ 144 h 542"/>
                <a:gd name="T32" fmla="*/ 208 w 560"/>
                <a:gd name="T33" fmla="*/ 128 h 542"/>
                <a:gd name="T34" fmla="*/ 234 w 560"/>
                <a:gd name="T35" fmla="*/ 106 h 542"/>
                <a:gd name="T36" fmla="*/ 266 w 560"/>
                <a:gd name="T37" fmla="*/ 74 h 542"/>
                <a:gd name="T38" fmla="*/ 280 w 560"/>
                <a:gd name="T39" fmla="*/ 44 h 542"/>
                <a:gd name="T40" fmla="*/ 284 w 560"/>
                <a:gd name="T41" fmla="*/ 0 h 542"/>
                <a:gd name="T42" fmla="*/ 414 w 560"/>
                <a:gd name="T43" fmla="*/ 12 h 542"/>
                <a:gd name="T44" fmla="*/ 428 w 560"/>
                <a:gd name="T45" fmla="*/ 32 h 542"/>
                <a:gd name="T46" fmla="*/ 444 w 560"/>
                <a:gd name="T47" fmla="*/ 58 h 542"/>
                <a:gd name="T48" fmla="*/ 438 w 560"/>
                <a:gd name="T49" fmla="*/ 82 h 542"/>
                <a:gd name="T50" fmla="*/ 418 w 560"/>
                <a:gd name="T51" fmla="*/ 96 h 542"/>
                <a:gd name="T52" fmla="*/ 408 w 560"/>
                <a:gd name="T53" fmla="*/ 118 h 542"/>
                <a:gd name="T54" fmla="*/ 396 w 560"/>
                <a:gd name="T55" fmla="*/ 122 h 542"/>
                <a:gd name="T56" fmla="*/ 432 w 560"/>
                <a:gd name="T57" fmla="*/ 156 h 542"/>
                <a:gd name="T58" fmla="*/ 434 w 560"/>
                <a:gd name="T59" fmla="*/ 162 h 542"/>
                <a:gd name="T60" fmla="*/ 466 w 560"/>
                <a:gd name="T61" fmla="*/ 186 h 542"/>
                <a:gd name="T62" fmla="*/ 498 w 560"/>
                <a:gd name="T63" fmla="*/ 192 h 542"/>
                <a:gd name="T64" fmla="*/ 516 w 560"/>
                <a:gd name="T65" fmla="*/ 188 h 542"/>
                <a:gd name="T66" fmla="*/ 532 w 560"/>
                <a:gd name="T67" fmla="*/ 204 h 542"/>
                <a:gd name="T68" fmla="*/ 558 w 560"/>
                <a:gd name="T69" fmla="*/ 234 h 542"/>
                <a:gd name="T70" fmla="*/ 554 w 560"/>
                <a:gd name="T71" fmla="*/ 244 h 542"/>
                <a:gd name="T72" fmla="*/ 544 w 560"/>
                <a:gd name="T73" fmla="*/ 282 h 542"/>
                <a:gd name="T74" fmla="*/ 528 w 560"/>
                <a:gd name="T75" fmla="*/ 276 h 542"/>
                <a:gd name="T76" fmla="*/ 500 w 560"/>
                <a:gd name="T77" fmla="*/ 234 h 542"/>
                <a:gd name="T78" fmla="*/ 472 w 560"/>
                <a:gd name="T79" fmla="*/ 232 h 542"/>
                <a:gd name="T80" fmla="*/ 474 w 560"/>
                <a:gd name="T81" fmla="*/ 302 h 542"/>
                <a:gd name="T82" fmla="*/ 442 w 560"/>
                <a:gd name="T83" fmla="*/ 344 h 542"/>
                <a:gd name="T84" fmla="*/ 428 w 560"/>
                <a:gd name="T85" fmla="*/ 376 h 542"/>
                <a:gd name="T86" fmla="*/ 450 w 560"/>
                <a:gd name="T87" fmla="*/ 392 h 542"/>
                <a:gd name="T88" fmla="*/ 460 w 560"/>
                <a:gd name="T89" fmla="*/ 430 h 542"/>
                <a:gd name="T90" fmla="*/ 474 w 560"/>
                <a:gd name="T91" fmla="*/ 444 h 542"/>
                <a:gd name="T92" fmla="*/ 486 w 560"/>
                <a:gd name="T93" fmla="*/ 446 h 542"/>
                <a:gd name="T94" fmla="*/ 504 w 560"/>
                <a:gd name="T95" fmla="*/ 434 h 542"/>
                <a:gd name="T96" fmla="*/ 520 w 560"/>
                <a:gd name="T97" fmla="*/ 448 h 542"/>
                <a:gd name="T98" fmla="*/ 530 w 560"/>
                <a:gd name="T99" fmla="*/ 484 h 542"/>
                <a:gd name="T100" fmla="*/ 526 w 560"/>
                <a:gd name="T101" fmla="*/ 502 h 542"/>
                <a:gd name="T102" fmla="*/ 492 w 560"/>
                <a:gd name="T103" fmla="*/ 522 h 542"/>
                <a:gd name="T104" fmla="*/ 478 w 560"/>
                <a:gd name="T105" fmla="*/ 542 h 54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60" h="542">
                  <a:moveTo>
                    <a:pt x="478" y="542"/>
                  </a:moveTo>
                  <a:lnTo>
                    <a:pt x="478" y="542"/>
                  </a:lnTo>
                  <a:lnTo>
                    <a:pt x="434" y="536"/>
                  </a:lnTo>
                  <a:lnTo>
                    <a:pt x="400" y="518"/>
                  </a:lnTo>
                  <a:lnTo>
                    <a:pt x="376" y="518"/>
                  </a:lnTo>
                  <a:lnTo>
                    <a:pt x="360" y="516"/>
                  </a:lnTo>
                  <a:lnTo>
                    <a:pt x="346" y="512"/>
                  </a:lnTo>
                  <a:lnTo>
                    <a:pt x="334" y="502"/>
                  </a:lnTo>
                  <a:lnTo>
                    <a:pt x="316" y="476"/>
                  </a:lnTo>
                  <a:lnTo>
                    <a:pt x="282" y="454"/>
                  </a:lnTo>
                  <a:lnTo>
                    <a:pt x="162" y="452"/>
                  </a:lnTo>
                  <a:lnTo>
                    <a:pt x="116" y="434"/>
                  </a:lnTo>
                  <a:lnTo>
                    <a:pt x="96" y="424"/>
                  </a:lnTo>
                  <a:lnTo>
                    <a:pt x="90" y="418"/>
                  </a:lnTo>
                  <a:lnTo>
                    <a:pt x="84" y="412"/>
                  </a:lnTo>
                  <a:lnTo>
                    <a:pt x="74" y="406"/>
                  </a:lnTo>
                  <a:lnTo>
                    <a:pt x="68" y="398"/>
                  </a:lnTo>
                  <a:lnTo>
                    <a:pt x="60" y="386"/>
                  </a:lnTo>
                  <a:lnTo>
                    <a:pt x="58" y="370"/>
                  </a:lnTo>
                  <a:lnTo>
                    <a:pt x="54" y="356"/>
                  </a:lnTo>
                  <a:lnTo>
                    <a:pt x="42" y="332"/>
                  </a:lnTo>
                  <a:lnTo>
                    <a:pt x="18" y="292"/>
                  </a:lnTo>
                  <a:lnTo>
                    <a:pt x="2" y="246"/>
                  </a:lnTo>
                  <a:lnTo>
                    <a:pt x="0" y="208"/>
                  </a:lnTo>
                  <a:lnTo>
                    <a:pt x="14" y="206"/>
                  </a:lnTo>
                  <a:lnTo>
                    <a:pt x="26" y="198"/>
                  </a:lnTo>
                  <a:lnTo>
                    <a:pt x="40" y="190"/>
                  </a:lnTo>
                  <a:lnTo>
                    <a:pt x="50" y="182"/>
                  </a:lnTo>
                  <a:lnTo>
                    <a:pt x="58" y="176"/>
                  </a:lnTo>
                  <a:lnTo>
                    <a:pt x="68" y="172"/>
                  </a:lnTo>
                  <a:lnTo>
                    <a:pt x="86" y="170"/>
                  </a:lnTo>
                  <a:lnTo>
                    <a:pt x="104" y="164"/>
                  </a:lnTo>
                  <a:lnTo>
                    <a:pt x="120" y="156"/>
                  </a:lnTo>
                  <a:lnTo>
                    <a:pt x="138" y="144"/>
                  </a:lnTo>
                  <a:lnTo>
                    <a:pt x="154" y="142"/>
                  </a:lnTo>
                  <a:lnTo>
                    <a:pt x="172" y="138"/>
                  </a:lnTo>
                  <a:lnTo>
                    <a:pt x="208" y="128"/>
                  </a:lnTo>
                  <a:lnTo>
                    <a:pt x="222" y="118"/>
                  </a:lnTo>
                  <a:lnTo>
                    <a:pt x="234" y="106"/>
                  </a:lnTo>
                  <a:lnTo>
                    <a:pt x="258" y="82"/>
                  </a:lnTo>
                  <a:lnTo>
                    <a:pt x="266" y="74"/>
                  </a:lnTo>
                  <a:lnTo>
                    <a:pt x="274" y="64"/>
                  </a:lnTo>
                  <a:lnTo>
                    <a:pt x="278" y="54"/>
                  </a:lnTo>
                  <a:lnTo>
                    <a:pt x="280" y="44"/>
                  </a:lnTo>
                  <a:lnTo>
                    <a:pt x="284" y="20"/>
                  </a:lnTo>
                  <a:lnTo>
                    <a:pt x="284" y="0"/>
                  </a:lnTo>
                  <a:lnTo>
                    <a:pt x="338" y="12"/>
                  </a:lnTo>
                  <a:lnTo>
                    <a:pt x="414" y="12"/>
                  </a:lnTo>
                  <a:lnTo>
                    <a:pt x="428" y="32"/>
                  </a:lnTo>
                  <a:lnTo>
                    <a:pt x="436" y="38"/>
                  </a:lnTo>
                  <a:lnTo>
                    <a:pt x="442" y="50"/>
                  </a:lnTo>
                  <a:lnTo>
                    <a:pt x="444" y="58"/>
                  </a:lnTo>
                  <a:lnTo>
                    <a:pt x="444" y="66"/>
                  </a:lnTo>
                  <a:lnTo>
                    <a:pt x="442" y="74"/>
                  </a:lnTo>
                  <a:lnTo>
                    <a:pt x="438" y="82"/>
                  </a:lnTo>
                  <a:lnTo>
                    <a:pt x="426" y="88"/>
                  </a:lnTo>
                  <a:lnTo>
                    <a:pt x="418" y="96"/>
                  </a:lnTo>
                  <a:lnTo>
                    <a:pt x="412" y="104"/>
                  </a:lnTo>
                  <a:lnTo>
                    <a:pt x="408" y="118"/>
                  </a:lnTo>
                  <a:lnTo>
                    <a:pt x="402" y="120"/>
                  </a:lnTo>
                  <a:lnTo>
                    <a:pt x="396" y="122"/>
                  </a:lnTo>
                  <a:lnTo>
                    <a:pt x="396" y="130"/>
                  </a:lnTo>
                  <a:lnTo>
                    <a:pt x="432" y="156"/>
                  </a:lnTo>
                  <a:lnTo>
                    <a:pt x="434" y="162"/>
                  </a:lnTo>
                  <a:lnTo>
                    <a:pt x="448" y="174"/>
                  </a:lnTo>
                  <a:lnTo>
                    <a:pt x="456" y="180"/>
                  </a:lnTo>
                  <a:lnTo>
                    <a:pt x="466" y="186"/>
                  </a:lnTo>
                  <a:lnTo>
                    <a:pt x="476" y="192"/>
                  </a:lnTo>
                  <a:lnTo>
                    <a:pt x="488" y="194"/>
                  </a:lnTo>
                  <a:lnTo>
                    <a:pt x="498" y="192"/>
                  </a:lnTo>
                  <a:lnTo>
                    <a:pt x="510" y="186"/>
                  </a:lnTo>
                  <a:lnTo>
                    <a:pt x="516" y="188"/>
                  </a:lnTo>
                  <a:lnTo>
                    <a:pt x="520" y="192"/>
                  </a:lnTo>
                  <a:lnTo>
                    <a:pt x="532" y="204"/>
                  </a:lnTo>
                  <a:lnTo>
                    <a:pt x="560" y="226"/>
                  </a:lnTo>
                  <a:lnTo>
                    <a:pt x="558" y="234"/>
                  </a:lnTo>
                  <a:lnTo>
                    <a:pt x="556" y="240"/>
                  </a:lnTo>
                  <a:lnTo>
                    <a:pt x="554" y="244"/>
                  </a:lnTo>
                  <a:lnTo>
                    <a:pt x="550" y="256"/>
                  </a:lnTo>
                  <a:lnTo>
                    <a:pt x="548" y="270"/>
                  </a:lnTo>
                  <a:lnTo>
                    <a:pt x="544" y="282"/>
                  </a:lnTo>
                  <a:lnTo>
                    <a:pt x="528" y="276"/>
                  </a:lnTo>
                  <a:lnTo>
                    <a:pt x="514" y="256"/>
                  </a:lnTo>
                  <a:lnTo>
                    <a:pt x="504" y="240"/>
                  </a:lnTo>
                  <a:lnTo>
                    <a:pt x="500" y="234"/>
                  </a:lnTo>
                  <a:lnTo>
                    <a:pt x="492" y="232"/>
                  </a:lnTo>
                  <a:lnTo>
                    <a:pt x="484" y="230"/>
                  </a:lnTo>
                  <a:lnTo>
                    <a:pt x="472" y="232"/>
                  </a:lnTo>
                  <a:lnTo>
                    <a:pt x="474" y="302"/>
                  </a:lnTo>
                  <a:lnTo>
                    <a:pt x="466" y="316"/>
                  </a:lnTo>
                  <a:lnTo>
                    <a:pt x="454" y="330"/>
                  </a:lnTo>
                  <a:lnTo>
                    <a:pt x="442" y="344"/>
                  </a:lnTo>
                  <a:lnTo>
                    <a:pt x="428" y="354"/>
                  </a:lnTo>
                  <a:lnTo>
                    <a:pt x="428" y="376"/>
                  </a:lnTo>
                  <a:lnTo>
                    <a:pt x="436" y="384"/>
                  </a:lnTo>
                  <a:lnTo>
                    <a:pt x="450" y="392"/>
                  </a:lnTo>
                  <a:lnTo>
                    <a:pt x="460" y="430"/>
                  </a:lnTo>
                  <a:lnTo>
                    <a:pt x="462" y="434"/>
                  </a:lnTo>
                  <a:lnTo>
                    <a:pt x="466" y="438"/>
                  </a:lnTo>
                  <a:lnTo>
                    <a:pt x="474" y="444"/>
                  </a:lnTo>
                  <a:lnTo>
                    <a:pt x="480" y="446"/>
                  </a:lnTo>
                  <a:lnTo>
                    <a:pt x="486" y="446"/>
                  </a:lnTo>
                  <a:lnTo>
                    <a:pt x="492" y="440"/>
                  </a:lnTo>
                  <a:lnTo>
                    <a:pt x="498" y="436"/>
                  </a:lnTo>
                  <a:lnTo>
                    <a:pt x="504" y="434"/>
                  </a:lnTo>
                  <a:lnTo>
                    <a:pt x="514" y="436"/>
                  </a:lnTo>
                  <a:lnTo>
                    <a:pt x="520" y="448"/>
                  </a:lnTo>
                  <a:lnTo>
                    <a:pt x="526" y="464"/>
                  </a:lnTo>
                  <a:lnTo>
                    <a:pt x="528" y="474"/>
                  </a:lnTo>
                  <a:lnTo>
                    <a:pt x="530" y="484"/>
                  </a:lnTo>
                  <a:lnTo>
                    <a:pt x="530" y="492"/>
                  </a:lnTo>
                  <a:lnTo>
                    <a:pt x="526" y="502"/>
                  </a:lnTo>
                  <a:lnTo>
                    <a:pt x="516" y="504"/>
                  </a:lnTo>
                  <a:lnTo>
                    <a:pt x="506" y="510"/>
                  </a:lnTo>
                  <a:lnTo>
                    <a:pt x="492" y="522"/>
                  </a:lnTo>
                  <a:lnTo>
                    <a:pt x="478" y="542"/>
                  </a:lnTo>
                  <a:close/>
                </a:path>
              </a:pathLst>
            </a:custGeom>
            <a:grpFill/>
            <a:ln w="9525">
              <a:solidFill>
                <a:schemeClr val="bg1"/>
              </a:solidFill>
              <a:round/>
            </a:ln>
          </p:spPr>
          <p:txBody>
            <a:bodyPr/>
            <a:lstStyle/>
            <a:p>
              <a:pPr fontAlgn="base">
                <a:spcBef>
                  <a:spcPct val="0"/>
                </a:spcBef>
                <a:spcAft>
                  <a:spcPct val="0"/>
                </a:spcAft>
              </a:pPr>
              <a:endParaRPr lang="zh-CN" altLang="en-US" kern="0">
                <a:solidFill>
                  <a:srgbClr val="663300"/>
                </a:solidFill>
                <a:latin typeface="Arial" panose="020B0604020202020204" pitchFamily="34" charset="0"/>
              </a:endParaRPr>
            </a:p>
          </p:txBody>
        </p:sp>
        <p:sp>
          <p:nvSpPr>
            <p:cNvPr id="75" name="Freeform 27"/>
            <p:cNvSpPr/>
            <p:nvPr/>
          </p:nvSpPr>
          <p:spPr bwMode="auto">
            <a:xfrm>
              <a:off x="5026025" y="2933701"/>
              <a:ext cx="777875" cy="1409700"/>
            </a:xfrm>
            <a:custGeom>
              <a:avLst/>
              <a:gdLst>
                <a:gd name="T0" fmla="*/ 320 w 490"/>
                <a:gd name="T1" fmla="*/ 878 h 888"/>
                <a:gd name="T2" fmla="*/ 252 w 490"/>
                <a:gd name="T3" fmla="*/ 834 h 888"/>
                <a:gd name="T4" fmla="*/ 196 w 490"/>
                <a:gd name="T5" fmla="*/ 838 h 888"/>
                <a:gd name="T6" fmla="*/ 170 w 490"/>
                <a:gd name="T7" fmla="*/ 842 h 888"/>
                <a:gd name="T8" fmla="*/ 136 w 490"/>
                <a:gd name="T9" fmla="*/ 824 h 888"/>
                <a:gd name="T10" fmla="*/ 106 w 490"/>
                <a:gd name="T11" fmla="*/ 804 h 888"/>
                <a:gd name="T12" fmla="*/ 56 w 490"/>
                <a:gd name="T13" fmla="*/ 800 h 888"/>
                <a:gd name="T14" fmla="*/ 12 w 490"/>
                <a:gd name="T15" fmla="*/ 776 h 888"/>
                <a:gd name="T16" fmla="*/ 20 w 490"/>
                <a:gd name="T17" fmla="*/ 744 h 888"/>
                <a:gd name="T18" fmla="*/ 8 w 490"/>
                <a:gd name="T19" fmla="*/ 726 h 888"/>
                <a:gd name="T20" fmla="*/ 0 w 490"/>
                <a:gd name="T21" fmla="*/ 706 h 888"/>
                <a:gd name="T22" fmla="*/ 62 w 490"/>
                <a:gd name="T23" fmla="*/ 696 h 888"/>
                <a:gd name="T24" fmla="*/ 66 w 490"/>
                <a:gd name="T25" fmla="*/ 648 h 888"/>
                <a:gd name="T26" fmla="*/ 52 w 490"/>
                <a:gd name="T27" fmla="*/ 602 h 888"/>
                <a:gd name="T28" fmla="*/ 56 w 490"/>
                <a:gd name="T29" fmla="*/ 536 h 888"/>
                <a:gd name="T30" fmla="*/ 104 w 490"/>
                <a:gd name="T31" fmla="*/ 530 h 888"/>
                <a:gd name="T32" fmla="*/ 168 w 490"/>
                <a:gd name="T33" fmla="*/ 548 h 888"/>
                <a:gd name="T34" fmla="*/ 172 w 490"/>
                <a:gd name="T35" fmla="*/ 504 h 888"/>
                <a:gd name="T36" fmla="*/ 190 w 490"/>
                <a:gd name="T37" fmla="*/ 494 h 888"/>
                <a:gd name="T38" fmla="*/ 214 w 490"/>
                <a:gd name="T39" fmla="*/ 500 h 888"/>
                <a:gd name="T40" fmla="*/ 248 w 490"/>
                <a:gd name="T41" fmla="*/ 478 h 888"/>
                <a:gd name="T42" fmla="*/ 246 w 490"/>
                <a:gd name="T43" fmla="*/ 416 h 888"/>
                <a:gd name="T44" fmla="*/ 256 w 490"/>
                <a:gd name="T45" fmla="*/ 384 h 888"/>
                <a:gd name="T46" fmla="*/ 240 w 490"/>
                <a:gd name="T47" fmla="*/ 362 h 888"/>
                <a:gd name="T48" fmla="*/ 196 w 490"/>
                <a:gd name="T49" fmla="*/ 334 h 888"/>
                <a:gd name="T50" fmla="*/ 152 w 490"/>
                <a:gd name="T51" fmla="*/ 318 h 888"/>
                <a:gd name="T52" fmla="*/ 126 w 490"/>
                <a:gd name="T53" fmla="*/ 296 h 888"/>
                <a:gd name="T54" fmla="*/ 130 w 490"/>
                <a:gd name="T55" fmla="*/ 244 h 888"/>
                <a:gd name="T56" fmla="*/ 148 w 490"/>
                <a:gd name="T57" fmla="*/ 222 h 888"/>
                <a:gd name="T58" fmla="*/ 184 w 490"/>
                <a:gd name="T59" fmla="*/ 226 h 888"/>
                <a:gd name="T60" fmla="*/ 270 w 490"/>
                <a:gd name="T61" fmla="*/ 220 h 888"/>
                <a:gd name="T62" fmla="*/ 278 w 490"/>
                <a:gd name="T63" fmla="*/ 162 h 888"/>
                <a:gd name="T64" fmla="*/ 280 w 490"/>
                <a:gd name="T65" fmla="*/ 130 h 888"/>
                <a:gd name="T66" fmla="*/ 304 w 490"/>
                <a:gd name="T67" fmla="*/ 104 h 888"/>
                <a:gd name="T68" fmla="*/ 364 w 490"/>
                <a:gd name="T69" fmla="*/ 38 h 888"/>
                <a:gd name="T70" fmla="*/ 404 w 490"/>
                <a:gd name="T71" fmla="*/ 28 h 888"/>
                <a:gd name="T72" fmla="*/ 416 w 490"/>
                <a:gd name="T73" fmla="*/ 22 h 888"/>
                <a:gd name="T74" fmla="*/ 440 w 490"/>
                <a:gd name="T75" fmla="*/ 2 h 888"/>
                <a:gd name="T76" fmla="*/ 462 w 490"/>
                <a:gd name="T77" fmla="*/ 20 h 888"/>
                <a:gd name="T78" fmla="*/ 452 w 490"/>
                <a:gd name="T79" fmla="*/ 52 h 888"/>
                <a:gd name="T80" fmla="*/ 438 w 490"/>
                <a:gd name="T81" fmla="*/ 108 h 888"/>
                <a:gd name="T82" fmla="*/ 422 w 490"/>
                <a:gd name="T83" fmla="*/ 138 h 888"/>
                <a:gd name="T84" fmla="*/ 430 w 490"/>
                <a:gd name="T85" fmla="*/ 228 h 888"/>
                <a:gd name="T86" fmla="*/ 408 w 490"/>
                <a:gd name="T87" fmla="*/ 284 h 888"/>
                <a:gd name="T88" fmla="*/ 398 w 490"/>
                <a:gd name="T89" fmla="*/ 384 h 888"/>
                <a:gd name="T90" fmla="*/ 418 w 490"/>
                <a:gd name="T91" fmla="*/ 454 h 888"/>
                <a:gd name="T92" fmla="*/ 412 w 490"/>
                <a:gd name="T93" fmla="*/ 526 h 888"/>
                <a:gd name="T94" fmla="*/ 428 w 490"/>
                <a:gd name="T95" fmla="*/ 556 h 888"/>
                <a:gd name="T96" fmla="*/ 432 w 490"/>
                <a:gd name="T97" fmla="*/ 600 h 888"/>
                <a:gd name="T98" fmla="*/ 476 w 490"/>
                <a:gd name="T99" fmla="*/ 690 h 888"/>
                <a:gd name="T100" fmla="*/ 462 w 490"/>
                <a:gd name="T101" fmla="*/ 726 h 888"/>
                <a:gd name="T102" fmla="*/ 362 w 490"/>
                <a:gd name="T103" fmla="*/ 728 h 888"/>
                <a:gd name="T104" fmla="*/ 354 w 490"/>
                <a:gd name="T105" fmla="*/ 744 h 888"/>
                <a:gd name="T106" fmla="*/ 398 w 490"/>
                <a:gd name="T107" fmla="*/ 792 h 888"/>
                <a:gd name="T108" fmla="*/ 350 w 490"/>
                <a:gd name="T109" fmla="*/ 828 h 888"/>
                <a:gd name="T110" fmla="*/ 344 w 490"/>
                <a:gd name="T111" fmla="*/ 888 h 8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90" h="888">
                  <a:moveTo>
                    <a:pt x="344" y="888"/>
                  </a:moveTo>
                  <a:lnTo>
                    <a:pt x="344" y="888"/>
                  </a:lnTo>
                  <a:lnTo>
                    <a:pt x="330" y="884"/>
                  </a:lnTo>
                  <a:lnTo>
                    <a:pt x="320" y="878"/>
                  </a:lnTo>
                  <a:lnTo>
                    <a:pt x="304" y="866"/>
                  </a:lnTo>
                  <a:lnTo>
                    <a:pt x="278" y="842"/>
                  </a:lnTo>
                  <a:lnTo>
                    <a:pt x="252" y="834"/>
                  </a:lnTo>
                  <a:lnTo>
                    <a:pt x="232" y="834"/>
                  </a:lnTo>
                  <a:lnTo>
                    <a:pt x="214" y="834"/>
                  </a:lnTo>
                  <a:lnTo>
                    <a:pt x="196" y="838"/>
                  </a:lnTo>
                  <a:lnTo>
                    <a:pt x="188" y="840"/>
                  </a:lnTo>
                  <a:lnTo>
                    <a:pt x="180" y="844"/>
                  </a:lnTo>
                  <a:lnTo>
                    <a:pt x="170" y="842"/>
                  </a:lnTo>
                  <a:lnTo>
                    <a:pt x="160" y="836"/>
                  </a:lnTo>
                  <a:lnTo>
                    <a:pt x="146" y="826"/>
                  </a:lnTo>
                  <a:lnTo>
                    <a:pt x="136" y="824"/>
                  </a:lnTo>
                  <a:lnTo>
                    <a:pt x="128" y="822"/>
                  </a:lnTo>
                  <a:lnTo>
                    <a:pt x="120" y="818"/>
                  </a:lnTo>
                  <a:lnTo>
                    <a:pt x="114" y="814"/>
                  </a:lnTo>
                  <a:lnTo>
                    <a:pt x="106" y="804"/>
                  </a:lnTo>
                  <a:lnTo>
                    <a:pt x="102" y="802"/>
                  </a:lnTo>
                  <a:lnTo>
                    <a:pt x="98" y="800"/>
                  </a:lnTo>
                  <a:lnTo>
                    <a:pt x="56" y="800"/>
                  </a:lnTo>
                  <a:lnTo>
                    <a:pt x="12" y="784"/>
                  </a:lnTo>
                  <a:lnTo>
                    <a:pt x="12" y="776"/>
                  </a:lnTo>
                  <a:lnTo>
                    <a:pt x="14" y="770"/>
                  </a:lnTo>
                  <a:lnTo>
                    <a:pt x="20" y="758"/>
                  </a:lnTo>
                  <a:lnTo>
                    <a:pt x="20" y="744"/>
                  </a:lnTo>
                  <a:lnTo>
                    <a:pt x="18" y="734"/>
                  </a:lnTo>
                  <a:lnTo>
                    <a:pt x="14" y="728"/>
                  </a:lnTo>
                  <a:lnTo>
                    <a:pt x="8" y="726"/>
                  </a:lnTo>
                  <a:lnTo>
                    <a:pt x="2" y="718"/>
                  </a:lnTo>
                  <a:lnTo>
                    <a:pt x="0" y="714"/>
                  </a:lnTo>
                  <a:lnTo>
                    <a:pt x="0" y="708"/>
                  </a:lnTo>
                  <a:lnTo>
                    <a:pt x="0" y="706"/>
                  </a:lnTo>
                  <a:lnTo>
                    <a:pt x="58" y="704"/>
                  </a:lnTo>
                  <a:lnTo>
                    <a:pt x="62" y="696"/>
                  </a:lnTo>
                  <a:lnTo>
                    <a:pt x="66" y="686"/>
                  </a:lnTo>
                  <a:lnTo>
                    <a:pt x="66" y="676"/>
                  </a:lnTo>
                  <a:lnTo>
                    <a:pt x="68" y="666"/>
                  </a:lnTo>
                  <a:lnTo>
                    <a:pt x="66" y="648"/>
                  </a:lnTo>
                  <a:lnTo>
                    <a:pt x="64" y="632"/>
                  </a:lnTo>
                  <a:lnTo>
                    <a:pt x="52" y="602"/>
                  </a:lnTo>
                  <a:lnTo>
                    <a:pt x="46" y="564"/>
                  </a:lnTo>
                  <a:lnTo>
                    <a:pt x="46" y="550"/>
                  </a:lnTo>
                  <a:lnTo>
                    <a:pt x="50" y="542"/>
                  </a:lnTo>
                  <a:lnTo>
                    <a:pt x="56" y="536"/>
                  </a:lnTo>
                  <a:lnTo>
                    <a:pt x="68" y="532"/>
                  </a:lnTo>
                  <a:lnTo>
                    <a:pt x="84" y="530"/>
                  </a:lnTo>
                  <a:lnTo>
                    <a:pt x="104" y="530"/>
                  </a:lnTo>
                  <a:lnTo>
                    <a:pt x="150" y="552"/>
                  </a:lnTo>
                  <a:lnTo>
                    <a:pt x="162" y="550"/>
                  </a:lnTo>
                  <a:lnTo>
                    <a:pt x="168" y="548"/>
                  </a:lnTo>
                  <a:lnTo>
                    <a:pt x="172" y="546"/>
                  </a:lnTo>
                  <a:lnTo>
                    <a:pt x="172" y="504"/>
                  </a:lnTo>
                  <a:lnTo>
                    <a:pt x="174" y="500"/>
                  </a:lnTo>
                  <a:lnTo>
                    <a:pt x="178" y="496"/>
                  </a:lnTo>
                  <a:lnTo>
                    <a:pt x="182" y="494"/>
                  </a:lnTo>
                  <a:lnTo>
                    <a:pt x="190" y="494"/>
                  </a:lnTo>
                  <a:lnTo>
                    <a:pt x="204" y="494"/>
                  </a:lnTo>
                  <a:lnTo>
                    <a:pt x="210" y="496"/>
                  </a:lnTo>
                  <a:lnTo>
                    <a:pt x="214" y="500"/>
                  </a:lnTo>
                  <a:lnTo>
                    <a:pt x="242" y="500"/>
                  </a:lnTo>
                  <a:lnTo>
                    <a:pt x="246" y="490"/>
                  </a:lnTo>
                  <a:lnTo>
                    <a:pt x="248" y="478"/>
                  </a:lnTo>
                  <a:lnTo>
                    <a:pt x="250" y="454"/>
                  </a:lnTo>
                  <a:lnTo>
                    <a:pt x="250" y="432"/>
                  </a:lnTo>
                  <a:lnTo>
                    <a:pt x="248" y="424"/>
                  </a:lnTo>
                  <a:lnTo>
                    <a:pt x="246" y="416"/>
                  </a:lnTo>
                  <a:lnTo>
                    <a:pt x="248" y="404"/>
                  </a:lnTo>
                  <a:lnTo>
                    <a:pt x="250" y="396"/>
                  </a:lnTo>
                  <a:lnTo>
                    <a:pt x="256" y="384"/>
                  </a:lnTo>
                  <a:lnTo>
                    <a:pt x="256" y="364"/>
                  </a:lnTo>
                  <a:lnTo>
                    <a:pt x="240" y="362"/>
                  </a:lnTo>
                  <a:lnTo>
                    <a:pt x="224" y="352"/>
                  </a:lnTo>
                  <a:lnTo>
                    <a:pt x="210" y="342"/>
                  </a:lnTo>
                  <a:lnTo>
                    <a:pt x="196" y="334"/>
                  </a:lnTo>
                  <a:lnTo>
                    <a:pt x="188" y="328"/>
                  </a:lnTo>
                  <a:lnTo>
                    <a:pt x="170" y="324"/>
                  </a:lnTo>
                  <a:lnTo>
                    <a:pt x="152" y="318"/>
                  </a:lnTo>
                  <a:lnTo>
                    <a:pt x="136" y="312"/>
                  </a:lnTo>
                  <a:lnTo>
                    <a:pt x="126" y="306"/>
                  </a:lnTo>
                  <a:lnTo>
                    <a:pt x="126" y="296"/>
                  </a:lnTo>
                  <a:lnTo>
                    <a:pt x="128" y="290"/>
                  </a:lnTo>
                  <a:lnTo>
                    <a:pt x="136" y="280"/>
                  </a:lnTo>
                  <a:lnTo>
                    <a:pt x="130" y="244"/>
                  </a:lnTo>
                  <a:lnTo>
                    <a:pt x="134" y="242"/>
                  </a:lnTo>
                  <a:lnTo>
                    <a:pt x="140" y="236"/>
                  </a:lnTo>
                  <a:lnTo>
                    <a:pt x="148" y="222"/>
                  </a:lnTo>
                  <a:lnTo>
                    <a:pt x="162" y="222"/>
                  </a:lnTo>
                  <a:lnTo>
                    <a:pt x="172" y="222"/>
                  </a:lnTo>
                  <a:lnTo>
                    <a:pt x="184" y="226"/>
                  </a:lnTo>
                  <a:lnTo>
                    <a:pt x="264" y="230"/>
                  </a:lnTo>
                  <a:lnTo>
                    <a:pt x="270" y="220"/>
                  </a:lnTo>
                  <a:lnTo>
                    <a:pt x="276" y="210"/>
                  </a:lnTo>
                  <a:lnTo>
                    <a:pt x="278" y="198"/>
                  </a:lnTo>
                  <a:lnTo>
                    <a:pt x="280" y="186"/>
                  </a:lnTo>
                  <a:lnTo>
                    <a:pt x="278" y="162"/>
                  </a:lnTo>
                  <a:lnTo>
                    <a:pt x="278" y="144"/>
                  </a:lnTo>
                  <a:lnTo>
                    <a:pt x="278" y="136"/>
                  </a:lnTo>
                  <a:lnTo>
                    <a:pt x="280" y="130"/>
                  </a:lnTo>
                  <a:lnTo>
                    <a:pt x="282" y="124"/>
                  </a:lnTo>
                  <a:lnTo>
                    <a:pt x="286" y="120"/>
                  </a:lnTo>
                  <a:lnTo>
                    <a:pt x="294" y="114"/>
                  </a:lnTo>
                  <a:lnTo>
                    <a:pt x="304" y="104"/>
                  </a:lnTo>
                  <a:lnTo>
                    <a:pt x="334" y="60"/>
                  </a:lnTo>
                  <a:lnTo>
                    <a:pt x="364" y="38"/>
                  </a:lnTo>
                  <a:lnTo>
                    <a:pt x="382" y="12"/>
                  </a:lnTo>
                  <a:lnTo>
                    <a:pt x="404" y="28"/>
                  </a:lnTo>
                  <a:lnTo>
                    <a:pt x="410" y="28"/>
                  </a:lnTo>
                  <a:lnTo>
                    <a:pt x="416" y="22"/>
                  </a:lnTo>
                  <a:lnTo>
                    <a:pt x="422" y="16"/>
                  </a:lnTo>
                  <a:lnTo>
                    <a:pt x="430" y="0"/>
                  </a:lnTo>
                  <a:lnTo>
                    <a:pt x="440" y="2"/>
                  </a:lnTo>
                  <a:lnTo>
                    <a:pt x="450" y="4"/>
                  </a:lnTo>
                  <a:lnTo>
                    <a:pt x="456" y="8"/>
                  </a:lnTo>
                  <a:lnTo>
                    <a:pt x="460" y="12"/>
                  </a:lnTo>
                  <a:lnTo>
                    <a:pt x="462" y="20"/>
                  </a:lnTo>
                  <a:lnTo>
                    <a:pt x="464" y="28"/>
                  </a:lnTo>
                  <a:lnTo>
                    <a:pt x="452" y="52"/>
                  </a:lnTo>
                  <a:lnTo>
                    <a:pt x="450" y="72"/>
                  </a:lnTo>
                  <a:lnTo>
                    <a:pt x="446" y="90"/>
                  </a:lnTo>
                  <a:lnTo>
                    <a:pt x="444" y="100"/>
                  </a:lnTo>
                  <a:lnTo>
                    <a:pt x="438" y="108"/>
                  </a:lnTo>
                  <a:lnTo>
                    <a:pt x="432" y="118"/>
                  </a:lnTo>
                  <a:lnTo>
                    <a:pt x="424" y="126"/>
                  </a:lnTo>
                  <a:lnTo>
                    <a:pt x="422" y="138"/>
                  </a:lnTo>
                  <a:lnTo>
                    <a:pt x="420" y="150"/>
                  </a:lnTo>
                  <a:lnTo>
                    <a:pt x="422" y="174"/>
                  </a:lnTo>
                  <a:lnTo>
                    <a:pt x="430" y="228"/>
                  </a:lnTo>
                  <a:lnTo>
                    <a:pt x="430" y="238"/>
                  </a:lnTo>
                  <a:lnTo>
                    <a:pt x="428" y="246"/>
                  </a:lnTo>
                  <a:lnTo>
                    <a:pt x="420" y="266"/>
                  </a:lnTo>
                  <a:lnTo>
                    <a:pt x="408" y="284"/>
                  </a:lnTo>
                  <a:lnTo>
                    <a:pt x="398" y="300"/>
                  </a:lnTo>
                  <a:lnTo>
                    <a:pt x="398" y="384"/>
                  </a:lnTo>
                  <a:lnTo>
                    <a:pt x="412" y="416"/>
                  </a:lnTo>
                  <a:lnTo>
                    <a:pt x="416" y="434"/>
                  </a:lnTo>
                  <a:lnTo>
                    <a:pt x="418" y="454"/>
                  </a:lnTo>
                  <a:lnTo>
                    <a:pt x="414" y="472"/>
                  </a:lnTo>
                  <a:lnTo>
                    <a:pt x="410" y="492"/>
                  </a:lnTo>
                  <a:lnTo>
                    <a:pt x="410" y="514"/>
                  </a:lnTo>
                  <a:lnTo>
                    <a:pt x="412" y="526"/>
                  </a:lnTo>
                  <a:lnTo>
                    <a:pt x="414" y="538"/>
                  </a:lnTo>
                  <a:lnTo>
                    <a:pt x="422" y="548"/>
                  </a:lnTo>
                  <a:lnTo>
                    <a:pt x="428" y="556"/>
                  </a:lnTo>
                  <a:lnTo>
                    <a:pt x="434" y="568"/>
                  </a:lnTo>
                  <a:lnTo>
                    <a:pt x="432" y="600"/>
                  </a:lnTo>
                  <a:lnTo>
                    <a:pt x="456" y="660"/>
                  </a:lnTo>
                  <a:lnTo>
                    <a:pt x="466" y="674"/>
                  </a:lnTo>
                  <a:lnTo>
                    <a:pt x="476" y="690"/>
                  </a:lnTo>
                  <a:lnTo>
                    <a:pt x="484" y="710"/>
                  </a:lnTo>
                  <a:lnTo>
                    <a:pt x="490" y="732"/>
                  </a:lnTo>
                  <a:lnTo>
                    <a:pt x="462" y="726"/>
                  </a:lnTo>
                  <a:lnTo>
                    <a:pt x="404" y="726"/>
                  </a:lnTo>
                  <a:lnTo>
                    <a:pt x="372" y="728"/>
                  </a:lnTo>
                  <a:lnTo>
                    <a:pt x="362" y="728"/>
                  </a:lnTo>
                  <a:lnTo>
                    <a:pt x="356" y="732"/>
                  </a:lnTo>
                  <a:lnTo>
                    <a:pt x="354" y="744"/>
                  </a:lnTo>
                  <a:lnTo>
                    <a:pt x="394" y="776"/>
                  </a:lnTo>
                  <a:lnTo>
                    <a:pt x="398" y="792"/>
                  </a:lnTo>
                  <a:lnTo>
                    <a:pt x="382" y="798"/>
                  </a:lnTo>
                  <a:lnTo>
                    <a:pt x="370" y="806"/>
                  </a:lnTo>
                  <a:lnTo>
                    <a:pt x="360" y="816"/>
                  </a:lnTo>
                  <a:lnTo>
                    <a:pt x="350" y="828"/>
                  </a:lnTo>
                  <a:lnTo>
                    <a:pt x="350" y="888"/>
                  </a:lnTo>
                  <a:lnTo>
                    <a:pt x="344" y="888"/>
                  </a:lnTo>
                  <a:close/>
                </a:path>
              </a:pathLst>
            </a:custGeom>
            <a:grpFill/>
            <a:ln w="9525">
              <a:solidFill>
                <a:schemeClr val="bg1"/>
              </a:solidFill>
              <a:round/>
            </a:ln>
          </p:spPr>
          <p:txBody>
            <a:bodyPr/>
            <a:lstStyle/>
            <a:p>
              <a:pPr fontAlgn="base">
                <a:spcBef>
                  <a:spcPct val="0"/>
                </a:spcBef>
                <a:spcAft>
                  <a:spcPct val="0"/>
                </a:spcAft>
              </a:pPr>
              <a:endParaRPr lang="zh-CN" altLang="en-US" kern="0">
                <a:solidFill>
                  <a:srgbClr val="663300"/>
                </a:solidFill>
                <a:latin typeface="Arial" panose="020B0604020202020204" pitchFamily="34" charset="0"/>
              </a:endParaRPr>
            </a:p>
          </p:txBody>
        </p:sp>
        <p:sp>
          <p:nvSpPr>
            <p:cNvPr id="76" name="Freeform 28"/>
            <p:cNvSpPr/>
            <p:nvPr/>
          </p:nvSpPr>
          <p:spPr bwMode="auto">
            <a:xfrm>
              <a:off x="2630488" y="2922588"/>
              <a:ext cx="1962150" cy="1428750"/>
            </a:xfrm>
            <a:custGeom>
              <a:avLst/>
              <a:gdLst>
                <a:gd name="T0" fmla="*/ 494 w 1236"/>
                <a:gd name="T1" fmla="*/ 798 h 900"/>
                <a:gd name="T2" fmla="*/ 430 w 1236"/>
                <a:gd name="T3" fmla="*/ 762 h 900"/>
                <a:gd name="T4" fmla="*/ 278 w 1236"/>
                <a:gd name="T5" fmla="*/ 748 h 900"/>
                <a:gd name="T6" fmla="*/ 176 w 1236"/>
                <a:gd name="T7" fmla="*/ 704 h 900"/>
                <a:gd name="T8" fmla="*/ 148 w 1236"/>
                <a:gd name="T9" fmla="*/ 670 h 900"/>
                <a:gd name="T10" fmla="*/ 70 w 1236"/>
                <a:gd name="T11" fmla="*/ 640 h 900"/>
                <a:gd name="T12" fmla="*/ 24 w 1236"/>
                <a:gd name="T13" fmla="*/ 596 h 900"/>
                <a:gd name="T14" fmla="*/ 0 w 1236"/>
                <a:gd name="T15" fmla="*/ 412 h 900"/>
                <a:gd name="T16" fmla="*/ 16 w 1236"/>
                <a:gd name="T17" fmla="*/ 340 h 900"/>
                <a:gd name="T18" fmla="*/ 26 w 1236"/>
                <a:gd name="T19" fmla="*/ 328 h 900"/>
                <a:gd name="T20" fmla="*/ 52 w 1236"/>
                <a:gd name="T21" fmla="*/ 314 h 900"/>
                <a:gd name="T22" fmla="*/ 98 w 1236"/>
                <a:gd name="T23" fmla="*/ 336 h 900"/>
                <a:gd name="T24" fmla="*/ 150 w 1236"/>
                <a:gd name="T25" fmla="*/ 336 h 900"/>
                <a:gd name="T26" fmla="*/ 138 w 1236"/>
                <a:gd name="T27" fmla="*/ 274 h 900"/>
                <a:gd name="T28" fmla="*/ 168 w 1236"/>
                <a:gd name="T29" fmla="*/ 236 h 900"/>
                <a:gd name="T30" fmla="*/ 186 w 1236"/>
                <a:gd name="T31" fmla="*/ 192 h 900"/>
                <a:gd name="T32" fmla="*/ 152 w 1236"/>
                <a:gd name="T33" fmla="*/ 150 h 900"/>
                <a:gd name="T34" fmla="*/ 120 w 1236"/>
                <a:gd name="T35" fmla="*/ 120 h 900"/>
                <a:gd name="T36" fmla="*/ 118 w 1236"/>
                <a:gd name="T37" fmla="*/ 92 h 900"/>
                <a:gd name="T38" fmla="*/ 104 w 1236"/>
                <a:gd name="T39" fmla="*/ 58 h 900"/>
                <a:gd name="T40" fmla="*/ 234 w 1236"/>
                <a:gd name="T41" fmla="*/ 42 h 900"/>
                <a:gd name="T42" fmla="*/ 340 w 1236"/>
                <a:gd name="T43" fmla="*/ 4 h 900"/>
                <a:gd name="T44" fmla="*/ 430 w 1236"/>
                <a:gd name="T45" fmla="*/ 8 h 900"/>
                <a:gd name="T46" fmla="*/ 526 w 1236"/>
                <a:gd name="T47" fmla="*/ 22 h 900"/>
                <a:gd name="T48" fmla="*/ 654 w 1236"/>
                <a:gd name="T49" fmla="*/ 114 h 900"/>
                <a:gd name="T50" fmla="*/ 720 w 1236"/>
                <a:gd name="T51" fmla="*/ 110 h 900"/>
                <a:gd name="T52" fmla="*/ 720 w 1236"/>
                <a:gd name="T53" fmla="*/ 56 h 900"/>
                <a:gd name="T54" fmla="*/ 792 w 1236"/>
                <a:gd name="T55" fmla="*/ 72 h 900"/>
                <a:gd name="T56" fmla="*/ 930 w 1236"/>
                <a:gd name="T57" fmla="*/ 128 h 900"/>
                <a:gd name="T58" fmla="*/ 952 w 1236"/>
                <a:gd name="T59" fmla="*/ 142 h 900"/>
                <a:gd name="T60" fmla="*/ 1088 w 1236"/>
                <a:gd name="T61" fmla="*/ 224 h 900"/>
                <a:gd name="T62" fmla="*/ 1174 w 1236"/>
                <a:gd name="T63" fmla="*/ 250 h 900"/>
                <a:gd name="T64" fmla="*/ 1216 w 1236"/>
                <a:gd name="T65" fmla="*/ 368 h 900"/>
                <a:gd name="T66" fmla="*/ 1236 w 1236"/>
                <a:gd name="T67" fmla="*/ 452 h 900"/>
                <a:gd name="T68" fmla="*/ 1184 w 1236"/>
                <a:gd name="T69" fmla="*/ 496 h 900"/>
                <a:gd name="T70" fmla="*/ 1120 w 1236"/>
                <a:gd name="T71" fmla="*/ 584 h 900"/>
                <a:gd name="T72" fmla="*/ 1144 w 1236"/>
                <a:gd name="T73" fmla="*/ 626 h 900"/>
                <a:gd name="T74" fmla="*/ 1086 w 1236"/>
                <a:gd name="T75" fmla="*/ 606 h 900"/>
                <a:gd name="T76" fmla="*/ 1030 w 1236"/>
                <a:gd name="T77" fmla="*/ 642 h 900"/>
                <a:gd name="T78" fmla="*/ 1064 w 1236"/>
                <a:gd name="T79" fmla="*/ 694 h 900"/>
                <a:gd name="T80" fmla="*/ 1076 w 1236"/>
                <a:gd name="T81" fmla="*/ 792 h 900"/>
                <a:gd name="T82" fmla="*/ 1034 w 1236"/>
                <a:gd name="T83" fmla="*/ 804 h 900"/>
                <a:gd name="T84" fmla="*/ 996 w 1236"/>
                <a:gd name="T85" fmla="*/ 806 h 900"/>
                <a:gd name="T86" fmla="*/ 956 w 1236"/>
                <a:gd name="T87" fmla="*/ 788 h 900"/>
                <a:gd name="T88" fmla="*/ 920 w 1236"/>
                <a:gd name="T89" fmla="*/ 800 h 900"/>
                <a:gd name="T90" fmla="*/ 878 w 1236"/>
                <a:gd name="T91" fmla="*/ 780 h 900"/>
                <a:gd name="T92" fmla="*/ 828 w 1236"/>
                <a:gd name="T93" fmla="*/ 698 h 900"/>
                <a:gd name="T94" fmla="*/ 778 w 1236"/>
                <a:gd name="T95" fmla="*/ 654 h 900"/>
                <a:gd name="T96" fmla="*/ 700 w 1236"/>
                <a:gd name="T97" fmla="*/ 662 h 900"/>
                <a:gd name="T98" fmla="*/ 722 w 1236"/>
                <a:gd name="T99" fmla="*/ 746 h 900"/>
                <a:gd name="T100" fmla="*/ 694 w 1236"/>
                <a:gd name="T101" fmla="*/ 796 h 900"/>
                <a:gd name="T102" fmla="*/ 664 w 1236"/>
                <a:gd name="T103" fmla="*/ 862 h 900"/>
                <a:gd name="T104" fmla="*/ 634 w 1236"/>
                <a:gd name="T105" fmla="*/ 886 h 900"/>
                <a:gd name="T106" fmla="*/ 604 w 1236"/>
                <a:gd name="T107" fmla="*/ 884 h 900"/>
                <a:gd name="T108" fmla="*/ 568 w 1236"/>
                <a:gd name="T109" fmla="*/ 880 h 9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236" h="900">
                  <a:moveTo>
                    <a:pt x="552" y="900"/>
                  </a:moveTo>
                  <a:lnTo>
                    <a:pt x="552" y="900"/>
                  </a:lnTo>
                  <a:lnTo>
                    <a:pt x="522" y="874"/>
                  </a:lnTo>
                  <a:lnTo>
                    <a:pt x="510" y="834"/>
                  </a:lnTo>
                  <a:lnTo>
                    <a:pt x="494" y="798"/>
                  </a:lnTo>
                  <a:lnTo>
                    <a:pt x="486" y="790"/>
                  </a:lnTo>
                  <a:lnTo>
                    <a:pt x="478" y="782"/>
                  </a:lnTo>
                  <a:lnTo>
                    <a:pt x="460" y="772"/>
                  </a:lnTo>
                  <a:lnTo>
                    <a:pt x="444" y="766"/>
                  </a:lnTo>
                  <a:lnTo>
                    <a:pt x="430" y="762"/>
                  </a:lnTo>
                  <a:lnTo>
                    <a:pt x="322" y="764"/>
                  </a:lnTo>
                  <a:lnTo>
                    <a:pt x="310" y="762"/>
                  </a:lnTo>
                  <a:lnTo>
                    <a:pt x="298" y="758"/>
                  </a:lnTo>
                  <a:lnTo>
                    <a:pt x="278" y="748"/>
                  </a:lnTo>
                  <a:lnTo>
                    <a:pt x="262" y="736"/>
                  </a:lnTo>
                  <a:lnTo>
                    <a:pt x="248" y="724"/>
                  </a:lnTo>
                  <a:lnTo>
                    <a:pt x="220" y="720"/>
                  </a:lnTo>
                  <a:lnTo>
                    <a:pt x="198" y="712"/>
                  </a:lnTo>
                  <a:lnTo>
                    <a:pt x="176" y="704"/>
                  </a:lnTo>
                  <a:lnTo>
                    <a:pt x="158" y="692"/>
                  </a:lnTo>
                  <a:lnTo>
                    <a:pt x="156" y="686"/>
                  </a:lnTo>
                  <a:lnTo>
                    <a:pt x="154" y="680"/>
                  </a:lnTo>
                  <a:lnTo>
                    <a:pt x="148" y="670"/>
                  </a:lnTo>
                  <a:lnTo>
                    <a:pt x="138" y="662"/>
                  </a:lnTo>
                  <a:lnTo>
                    <a:pt x="118" y="658"/>
                  </a:lnTo>
                  <a:lnTo>
                    <a:pt x="100" y="654"/>
                  </a:lnTo>
                  <a:lnTo>
                    <a:pt x="84" y="648"/>
                  </a:lnTo>
                  <a:lnTo>
                    <a:pt x="70" y="640"/>
                  </a:lnTo>
                  <a:lnTo>
                    <a:pt x="62" y="638"/>
                  </a:lnTo>
                  <a:lnTo>
                    <a:pt x="54" y="634"/>
                  </a:lnTo>
                  <a:lnTo>
                    <a:pt x="42" y="624"/>
                  </a:lnTo>
                  <a:lnTo>
                    <a:pt x="32" y="610"/>
                  </a:lnTo>
                  <a:lnTo>
                    <a:pt x="24" y="596"/>
                  </a:lnTo>
                  <a:lnTo>
                    <a:pt x="18" y="580"/>
                  </a:lnTo>
                  <a:lnTo>
                    <a:pt x="12" y="566"/>
                  </a:lnTo>
                  <a:lnTo>
                    <a:pt x="6" y="542"/>
                  </a:lnTo>
                  <a:lnTo>
                    <a:pt x="0" y="412"/>
                  </a:lnTo>
                  <a:lnTo>
                    <a:pt x="14" y="388"/>
                  </a:lnTo>
                  <a:lnTo>
                    <a:pt x="18" y="376"/>
                  </a:lnTo>
                  <a:lnTo>
                    <a:pt x="22" y="366"/>
                  </a:lnTo>
                  <a:lnTo>
                    <a:pt x="20" y="352"/>
                  </a:lnTo>
                  <a:lnTo>
                    <a:pt x="16" y="340"/>
                  </a:lnTo>
                  <a:lnTo>
                    <a:pt x="12" y="332"/>
                  </a:lnTo>
                  <a:lnTo>
                    <a:pt x="10" y="328"/>
                  </a:lnTo>
                  <a:lnTo>
                    <a:pt x="22" y="326"/>
                  </a:lnTo>
                  <a:lnTo>
                    <a:pt x="26" y="328"/>
                  </a:lnTo>
                  <a:lnTo>
                    <a:pt x="32" y="330"/>
                  </a:lnTo>
                  <a:lnTo>
                    <a:pt x="42" y="330"/>
                  </a:lnTo>
                  <a:lnTo>
                    <a:pt x="50" y="320"/>
                  </a:lnTo>
                  <a:lnTo>
                    <a:pt x="52" y="314"/>
                  </a:lnTo>
                  <a:lnTo>
                    <a:pt x="60" y="312"/>
                  </a:lnTo>
                  <a:lnTo>
                    <a:pt x="66" y="312"/>
                  </a:lnTo>
                  <a:lnTo>
                    <a:pt x="72" y="316"/>
                  </a:lnTo>
                  <a:lnTo>
                    <a:pt x="78" y="320"/>
                  </a:lnTo>
                  <a:lnTo>
                    <a:pt x="90" y="330"/>
                  </a:lnTo>
                  <a:lnTo>
                    <a:pt x="98" y="336"/>
                  </a:lnTo>
                  <a:lnTo>
                    <a:pt x="108" y="342"/>
                  </a:lnTo>
                  <a:lnTo>
                    <a:pt x="128" y="342"/>
                  </a:lnTo>
                  <a:lnTo>
                    <a:pt x="140" y="340"/>
                  </a:lnTo>
                  <a:lnTo>
                    <a:pt x="150" y="336"/>
                  </a:lnTo>
                  <a:lnTo>
                    <a:pt x="158" y="326"/>
                  </a:lnTo>
                  <a:lnTo>
                    <a:pt x="158" y="300"/>
                  </a:lnTo>
                  <a:lnTo>
                    <a:pt x="148" y="286"/>
                  </a:lnTo>
                  <a:lnTo>
                    <a:pt x="138" y="274"/>
                  </a:lnTo>
                  <a:lnTo>
                    <a:pt x="136" y="270"/>
                  </a:lnTo>
                  <a:lnTo>
                    <a:pt x="136" y="264"/>
                  </a:lnTo>
                  <a:lnTo>
                    <a:pt x="136" y="258"/>
                  </a:lnTo>
                  <a:lnTo>
                    <a:pt x="140" y="252"/>
                  </a:lnTo>
                  <a:lnTo>
                    <a:pt x="168" y="236"/>
                  </a:lnTo>
                  <a:lnTo>
                    <a:pt x="180" y="224"/>
                  </a:lnTo>
                  <a:lnTo>
                    <a:pt x="184" y="212"/>
                  </a:lnTo>
                  <a:lnTo>
                    <a:pt x="188" y="200"/>
                  </a:lnTo>
                  <a:lnTo>
                    <a:pt x="186" y="192"/>
                  </a:lnTo>
                  <a:lnTo>
                    <a:pt x="184" y="184"/>
                  </a:lnTo>
                  <a:lnTo>
                    <a:pt x="178" y="178"/>
                  </a:lnTo>
                  <a:lnTo>
                    <a:pt x="172" y="174"/>
                  </a:lnTo>
                  <a:lnTo>
                    <a:pt x="160" y="164"/>
                  </a:lnTo>
                  <a:lnTo>
                    <a:pt x="152" y="150"/>
                  </a:lnTo>
                  <a:lnTo>
                    <a:pt x="142" y="138"/>
                  </a:lnTo>
                  <a:lnTo>
                    <a:pt x="132" y="128"/>
                  </a:lnTo>
                  <a:lnTo>
                    <a:pt x="126" y="126"/>
                  </a:lnTo>
                  <a:lnTo>
                    <a:pt x="122" y="126"/>
                  </a:lnTo>
                  <a:lnTo>
                    <a:pt x="120" y="120"/>
                  </a:lnTo>
                  <a:lnTo>
                    <a:pt x="116" y="114"/>
                  </a:lnTo>
                  <a:lnTo>
                    <a:pt x="114" y="110"/>
                  </a:lnTo>
                  <a:lnTo>
                    <a:pt x="114" y="104"/>
                  </a:lnTo>
                  <a:lnTo>
                    <a:pt x="118" y="98"/>
                  </a:lnTo>
                  <a:lnTo>
                    <a:pt x="118" y="92"/>
                  </a:lnTo>
                  <a:lnTo>
                    <a:pt x="118" y="86"/>
                  </a:lnTo>
                  <a:lnTo>
                    <a:pt x="116" y="80"/>
                  </a:lnTo>
                  <a:lnTo>
                    <a:pt x="110" y="70"/>
                  </a:lnTo>
                  <a:lnTo>
                    <a:pt x="104" y="66"/>
                  </a:lnTo>
                  <a:lnTo>
                    <a:pt x="104" y="58"/>
                  </a:lnTo>
                  <a:lnTo>
                    <a:pt x="120" y="56"/>
                  </a:lnTo>
                  <a:lnTo>
                    <a:pt x="138" y="52"/>
                  </a:lnTo>
                  <a:lnTo>
                    <a:pt x="176" y="50"/>
                  </a:lnTo>
                  <a:lnTo>
                    <a:pt x="214" y="46"/>
                  </a:lnTo>
                  <a:lnTo>
                    <a:pt x="234" y="42"/>
                  </a:lnTo>
                  <a:lnTo>
                    <a:pt x="252" y="38"/>
                  </a:lnTo>
                  <a:lnTo>
                    <a:pt x="280" y="24"/>
                  </a:lnTo>
                  <a:lnTo>
                    <a:pt x="310" y="12"/>
                  </a:lnTo>
                  <a:lnTo>
                    <a:pt x="324" y="6"/>
                  </a:lnTo>
                  <a:lnTo>
                    <a:pt x="340" y="4"/>
                  </a:lnTo>
                  <a:lnTo>
                    <a:pt x="358" y="0"/>
                  </a:lnTo>
                  <a:lnTo>
                    <a:pt x="378" y="0"/>
                  </a:lnTo>
                  <a:lnTo>
                    <a:pt x="400" y="10"/>
                  </a:lnTo>
                  <a:lnTo>
                    <a:pt x="430" y="8"/>
                  </a:lnTo>
                  <a:lnTo>
                    <a:pt x="462" y="10"/>
                  </a:lnTo>
                  <a:lnTo>
                    <a:pt x="478" y="10"/>
                  </a:lnTo>
                  <a:lnTo>
                    <a:pt x="494" y="12"/>
                  </a:lnTo>
                  <a:lnTo>
                    <a:pt x="510" y="16"/>
                  </a:lnTo>
                  <a:lnTo>
                    <a:pt x="526" y="22"/>
                  </a:lnTo>
                  <a:lnTo>
                    <a:pt x="604" y="72"/>
                  </a:lnTo>
                  <a:lnTo>
                    <a:pt x="612" y="84"/>
                  </a:lnTo>
                  <a:lnTo>
                    <a:pt x="638" y="104"/>
                  </a:lnTo>
                  <a:lnTo>
                    <a:pt x="654" y="114"/>
                  </a:lnTo>
                  <a:lnTo>
                    <a:pt x="676" y="122"/>
                  </a:lnTo>
                  <a:lnTo>
                    <a:pt x="706" y="122"/>
                  </a:lnTo>
                  <a:lnTo>
                    <a:pt x="720" y="110"/>
                  </a:lnTo>
                  <a:lnTo>
                    <a:pt x="722" y="94"/>
                  </a:lnTo>
                  <a:lnTo>
                    <a:pt x="720" y="80"/>
                  </a:lnTo>
                  <a:lnTo>
                    <a:pt x="718" y="68"/>
                  </a:lnTo>
                  <a:lnTo>
                    <a:pt x="716" y="58"/>
                  </a:lnTo>
                  <a:lnTo>
                    <a:pt x="720" y="56"/>
                  </a:lnTo>
                  <a:lnTo>
                    <a:pt x="724" y="54"/>
                  </a:lnTo>
                  <a:lnTo>
                    <a:pt x="736" y="52"/>
                  </a:lnTo>
                  <a:lnTo>
                    <a:pt x="762" y="52"/>
                  </a:lnTo>
                  <a:lnTo>
                    <a:pt x="792" y="72"/>
                  </a:lnTo>
                  <a:lnTo>
                    <a:pt x="822" y="80"/>
                  </a:lnTo>
                  <a:lnTo>
                    <a:pt x="858" y="84"/>
                  </a:lnTo>
                  <a:lnTo>
                    <a:pt x="898" y="104"/>
                  </a:lnTo>
                  <a:lnTo>
                    <a:pt x="930" y="128"/>
                  </a:lnTo>
                  <a:lnTo>
                    <a:pt x="930" y="132"/>
                  </a:lnTo>
                  <a:lnTo>
                    <a:pt x="940" y="140"/>
                  </a:lnTo>
                  <a:lnTo>
                    <a:pt x="952" y="142"/>
                  </a:lnTo>
                  <a:lnTo>
                    <a:pt x="964" y="140"/>
                  </a:lnTo>
                  <a:lnTo>
                    <a:pt x="992" y="136"/>
                  </a:lnTo>
                  <a:lnTo>
                    <a:pt x="1032" y="184"/>
                  </a:lnTo>
                  <a:lnTo>
                    <a:pt x="1088" y="224"/>
                  </a:lnTo>
                  <a:lnTo>
                    <a:pt x="1116" y="238"/>
                  </a:lnTo>
                  <a:lnTo>
                    <a:pt x="1166" y="238"/>
                  </a:lnTo>
                  <a:lnTo>
                    <a:pt x="1174" y="250"/>
                  </a:lnTo>
                  <a:lnTo>
                    <a:pt x="1182" y="272"/>
                  </a:lnTo>
                  <a:lnTo>
                    <a:pt x="1188" y="294"/>
                  </a:lnTo>
                  <a:lnTo>
                    <a:pt x="1194" y="316"/>
                  </a:lnTo>
                  <a:lnTo>
                    <a:pt x="1216" y="368"/>
                  </a:lnTo>
                  <a:lnTo>
                    <a:pt x="1220" y="412"/>
                  </a:lnTo>
                  <a:lnTo>
                    <a:pt x="1228" y="422"/>
                  </a:lnTo>
                  <a:lnTo>
                    <a:pt x="1234" y="436"/>
                  </a:lnTo>
                  <a:lnTo>
                    <a:pt x="1236" y="444"/>
                  </a:lnTo>
                  <a:lnTo>
                    <a:pt x="1236" y="452"/>
                  </a:lnTo>
                  <a:lnTo>
                    <a:pt x="1232" y="458"/>
                  </a:lnTo>
                  <a:lnTo>
                    <a:pt x="1226" y="466"/>
                  </a:lnTo>
                  <a:lnTo>
                    <a:pt x="1200" y="482"/>
                  </a:lnTo>
                  <a:lnTo>
                    <a:pt x="1192" y="488"/>
                  </a:lnTo>
                  <a:lnTo>
                    <a:pt x="1184" y="496"/>
                  </a:lnTo>
                  <a:lnTo>
                    <a:pt x="1172" y="514"/>
                  </a:lnTo>
                  <a:lnTo>
                    <a:pt x="1156" y="542"/>
                  </a:lnTo>
                  <a:lnTo>
                    <a:pt x="1120" y="568"/>
                  </a:lnTo>
                  <a:lnTo>
                    <a:pt x="1120" y="584"/>
                  </a:lnTo>
                  <a:lnTo>
                    <a:pt x="1154" y="614"/>
                  </a:lnTo>
                  <a:lnTo>
                    <a:pt x="1152" y="620"/>
                  </a:lnTo>
                  <a:lnTo>
                    <a:pt x="1148" y="624"/>
                  </a:lnTo>
                  <a:lnTo>
                    <a:pt x="1144" y="626"/>
                  </a:lnTo>
                  <a:lnTo>
                    <a:pt x="1138" y="628"/>
                  </a:lnTo>
                  <a:lnTo>
                    <a:pt x="1128" y="628"/>
                  </a:lnTo>
                  <a:lnTo>
                    <a:pt x="1120" y="628"/>
                  </a:lnTo>
                  <a:lnTo>
                    <a:pt x="1086" y="606"/>
                  </a:lnTo>
                  <a:lnTo>
                    <a:pt x="1052" y="604"/>
                  </a:lnTo>
                  <a:lnTo>
                    <a:pt x="1038" y="606"/>
                  </a:lnTo>
                  <a:lnTo>
                    <a:pt x="1030" y="608"/>
                  </a:lnTo>
                  <a:lnTo>
                    <a:pt x="1030" y="632"/>
                  </a:lnTo>
                  <a:lnTo>
                    <a:pt x="1030" y="642"/>
                  </a:lnTo>
                  <a:lnTo>
                    <a:pt x="1032" y="652"/>
                  </a:lnTo>
                  <a:lnTo>
                    <a:pt x="1036" y="662"/>
                  </a:lnTo>
                  <a:lnTo>
                    <a:pt x="1042" y="672"/>
                  </a:lnTo>
                  <a:lnTo>
                    <a:pt x="1052" y="682"/>
                  </a:lnTo>
                  <a:lnTo>
                    <a:pt x="1064" y="694"/>
                  </a:lnTo>
                  <a:lnTo>
                    <a:pt x="1064" y="730"/>
                  </a:lnTo>
                  <a:lnTo>
                    <a:pt x="1080" y="780"/>
                  </a:lnTo>
                  <a:lnTo>
                    <a:pt x="1078" y="788"/>
                  </a:lnTo>
                  <a:lnTo>
                    <a:pt x="1076" y="792"/>
                  </a:lnTo>
                  <a:lnTo>
                    <a:pt x="1074" y="796"/>
                  </a:lnTo>
                  <a:lnTo>
                    <a:pt x="1068" y="798"/>
                  </a:lnTo>
                  <a:lnTo>
                    <a:pt x="1058" y="800"/>
                  </a:lnTo>
                  <a:lnTo>
                    <a:pt x="1046" y="800"/>
                  </a:lnTo>
                  <a:lnTo>
                    <a:pt x="1034" y="804"/>
                  </a:lnTo>
                  <a:lnTo>
                    <a:pt x="1028" y="808"/>
                  </a:lnTo>
                  <a:lnTo>
                    <a:pt x="1014" y="818"/>
                  </a:lnTo>
                  <a:lnTo>
                    <a:pt x="1004" y="818"/>
                  </a:lnTo>
                  <a:lnTo>
                    <a:pt x="996" y="806"/>
                  </a:lnTo>
                  <a:lnTo>
                    <a:pt x="968" y="804"/>
                  </a:lnTo>
                  <a:lnTo>
                    <a:pt x="968" y="798"/>
                  </a:lnTo>
                  <a:lnTo>
                    <a:pt x="964" y="794"/>
                  </a:lnTo>
                  <a:lnTo>
                    <a:pt x="956" y="788"/>
                  </a:lnTo>
                  <a:lnTo>
                    <a:pt x="936" y="786"/>
                  </a:lnTo>
                  <a:lnTo>
                    <a:pt x="934" y="792"/>
                  </a:lnTo>
                  <a:lnTo>
                    <a:pt x="926" y="796"/>
                  </a:lnTo>
                  <a:lnTo>
                    <a:pt x="920" y="800"/>
                  </a:lnTo>
                  <a:lnTo>
                    <a:pt x="914" y="800"/>
                  </a:lnTo>
                  <a:lnTo>
                    <a:pt x="908" y="786"/>
                  </a:lnTo>
                  <a:lnTo>
                    <a:pt x="878" y="780"/>
                  </a:lnTo>
                  <a:lnTo>
                    <a:pt x="836" y="732"/>
                  </a:lnTo>
                  <a:lnTo>
                    <a:pt x="830" y="722"/>
                  </a:lnTo>
                  <a:lnTo>
                    <a:pt x="830" y="710"/>
                  </a:lnTo>
                  <a:lnTo>
                    <a:pt x="828" y="698"/>
                  </a:lnTo>
                  <a:lnTo>
                    <a:pt x="824" y="690"/>
                  </a:lnTo>
                  <a:lnTo>
                    <a:pt x="820" y="682"/>
                  </a:lnTo>
                  <a:lnTo>
                    <a:pt x="808" y="670"/>
                  </a:lnTo>
                  <a:lnTo>
                    <a:pt x="796" y="658"/>
                  </a:lnTo>
                  <a:lnTo>
                    <a:pt x="778" y="654"/>
                  </a:lnTo>
                  <a:lnTo>
                    <a:pt x="758" y="652"/>
                  </a:lnTo>
                  <a:lnTo>
                    <a:pt x="724" y="654"/>
                  </a:lnTo>
                  <a:lnTo>
                    <a:pt x="706" y="656"/>
                  </a:lnTo>
                  <a:lnTo>
                    <a:pt x="702" y="660"/>
                  </a:lnTo>
                  <a:lnTo>
                    <a:pt x="700" y="662"/>
                  </a:lnTo>
                  <a:lnTo>
                    <a:pt x="698" y="674"/>
                  </a:lnTo>
                  <a:lnTo>
                    <a:pt x="698" y="694"/>
                  </a:lnTo>
                  <a:lnTo>
                    <a:pt x="722" y="726"/>
                  </a:lnTo>
                  <a:lnTo>
                    <a:pt x="722" y="746"/>
                  </a:lnTo>
                  <a:lnTo>
                    <a:pt x="712" y="758"/>
                  </a:lnTo>
                  <a:lnTo>
                    <a:pt x="700" y="772"/>
                  </a:lnTo>
                  <a:lnTo>
                    <a:pt x="696" y="778"/>
                  </a:lnTo>
                  <a:lnTo>
                    <a:pt x="694" y="786"/>
                  </a:lnTo>
                  <a:lnTo>
                    <a:pt x="694" y="796"/>
                  </a:lnTo>
                  <a:lnTo>
                    <a:pt x="698" y="804"/>
                  </a:lnTo>
                  <a:lnTo>
                    <a:pt x="698" y="810"/>
                  </a:lnTo>
                  <a:lnTo>
                    <a:pt x="694" y="818"/>
                  </a:lnTo>
                  <a:lnTo>
                    <a:pt x="684" y="834"/>
                  </a:lnTo>
                  <a:lnTo>
                    <a:pt x="664" y="862"/>
                  </a:lnTo>
                  <a:lnTo>
                    <a:pt x="658" y="870"/>
                  </a:lnTo>
                  <a:lnTo>
                    <a:pt x="652" y="878"/>
                  </a:lnTo>
                  <a:lnTo>
                    <a:pt x="644" y="882"/>
                  </a:lnTo>
                  <a:lnTo>
                    <a:pt x="634" y="886"/>
                  </a:lnTo>
                  <a:lnTo>
                    <a:pt x="624" y="898"/>
                  </a:lnTo>
                  <a:lnTo>
                    <a:pt x="618" y="896"/>
                  </a:lnTo>
                  <a:lnTo>
                    <a:pt x="612" y="896"/>
                  </a:lnTo>
                  <a:lnTo>
                    <a:pt x="608" y="890"/>
                  </a:lnTo>
                  <a:lnTo>
                    <a:pt x="604" y="884"/>
                  </a:lnTo>
                  <a:lnTo>
                    <a:pt x="604" y="880"/>
                  </a:lnTo>
                  <a:lnTo>
                    <a:pt x="598" y="878"/>
                  </a:lnTo>
                  <a:lnTo>
                    <a:pt x="594" y="876"/>
                  </a:lnTo>
                  <a:lnTo>
                    <a:pt x="582" y="876"/>
                  </a:lnTo>
                  <a:lnTo>
                    <a:pt x="568" y="880"/>
                  </a:lnTo>
                  <a:lnTo>
                    <a:pt x="560" y="892"/>
                  </a:lnTo>
                  <a:lnTo>
                    <a:pt x="556" y="896"/>
                  </a:lnTo>
                  <a:lnTo>
                    <a:pt x="552" y="900"/>
                  </a:lnTo>
                  <a:close/>
                </a:path>
              </a:pathLst>
            </a:custGeom>
            <a:grpFill/>
            <a:ln w="9525">
              <a:solidFill>
                <a:schemeClr val="bg1"/>
              </a:solidFill>
              <a:round/>
            </a:ln>
          </p:spPr>
          <p:txBody>
            <a:bodyPr/>
            <a:lstStyle/>
            <a:p>
              <a:pPr fontAlgn="base">
                <a:spcBef>
                  <a:spcPct val="0"/>
                </a:spcBef>
                <a:spcAft>
                  <a:spcPct val="0"/>
                </a:spcAft>
              </a:pPr>
              <a:endParaRPr lang="zh-CN" altLang="en-US" kern="0">
                <a:solidFill>
                  <a:srgbClr val="663300"/>
                </a:solidFill>
                <a:latin typeface="Arial" panose="020B0604020202020204" pitchFamily="34" charset="0"/>
              </a:endParaRPr>
            </a:p>
          </p:txBody>
        </p:sp>
        <p:sp>
          <p:nvSpPr>
            <p:cNvPr id="77" name="Freeform 29"/>
            <p:cNvSpPr/>
            <p:nvPr/>
          </p:nvSpPr>
          <p:spPr bwMode="auto">
            <a:xfrm>
              <a:off x="5676900" y="2717801"/>
              <a:ext cx="539750" cy="1085850"/>
            </a:xfrm>
            <a:custGeom>
              <a:avLst/>
              <a:gdLst>
                <a:gd name="T0" fmla="*/ 24 w 340"/>
                <a:gd name="T1" fmla="*/ 676 h 684"/>
                <a:gd name="T2" fmla="*/ 10 w 340"/>
                <a:gd name="T3" fmla="*/ 654 h 684"/>
                <a:gd name="T4" fmla="*/ 10 w 340"/>
                <a:gd name="T5" fmla="*/ 624 h 684"/>
                <a:gd name="T6" fmla="*/ 18 w 340"/>
                <a:gd name="T7" fmla="*/ 560 h 684"/>
                <a:gd name="T8" fmla="*/ 0 w 340"/>
                <a:gd name="T9" fmla="*/ 514 h 684"/>
                <a:gd name="T10" fmla="*/ 8 w 340"/>
                <a:gd name="T11" fmla="*/ 426 h 684"/>
                <a:gd name="T12" fmla="*/ 30 w 340"/>
                <a:gd name="T13" fmla="*/ 386 h 684"/>
                <a:gd name="T14" fmla="*/ 24 w 340"/>
                <a:gd name="T15" fmla="*/ 326 h 684"/>
                <a:gd name="T16" fmla="*/ 22 w 340"/>
                <a:gd name="T17" fmla="*/ 282 h 684"/>
                <a:gd name="T18" fmla="*/ 44 w 340"/>
                <a:gd name="T19" fmla="*/ 248 h 684"/>
                <a:gd name="T20" fmla="*/ 50 w 340"/>
                <a:gd name="T21" fmla="*/ 218 h 684"/>
                <a:gd name="T22" fmla="*/ 64 w 340"/>
                <a:gd name="T23" fmla="*/ 170 h 684"/>
                <a:gd name="T24" fmla="*/ 70 w 340"/>
                <a:gd name="T25" fmla="*/ 150 h 684"/>
                <a:gd name="T26" fmla="*/ 94 w 340"/>
                <a:gd name="T27" fmla="*/ 122 h 684"/>
                <a:gd name="T28" fmla="*/ 128 w 340"/>
                <a:gd name="T29" fmla="*/ 82 h 684"/>
                <a:gd name="T30" fmla="*/ 152 w 340"/>
                <a:gd name="T31" fmla="*/ 58 h 684"/>
                <a:gd name="T32" fmla="*/ 170 w 340"/>
                <a:gd name="T33" fmla="*/ 40 h 684"/>
                <a:gd name="T34" fmla="*/ 224 w 340"/>
                <a:gd name="T35" fmla="*/ 40 h 684"/>
                <a:gd name="T36" fmla="*/ 238 w 340"/>
                <a:gd name="T37" fmla="*/ 32 h 684"/>
                <a:gd name="T38" fmla="*/ 270 w 340"/>
                <a:gd name="T39" fmla="*/ 20 h 684"/>
                <a:gd name="T40" fmla="*/ 290 w 340"/>
                <a:gd name="T41" fmla="*/ 0 h 684"/>
                <a:gd name="T42" fmla="*/ 308 w 340"/>
                <a:gd name="T43" fmla="*/ 12 h 684"/>
                <a:gd name="T44" fmla="*/ 290 w 340"/>
                <a:gd name="T45" fmla="*/ 34 h 684"/>
                <a:gd name="T46" fmla="*/ 276 w 340"/>
                <a:gd name="T47" fmla="*/ 54 h 684"/>
                <a:gd name="T48" fmla="*/ 286 w 340"/>
                <a:gd name="T49" fmla="*/ 64 h 684"/>
                <a:gd name="T50" fmla="*/ 310 w 340"/>
                <a:gd name="T51" fmla="*/ 82 h 684"/>
                <a:gd name="T52" fmla="*/ 340 w 340"/>
                <a:gd name="T53" fmla="*/ 124 h 684"/>
                <a:gd name="T54" fmla="*/ 328 w 340"/>
                <a:gd name="T55" fmla="*/ 158 h 684"/>
                <a:gd name="T56" fmla="*/ 290 w 340"/>
                <a:gd name="T57" fmla="*/ 186 h 684"/>
                <a:gd name="T58" fmla="*/ 268 w 340"/>
                <a:gd name="T59" fmla="*/ 228 h 684"/>
                <a:gd name="T60" fmla="*/ 274 w 340"/>
                <a:gd name="T61" fmla="*/ 256 h 684"/>
                <a:gd name="T62" fmla="*/ 300 w 340"/>
                <a:gd name="T63" fmla="*/ 278 h 684"/>
                <a:gd name="T64" fmla="*/ 320 w 340"/>
                <a:gd name="T65" fmla="*/ 312 h 684"/>
                <a:gd name="T66" fmla="*/ 328 w 340"/>
                <a:gd name="T67" fmla="*/ 344 h 684"/>
                <a:gd name="T68" fmla="*/ 316 w 340"/>
                <a:gd name="T69" fmla="*/ 384 h 684"/>
                <a:gd name="T70" fmla="*/ 298 w 340"/>
                <a:gd name="T71" fmla="*/ 412 h 684"/>
                <a:gd name="T72" fmla="*/ 276 w 340"/>
                <a:gd name="T73" fmla="*/ 436 h 684"/>
                <a:gd name="T74" fmla="*/ 298 w 340"/>
                <a:gd name="T75" fmla="*/ 474 h 684"/>
                <a:gd name="T76" fmla="*/ 302 w 340"/>
                <a:gd name="T77" fmla="*/ 506 h 684"/>
                <a:gd name="T78" fmla="*/ 296 w 340"/>
                <a:gd name="T79" fmla="*/ 544 h 684"/>
                <a:gd name="T80" fmla="*/ 236 w 340"/>
                <a:gd name="T81" fmla="*/ 602 h 684"/>
                <a:gd name="T82" fmla="*/ 164 w 340"/>
                <a:gd name="T83" fmla="*/ 620 h 684"/>
                <a:gd name="T84" fmla="*/ 112 w 340"/>
                <a:gd name="T85" fmla="*/ 644 h 684"/>
                <a:gd name="T86" fmla="*/ 66 w 340"/>
                <a:gd name="T87" fmla="*/ 664 h 684"/>
                <a:gd name="T88" fmla="*/ 48 w 340"/>
                <a:gd name="T89" fmla="*/ 678 h 68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40" h="684">
                  <a:moveTo>
                    <a:pt x="32" y="684"/>
                  </a:moveTo>
                  <a:lnTo>
                    <a:pt x="32" y="684"/>
                  </a:lnTo>
                  <a:lnTo>
                    <a:pt x="24" y="676"/>
                  </a:lnTo>
                  <a:lnTo>
                    <a:pt x="16" y="668"/>
                  </a:lnTo>
                  <a:lnTo>
                    <a:pt x="12" y="662"/>
                  </a:lnTo>
                  <a:lnTo>
                    <a:pt x="10" y="654"/>
                  </a:lnTo>
                  <a:lnTo>
                    <a:pt x="10" y="638"/>
                  </a:lnTo>
                  <a:lnTo>
                    <a:pt x="10" y="624"/>
                  </a:lnTo>
                  <a:lnTo>
                    <a:pt x="20" y="594"/>
                  </a:lnTo>
                  <a:lnTo>
                    <a:pt x="18" y="560"/>
                  </a:lnTo>
                  <a:lnTo>
                    <a:pt x="0" y="514"/>
                  </a:lnTo>
                  <a:lnTo>
                    <a:pt x="0" y="440"/>
                  </a:lnTo>
                  <a:lnTo>
                    <a:pt x="8" y="426"/>
                  </a:lnTo>
                  <a:lnTo>
                    <a:pt x="16" y="412"/>
                  </a:lnTo>
                  <a:lnTo>
                    <a:pt x="30" y="386"/>
                  </a:lnTo>
                  <a:lnTo>
                    <a:pt x="30" y="358"/>
                  </a:lnTo>
                  <a:lnTo>
                    <a:pt x="24" y="326"/>
                  </a:lnTo>
                  <a:lnTo>
                    <a:pt x="22" y="310"/>
                  </a:lnTo>
                  <a:lnTo>
                    <a:pt x="20" y="296"/>
                  </a:lnTo>
                  <a:lnTo>
                    <a:pt x="22" y="282"/>
                  </a:lnTo>
                  <a:lnTo>
                    <a:pt x="24" y="270"/>
                  </a:lnTo>
                  <a:lnTo>
                    <a:pt x="32" y="258"/>
                  </a:lnTo>
                  <a:lnTo>
                    <a:pt x="44" y="248"/>
                  </a:lnTo>
                  <a:lnTo>
                    <a:pt x="48" y="232"/>
                  </a:lnTo>
                  <a:lnTo>
                    <a:pt x="50" y="218"/>
                  </a:lnTo>
                  <a:lnTo>
                    <a:pt x="52" y="192"/>
                  </a:lnTo>
                  <a:lnTo>
                    <a:pt x="64" y="170"/>
                  </a:lnTo>
                  <a:lnTo>
                    <a:pt x="66" y="158"/>
                  </a:lnTo>
                  <a:lnTo>
                    <a:pt x="70" y="150"/>
                  </a:lnTo>
                  <a:lnTo>
                    <a:pt x="74" y="142"/>
                  </a:lnTo>
                  <a:lnTo>
                    <a:pt x="80" y="134"/>
                  </a:lnTo>
                  <a:lnTo>
                    <a:pt x="94" y="122"/>
                  </a:lnTo>
                  <a:lnTo>
                    <a:pt x="110" y="110"/>
                  </a:lnTo>
                  <a:lnTo>
                    <a:pt x="128" y="82"/>
                  </a:lnTo>
                  <a:lnTo>
                    <a:pt x="140" y="68"/>
                  </a:lnTo>
                  <a:lnTo>
                    <a:pt x="146" y="62"/>
                  </a:lnTo>
                  <a:lnTo>
                    <a:pt x="152" y="58"/>
                  </a:lnTo>
                  <a:lnTo>
                    <a:pt x="170" y="40"/>
                  </a:lnTo>
                  <a:lnTo>
                    <a:pt x="204" y="42"/>
                  </a:lnTo>
                  <a:lnTo>
                    <a:pt x="214" y="42"/>
                  </a:lnTo>
                  <a:lnTo>
                    <a:pt x="224" y="40"/>
                  </a:lnTo>
                  <a:lnTo>
                    <a:pt x="232" y="38"/>
                  </a:lnTo>
                  <a:lnTo>
                    <a:pt x="238" y="32"/>
                  </a:lnTo>
                  <a:lnTo>
                    <a:pt x="250" y="30"/>
                  </a:lnTo>
                  <a:lnTo>
                    <a:pt x="260" y="26"/>
                  </a:lnTo>
                  <a:lnTo>
                    <a:pt x="270" y="20"/>
                  </a:lnTo>
                  <a:lnTo>
                    <a:pt x="282" y="10"/>
                  </a:lnTo>
                  <a:lnTo>
                    <a:pt x="290" y="0"/>
                  </a:lnTo>
                  <a:lnTo>
                    <a:pt x="308" y="12"/>
                  </a:lnTo>
                  <a:lnTo>
                    <a:pt x="306" y="18"/>
                  </a:lnTo>
                  <a:lnTo>
                    <a:pt x="302" y="24"/>
                  </a:lnTo>
                  <a:lnTo>
                    <a:pt x="290" y="34"/>
                  </a:lnTo>
                  <a:lnTo>
                    <a:pt x="284" y="40"/>
                  </a:lnTo>
                  <a:lnTo>
                    <a:pt x="280" y="46"/>
                  </a:lnTo>
                  <a:lnTo>
                    <a:pt x="276" y="54"/>
                  </a:lnTo>
                  <a:lnTo>
                    <a:pt x="278" y="62"/>
                  </a:lnTo>
                  <a:lnTo>
                    <a:pt x="286" y="64"/>
                  </a:lnTo>
                  <a:lnTo>
                    <a:pt x="296" y="68"/>
                  </a:lnTo>
                  <a:lnTo>
                    <a:pt x="302" y="74"/>
                  </a:lnTo>
                  <a:lnTo>
                    <a:pt x="310" y="82"/>
                  </a:lnTo>
                  <a:lnTo>
                    <a:pt x="324" y="100"/>
                  </a:lnTo>
                  <a:lnTo>
                    <a:pt x="340" y="124"/>
                  </a:lnTo>
                  <a:lnTo>
                    <a:pt x="340" y="142"/>
                  </a:lnTo>
                  <a:lnTo>
                    <a:pt x="328" y="158"/>
                  </a:lnTo>
                  <a:lnTo>
                    <a:pt x="318" y="168"/>
                  </a:lnTo>
                  <a:lnTo>
                    <a:pt x="290" y="186"/>
                  </a:lnTo>
                  <a:lnTo>
                    <a:pt x="280" y="202"/>
                  </a:lnTo>
                  <a:lnTo>
                    <a:pt x="272" y="218"/>
                  </a:lnTo>
                  <a:lnTo>
                    <a:pt x="268" y="228"/>
                  </a:lnTo>
                  <a:lnTo>
                    <a:pt x="268" y="238"/>
                  </a:lnTo>
                  <a:lnTo>
                    <a:pt x="268" y="248"/>
                  </a:lnTo>
                  <a:lnTo>
                    <a:pt x="274" y="256"/>
                  </a:lnTo>
                  <a:lnTo>
                    <a:pt x="300" y="278"/>
                  </a:lnTo>
                  <a:lnTo>
                    <a:pt x="308" y="290"/>
                  </a:lnTo>
                  <a:lnTo>
                    <a:pt x="316" y="302"/>
                  </a:lnTo>
                  <a:lnTo>
                    <a:pt x="320" y="312"/>
                  </a:lnTo>
                  <a:lnTo>
                    <a:pt x="324" y="320"/>
                  </a:lnTo>
                  <a:lnTo>
                    <a:pt x="326" y="332"/>
                  </a:lnTo>
                  <a:lnTo>
                    <a:pt x="328" y="344"/>
                  </a:lnTo>
                  <a:lnTo>
                    <a:pt x="322" y="364"/>
                  </a:lnTo>
                  <a:lnTo>
                    <a:pt x="316" y="384"/>
                  </a:lnTo>
                  <a:lnTo>
                    <a:pt x="308" y="398"/>
                  </a:lnTo>
                  <a:lnTo>
                    <a:pt x="298" y="412"/>
                  </a:lnTo>
                  <a:lnTo>
                    <a:pt x="286" y="426"/>
                  </a:lnTo>
                  <a:lnTo>
                    <a:pt x="276" y="436"/>
                  </a:lnTo>
                  <a:lnTo>
                    <a:pt x="274" y="448"/>
                  </a:lnTo>
                  <a:lnTo>
                    <a:pt x="298" y="474"/>
                  </a:lnTo>
                  <a:lnTo>
                    <a:pt x="302" y="488"/>
                  </a:lnTo>
                  <a:lnTo>
                    <a:pt x="302" y="506"/>
                  </a:lnTo>
                  <a:lnTo>
                    <a:pt x="300" y="524"/>
                  </a:lnTo>
                  <a:lnTo>
                    <a:pt x="296" y="544"/>
                  </a:lnTo>
                  <a:lnTo>
                    <a:pt x="282" y="560"/>
                  </a:lnTo>
                  <a:lnTo>
                    <a:pt x="268" y="574"/>
                  </a:lnTo>
                  <a:lnTo>
                    <a:pt x="236" y="602"/>
                  </a:lnTo>
                  <a:lnTo>
                    <a:pt x="164" y="620"/>
                  </a:lnTo>
                  <a:lnTo>
                    <a:pt x="146" y="632"/>
                  </a:lnTo>
                  <a:lnTo>
                    <a:pt x="128" y="640"/>
                  </a:lnTo>
                  <a:lnTo>
                    <a:pt x="112" y="644"/>
                  </a:lnTo>
                  <a:lnTo>
                    <a:pt x="92" y="648"/>
                  </a:lnTo>
                  <a:lnTo>
                    <a:pt x="66" y="664"/>
                  </a:lnTo>
                  <a:lnTo>
                    <a:pt x="56" y="672"/>
                  </a:lnTo>
                  <a:lnTo>
                    <a:pt x="48" y="678"/>
                  </a:lnTo>
                  <a:lnTo>
                    <a:pt x="32" y="684"/>
                  </a:lnTo>
                  <a:close/>
                </a:path>
              </a:pathLst>
            </a:custGeom>
            <a:grpFill/>
            <a:ln w="9525">
              <a:solidFill>
                <a:schemeClr val="bg1"/>
              </a:solidFill>
              <a:round/>
            </a:ln>
          </p:spPr>
          <p:txBody>
            <a:bodyPr/>
            <a:lstStyle/>
            <a:p>
              <a:pPr fontAlgn="base">
                <a:spcBef>
                  <a:spcPct val="0"/>
                </a:spcBef>
                <a:spcAft>
                  <a:spcPct val="0"/>
                </a:spcAft>
              </a:pPr>
              <a:endParaRPr lang="zh-CN" altLang="en-US" kern="0">
                <a:solidFill>
                  <a:srgbClr val="663300"/>
                </a:solidFill>
                <a:latin typeface="Arial" panose="020B0604020202020204" pitchFamily="34" charset="0"/>
              </a:endParaRPr>
            </a:p>
          </p:txBody>
        </p:sp>
        <p:sp>
          <p:nvSpPr>
            <p:cNvPr id="78" name="Freeform 30"/>
            <p:cNvSpPr/>
            <p:nvPr/>
          </p:nvSpPr>
          <p:spPr bwMode="auto">
            <a:xfrm>
              <a:off x="6384925" y="3101976"/>
              <a:ext cx="1016000" cy="679450"/>
            </a:xfrm>
            <a:custGeom>
              <a:avLst/>
              <a:gdLst>
                <a:gd name="T0" fmla="*/ 42 w 640"/>
                <a:gd name="T1" fmla="*/ 410 h 428"/>
                <a:gd name="T2" fmla="*/ 0 w 640"/>
                <a:gd name="T3" fmla="*/ 372 h 428"/>
                <a:gd name="T4" fmla="*/ 26 w 640"/>
                <a:gd name="T5" fmla="*/ 338 h 428"/>
                <a:gd name="T6" fmla="*/ 38 w 640"/>
                <a:gd name="T7" fmla="*/ 322 h 428"/>
                <a:gd name="T8" fmla="*/ 26 w 640"/>
                <a:gd name="T9" fmla="*/ 244 h 428"/>
                <a:gd name="T10" fmla="*/ 12 w 640"/>
                <a:gd name="T11" fmla="*/ 208 h 428"/>
                <a:gd name="T12" fmla="*/ 20 w 640"/>
                <a:gd name="T13" fmla="*/ 174 h 428"/>
                <a:gd name="T14" fmla="*/ 42 w 640"/>
                <a:gd name="T15" fmla="*/ 144 h 428"/>
                <a:gd name="T16" fmla="*/ 76 w 640"/>
                <a:gd name="T17" fmla="*/ 106 h 428"/>
                <a:gd name="T18" fmla="*/ 104 w 640"/>
                <a:gd name="T19" fmla="*/ 80 h 428"/>
                <a:gd name="T20" fmla="*/ 150 w 640"/>
                <a:gd name="T21" fmla="*/ 52 h 428"/>
                <a:gd name="T22" fmla="*/ 210 w 640"/>
                <a:gd name="T23" fmla="*/ 38 h 428"/>
                <a:gd name="T24" fmla="*/ 236 w 640"/>
                <a:gd name="T25" fmla="*/ 38 h 428"/>
                <a:gd name="T26" fmla="*/ 268 w 640"/>
                <a:gd name="T27" fmla="*/ 16 h 428"/>
                <a:gd name="T28" fmla="*/ 294 w 640"/>
                <a:gd name="T29" fmla="*/ 12 h 428"/>
                <a:gd name="T30" fmla="*/ 308 w 640"/>
                <a:gd name="T31" fmla="*/ 36 h 428"/>
                <a:gd name="T32" fmla="*/ 308 w 640"/>
                <a:gd name="T33" fmla="*/ 80 h 428"/>
                <a:gd name="T34" fmla="*/ 360 w 640"/>
                <a:gd name="T35" fmla="*/ 108 h 428"/>
                <a:gd name="T36" fmla="*/ 384 w 640"/>
                <a:gd name="T37" fmla="*/ 110 h 428"/>
                <a:gd name="T38" fmla="*/ 432 w 640"/>
                <a:gd name="T39" fmla="*/ 38 h 428"/>
                <a:gd name="T40" fmla="*/ 452 w 640"/>
                <a:gd name="T41" fmla="*/ 24 h 428"/>
                <a:gd name="T42" fmla="*/ 492 w 640"/>
                <a:gd name="T43" fmla="*/ 16 h 428"/>
                <a:gd name="T44" fmla="*/ 536 w 640"/>
                <a:gd name="T45" fmla="*/ 34 h 428"/>
                <a:gd name="T46" fmla="*/ 640 w 640"/>
                <a:gd name="T47" fmla="*/ 36 h 428"/>
                <a:gd name="T48" fmla="*/ 636 w 640"/>
                <a:gd name="T49" fmla="*/ 46 h 428"/>
                <a:gd name="T50" fmla="*/ 632 w 640"/>
                <a:gd name="T51" fmla="*/ 76 h 428"/>
                <a:gd name="T52" fmla="*/ 570 w 640"/>
                <a:gd name="T53" fmla="*/ 96 h 428"/>
                <a:gd name="T54" fmla="*/ 514 w 640"/>
                <a:gd name="T55" fmla="*/ 136 h 428"/>
                <a:gd name="T56" fmla="*/ 500 w 640"/>
                <a:gd name="T57" fmla="*/ 160 h 428"/>
                <a:gd name="T58" fmla="*/ 472 w 640"/>
                <a:gd name="T59" fmla="*/ 178 h 428"/>
                <a:gd name="T60" fmla="*/ 446 w 640"/>
                <a:gd name="T61" fmla="*/ 188 h 428"/>
                <a:gd name="T62" fmla="*/ 438 w 640"/>
                <a:gd name="T63" fmla="*/ 228 h 428"/>
                <a:gd name="T64" fmla="*/ 418 w 640"/>
                <a:gd name="T65" fmla="*/ 252 h 428"/>
                <a:gd name="T66" fmla="*/ 400 w 640"/>
                <a:gd name="T67" fmla="*/ 276 h 428"/>
                <a:gd name="T68" fmla="*/ 390 w 640"/>
                <a:gd name="T69" fmla="*/ 324 h 428"/>
                <a:gd name="T70" fmla="*/ 374 w 640"/>
                <a:gd name="T71" fmla="*/ 326 h 428"/>
                <a:gd name="T72" fmla="*/ 350 w 640"/>
                <a:gd name="T73" fmla="*/ 342 h 428"/>
                <a:gd name="T74" fmla="*/ 338 w 640"/>
                <a:gd name="T75" fmla="*/ 366 h 428"/>
                <a:gd name="T76" fmla="*/ 322 w 640"/>
                <a:gd name="T77" fmla="*/ 400 h 428"/>
                <a:gd name="T78" fmla="*/ 314 w 640"/>
                <a:gd name="T79" fmla="*/ 400 h 428"/>
                <a:gd name="T80" fmla="*/ 304 w 640"/>
                <a:gd name="T81" fmla="*/ 392 h 428"/>
                <a:gd name="T82" fmla="*/ 274 w 640"/>
                <a:gd name="T83" fmla="*/ 404 h 428"/>
                <a:gd name="T84" fmla="*/ 250 w 640"/>
                <a:gd name="T85" fmla="*/ 422 h 428"/>
                <a:gd name="T86" fmla="*/ 214 w 640"/>
                <a:gd name="T87" fmla="*/ 416 h 428"/>
                <a:gd name="T88" fmla="*/ 208 w 640"/>
                <a:gd name="T89" fmla="*/ 404 h 428"/>
                <a:gd name="T90" fmla="*/ 142 w 640"/>
                <a:gd name="T91" fmla="*/ 362 h 428"/>
                <a:gd name="T92" fmla="*/ 138 w 640"/>
                <a:gd name="T93" fmla="*/ 380 h 428"/>
                <a:gd name="T94" fmla="*/ 126 w 640"/>
                <a:gd name="T95" fmla="*/ 406 h 428"/>
                <a:gd name="T96" fmla="*/ 108 w 640"/>
                <a:gd name="T97" fmla="*/ 418 h 428"/>
                <a:gd name="T98" fmla="*/ 86 w 640"/>
                <a:gd name="T99" fmla="*/ 422 h 42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40" h="428">
                  <a:moveTo>
                    <a:pt x="70" y="428"/>
                  </a:moveTo>
                  <a:lnTo>
                    <a:pt x="70" y="428"/>
                  </a:lnTo>
                  <a:lnTo>
                    <a:pt x="42" y="410"/>
                  </a:lnTo>
                  <a:lnTo>
                    <a:pt x="0" y="372"/>
                  </a:lnTo>
                  <a:lnTo>
                    <a:pt x="10" y="352"/>
                  </a:lnTo>
                  <a:lnTo>
                    <a:pt x="26" y="338"/>
                  </a:lnTo>
                  <a:lnTo>
                    <a:pt x="32" y="330"/>
                  </a:lnTo>
                  <a:lnTo>
                    <a:pt x="38" y="322"/>
                  </a:lnTo>
                  <a:lnTo>
                    <a:pt x="38" y="288"/>
                  </a:lnTo>
                  <a:lnTo>
                    <a:pt x="26" y="244"/>
                  </a:lnTo>
                  <a:lnTo>
                    <a:pt x="18" y="220"/>
                  </a:lnTo>
                  <a:lnTo>
                    <a:pt x="12" y="208"/>
                  </a:lnTo>
                  <a:lnTo>
                    <a:pt x="12" y="186"/>
                  </a:lnTo>
                  <a:lnTo>
                    <a:pt x="14" y="180"/>
                  </a:lnTo>
                  <a:lnTo>
                    <a:pt x="20" y="174"/>
                  </a:lnTo>
                  <a:lnTo>
                    <a:pt x="30" y="156"/>
                  </a:lnTo>
                  <a:lnTo>
                    <a:pt x="42" y="144"/>
                  </a:lnTo>
                  <a:lnTo>
                    <a:pt x="68" y="118"/>
                  </a:lnTo>
                  <a:lnTo>
                    <a:pt x="76" y="106"/>
                  </a:lnTo>
                  <a:lnTo>
                    <a:pt x="84" y="96"/>
                  </a:lnTo>
                  <a:lnTo>
                    <a:pt x="92" y="88"/>
                  </a:lnTo>
                  <a:lnTo>
                    <a:pt x="104" y="80"/>
                  </a:lnTo>
                  <a:lnTo>
                    <a:pt x="126" y="66"/>
                  </a:lnTo>
                  <a:lnTo>
                    <a:pt x="150" y="52"/>
                  </a:lnTo>
                  <a:lnTo>
                    <a:pt x="202" y="0"/>
                  </a:lnTo>
                  <a:lnTo>
                    <a:pt x="210" y="38"/>
                  </a:lnTo>
                  <a:lnTo>
                    <a:pt x="236" y="38"/>
                  </a:lnTo>
                  <a:lnTo>
                    <a:pt x="248" y="16"/>
                  </a:lnTo>
                  <a:lnTo>
                    <a:pt x="268" y="16"/>
                  </a:lnTo>
                  <a:lnTo>
                    <a:pt x="282" y="16"/>
                  </a:lnTo>
                  <a:lnTo>
                    <a:pt x="294" y="12"/>
                  </a:lnTo>
                  <a:lnTo>
                    <a:pt x="294" y="16"/>
                  </a:lnTo>
                  <a:lnTo>
                    <a:pt x="298" y="22"/>
                  </a:lnTo>
                  <a:lnTo>
                    <a:pt x="308" y="36"/>
                  </a:lnTo>
                  <a:lnTo>
                    <a:pt x="308" y="80"/>
                  </a:lnTo>
                  <a:lnTo>
                    <a:pt x="322" y="90"/>
                  </a:lnTo>
                  <a:lnTo>
                    <a:pt x="340" y="100"/>
                  </a:lnTo>
                  <a:lnTo>
                    <a:pt x="360" y="108"/>
                  </a:lnTo>
                  <a:lnTo>
                    <a:pt x="372" y="110"/>
                  </a:lnTo>
                  <a:lnTo>
                    <a:pt x="384" y="110"/>
                  </a:lnTo>
                  <a:lnTo>
                    <a:pt x="424" y="48"/>
                  </a:lnTo>
                  <a:lnTo>
                    <a:pt x="432" y="38"/>
                  </a:lnTo>
                  <a:lnTo>
                    <a:pt x="440" y="30"/>
                  </a:lnTo>
                  <a:lnTo>
                    <a:pt x="452" y="24"/>
                  </a:lnTo>
                  <a:lnTo>
                    <a:pt x="462" y="18"/>
                  </a:lnTo>
                  <a:lnTo>
                    <a:pt x="476" y="16"/>
                  </a:lnTo>
                  <a:lnTo>
                    <a:pt x="492" y="16"/>
                  </a:lnTo>
                  <a:lnTo>
                    <a:pt x="536" y="34"/>
                  </a:lnTo>
                  <a:lnTo>
                    <a:pt x="632" y="32"/>
                  </a:lnTo>
                  <a:lnTo>
                    <a:pt x="640" y="36"/>
                  </a:lnTo>
                  <a:lnTo>
                    <a:pt x="636" y="40"/>
                  </a:lnTo>
                  <a:lnTo>
                    <a:pt x="636" y="46"/>
                  </a:lnTo>
                  <a:lnTo>
                    <a:pt x="632" y="76"/>
                  </a:lnTo>
                  <a:lnTo>
                    <a:pt x="598" y="80"/>
                  </a:lnTo>
                  <a:lnTo>
                    <a:pt x="570" y="96"/>
                  </a:lnTo>
                  <a:lnTo>
                    <a:pt x="540" y="114"/>
                  </a:lnTo>
                  <a:lnTo>
                    <a:pt x="526" y="124"/>
                  </a:lnTo>
                  <a:lnTo>
                    <a:pt x="514" y="136"/>
                  </a:lnTo>
                  <a:lnTo>
                    <a:pt x="506" y="148"/>
                  </a:lnTo>
                  <a:lnTo>
                    <a:pt x="500" y="160"/>
                  </a:lnTo>
                  <a:lnTo>
                    <a:pt x="478" y="170"/>
                  </a:lnTo>
                  <a:lnTo>
                    <a:pt x="472" y="178"/>
                  </a:lnTo>
                  <a:lnTo>
                    <a:pt x="464" y="182"/>
                  </a:lnTo>
                  <a:lnTo>
                    <a:pt x="446" y="188"/>
                  </a:lnTo>
                  <a:lnTo>
                    <a:pt x="440" y="194"/>
                  </a:lnTo>
                  <a:lnTo>
                    <a:pt x="438" y="228"/>
                  </a:lnTo>
                  <a:lnTo>
                    <a:pt x="430" y="240"/>
                  </a:lnTo>
                  <a:lnTo>
                    <a:pt x="418" y="252"/>
                  </a:lnTo>
                  <a:lnTo>
                    <a:pt x="408" y="264"/>
                  </a:lnTo>
                  <a:lnTo>
                    <a:pt x="400" y="276"/>
                  </a:lnTo>
                  <a:lnTo>
                    <a:pt x="400" y="298"/>
                  </a:lnTo>
                  <a:lnTo>
                    <a:pt x="396" y="312"/>
                  </a:lnTo>
                  <a:lnTo>
                    <a:pt x="390" y="324"/>
                  </a:lnTo>
                  <a:lnTo>
                    <a:pt x="382" y="324"/>
                  </a:lnTo>
                  <a:lnTo>
                    <a:pt x="374" y="326"/>
                  </a:lnTo>
                  <a:lnTo>
                    <a:pt x="366" y="328"/>
                  </a:lnTo>
                  <a:lnTo>
                    <a:pt x="360" y="332"/>
                  </a:lnTo>
                  <a:lnTo>
                    <a:pt x="350" y="342"/>
                  </a:lnTo>
                  <a:lnTo>
                    <a:pt x="342" y="352"/>
                  </a:lnTo>
                  <a:lnTo>
                    <a:pt x="338" y="366"/>
                  </a:lnTo>
                  <a:lnTo>
                    <a:pt x="334" y="380"/>
                  </a:lnTo>
                  <a:lnTo>
                    <a:pt x="326" y="394"/>
                  </a:lnTo>
                  <a:lnTo>
                    <a:pt x="322" y="400"/>
                  </a:lnTo>
                  <a:lnTo>
                    <a:pt x="314" y="404"/>
                  </a:lnTo>
                  <a:lnTo>
                    <a:pt x="314" y="400"/>
                  </a:lnTo>
                  <a:lnTo>
                    <a:pt x="304" y="392"/>
                  </a:lnTo>
                  <a:lnTo>
                    <a:pt x="286" y="390"/>
                  </a:lnTo>
                  <a:lnTo>
                    <a:pt x="274" y="404"/>
                  </a:lnTo>
                  <a:lnTo>
                    <a:pt x="262" y="420"/>
                  </a:lnTo>
                  <a:lnTo>
                    <a:pt x="250" y="422"/>
                  </a:lnTo>
                  <a:lnTo>
                    <a:pt x="236" y="422"/>
                  </a:lnTo>
                  <a:lnTo>
                    <a:pt x="222" y="420"/>
                  </a:lnTo>
                  <a:lnTo>
                    <a:pt x="214" y="416"/>
                  </a:lnTo>
                  <a:lnTo>
                    <a:pt x="208" y="404"/>
                  </a:lnTo>
                  <a:lnTo>
                    <a:pt x="168" y="364"/>
                  </a:lnTo>
                  <a:lnTo>
                    <a:pt x="142" y="362"/>
                  </a:lnTo>
                  <a:lnTo>
                    <a:pt x="140" y="370"/>
                  </a:lnTo>
                  <a:lnTo>
                    <a:pt x="138" y="380"/>
                  </a:lnTo>
                  <a:lnTo>
                    <a:pt x="136" y="404"/>
                  </a:lnTo>
                  <a:lnTo>
                    <a:pt x="126" y="406"/>
                  </a:lnTo>
                  <a:lnTo>
                    <a:pt x="118" y="410"/>
                  </a:lnTo>
                  <a:lnTo>
                    <a:pt x="112" y="414"/>
                  </a:lnTo>
                  <a:lnTo>
                    <a:pt x="108" y="418"/>
                  </a:lnTo>
                  <a:lnTo>
                    <a:pt x="96" y="420"/>
                  </a:lnTo>
                  <a:lnTo>
                    <a:pt x="86" y="422"/>
                  </a:lnTo>
                  <a:lnTo>
                    <a:pt x="70" y="428"/>
                  </a:lnTo>
                  <a:close/>
                </a:path>
              </a:pathLst>
            </a:custGeom>
          </p:spPr>
          <p:style>
            <a:lnRef idx="1">
              <a:schemeClr val="accent1"/>
            </a:lnRef>
            <a:fillRef idx="3">
              <a:schemeClr val="accent1"/>
            </a:fillRef>
            <a:effectRef idx="2">
              <a:schemeClr val="accent1"/>
            </a:effectRef>
            <a:fontRef idx="minor">
              <a:schemeClr val="lt1"/>
            </a:fontRef>
          </p:style>
          <p:txBody>
            <a:bodyPr/>
            <a:lstStyle/>
            <a:p>
              <a:pPr fontAlgn="base">
                <a:spcBef>
                  <a:spcPct val="0"/>
                </a:spcBef>
                <a:spcAft>
                  <a:spcPct val="0"/>
                </a:spcAft>
              </a:pPr>
              <a:endParaRPr lang="zh-CN" altLang="en-US" kern="0">
                <a:solidFill>
                  <a:srgbClr val="663300"/>
                </a:solidFill>
                <a:latin typeface="Arial" panose="020B0604020202020204" pitchFamily="34" charset="0"/>
              </a:endParaRPr>
            </a:p>
          </p:txBody>
        </p:sp>
        <p:sp>
          <p:nvSpPr>
            <p:cNvPr id="79" name="Freeform 31"/>
            <p:cNvSpPr/>
            <p:nvPr/>
          </p:nvSpPr>
          <p:spPr bwMode="auto">
            <a:xfrm>
              <a:off x="4806950" y="3000376"/>
              <a:ext cx="438150" cy="682625"/>
            </a:xfrm>
            <a:custGeom>
              <a:avLst/>
              <a:gdLst>
                <a:gd name="T0" fmla="*/ 106 w 276"/>
                <a:gd name="T1" fmla="*/ 398 h 430"/>
                <a:gd name="T2" fmla="*/ 98 w 276"/>
                <a:gd name="T3" fmla="*/ 364 h 430"/>
                <a:gd name="T4" fmla="*/ 92 w 276"/>
                <a:gd name="T5" fmla="*/ 318 h 430"/>
                <a:gd name="T6" fmla="*/ 86 w 276"/>
                <a:gd name="T7" fmla="*/ 280 h 430"/>
                <a:gd name="T8" fmla="*/ 52 w 276"/>
                <a:gd name="T9" fmla="*/ 240 h 430"/>
                <a:gd name="T10" fmla="*/ 26 w 276"/>
                <a:gd name="T11" fmla="*/ 214 h 430"/>
                <a:gd name="T12" fmla="*/ 0 w 276"/>
                <a:gd name="T13" fmla="*/ 200 h 430"/>
                <a:gd name="T14" fmla="*/ 4 w 276"/>
                <a:gd name="T15" fmla="*/ 196 h 430"/>
                <a:gd name="T16" fmla="*/ 28 w 276"/>
                <a:gd name="T17" fmla="*/ 186 h 430"/>
                <a:gd name="T18" fmla="*/ 68 w 276"/>
                <a:gd name="T19" fmla="*/ 180 h 430"/>
                <a:gd name="T20" fmla="*/ 84 w 276"/>
                <a:gd name="T21" fmla="*/ 166 h 430"/>
                <a:gd name="T22" fmla="*/ 112 w 276"/>
                <a:gd name="T23" fmla="*/ 160 h 430"/>
                <a:gd name="T24" fmla="*/ 130 w 276"/>
                <a:gd name="T25" fmla="*/ 138 h 430"/>
                <a:gd name="T26" fmla="*/ 128 w 276"/>
                <a:gd name="T27" fmla="*/ 98 h 430"/>
                <a:gd name="T28" fmla="*/ 158 w 276"/>
                <a:gd name="T29" fmla="*/ 42 h 430"/>
                <a:gd name="T30" fmla="*/ 162 w 276"/>
                <a:gd name="T31" fmla="*/ 12 h 430"/>
                <a:gd name="T32" fmla="*/ 170 w 276"/>
                <a:gd name="T33" fmla="*/ 10 h 430"/>
                <a:gd name="T34" fmla="*/ 190 w 276"/>
                <a:gd name="T35" fmla="*/ 2 h 430"/>
                <a:gd name="T36" fmla="*/ 204 w 276"/>
                <a:gd name="T37" fmla="*/ 0 h 430"/>
                <a:gd name="T38" fmla="*/ 220 w 276"/>
                <a:gd name="T39" fmla="*/ 6 h 430"/>
                <a:gd name="T40" fmla="*/ 226 w 276"/>
                <a:gd name="T41" fmla="*/ 22 h 430"/>
                <a:gd name="T42" fmla="*/ 218 w 276"/>
                <a:gd name="T43" fmla="*/ 40 h 430"/>
                <a:gd name="T44" fmla="*/ 212 w 276"/>
                <a:gd name="T45" fmla="*/ 58 h 430"/>
                <a:gd name="T46" fmla="*/ 196 w 276"/>
                <a:gd name="T47" fmla="*/ 82 h 430"/>
                <a:gd name="T48" fmla="*/ 192 w 276"/>
                <a:gd name="T49" fmla="*/ 108 h 430"/>
                <a:gd name="T50" fmla="*/ 194 w 276"/>
                <a:gd name="T51" fmla="*/ 132 h 430"/>
                <a:gd name="T52" fmla="*/ 232 w 276"/>
                <a:gd name="T53" fmla="*/ 138 h 430"/>
                <a:gd name="T54" fmla="*/ 248 w 276"/>
                <a:gd name="T55" fmla="*/ 154 h 430"/>
                <a:gd name="T56" fmla="*/ 268 w 276"/>
                <a:gd name="T57" fmla="*/ 168 h 430"/>
                <a:gd name="T58" fmla="*/ 276 w 276"/>
                <a:gd name="T59" fmla="*/ 170 h 430"/>
                <a:gd name="T60" fmla="*/ 270 w 276"/>
                <a:gd name="T61" fmla="*/ 184 h 430"/>
                <a:gd name="T62" fmla="*/ 258 w 276"/>
                <a:gd name="T63" fmla="*/ 198 h 430"/>
                <a:gd name="T64" fmla="*/ 252 w 276"/>
                <a:gd name="T65" fmla="*/ 206 h 430"/>
                <a:gd name="T66" fmla="*/ 228 w 276"/>
                <a:gd name="T67" fmla="*/ 226 h 430"/>
                <a:gd name="T68" fmla="*/ 216 w 276"/>
                <a:gd name="T69" fmla="*/ 228 h 430"/>
                <a:gd name="T70" fmla="*/ 202 w 276"/>
                <a:gd name="T71" fmla="*/ 232 h 430"/>
                <a:gd name="T72" fmla="*/ 202 w 276"/>
                <a:gd name="T73" fmla="*/ 248 h 430"/>
                <a:gd name="T74" fmla="*/ 198 w 276"/>
                <a:gd name="T75" fmla="*/ 270 h 430"/>
                <a:gd name="T76" fmla="*/ 188 w 276"/>
                <a:gd name="T77" fmla="*/ 284 h 430"/>
                <a:gd name="T78" fmla="*/ 180 w 276"/>
                <a:gd name="T79" fmla="*/ 308 h 430"/>
                <a:gd name="T80" fmla="*/ 178 w 276"/>
                <a:gd name="T81" fmla="*/ 332 h 430"/>
                <a:gd name="T82" fmla="*/ 194 w 276"/>
                <a:gd name="T83" fmla="*/ 346 h 430"/>
                <a:gd name="T84" fmla="*/ 214 w 276"/>
                <a:gd name="T85" fmla="*/ 352 h 430"/>
                <a:gd name="T86" fmla="*/ 222 w 276"/>
                <a:gd name="T87" fmla="*/ 364 h 430"/>
                <a:gd name="T88" fmla="*/ 222 w 276"/>
                <a:gd name="T89" fmla="*/ 382 h 430"/>
                <a:gd name="T90" fmla="*/ 216 w 276"/>
                <a:gd name="T91" fmla="*/ 394 h 430"/>
                <a:gd name="T92" fmla="*/ 198 w 276"/>
                <a:gd name="T93" fmla="*/ 400 h 430"/>
                <a:gd name="T94" fmla="*/ 184 w 276"/>
                <a:gd name="T95" fmla="*/ 406 h 430"/>
                <a:gd name="T96" fmla="*/ 154 w 276"/>
                <a:gd name="T97" fmla="*/ 430 h 430"/>
                <a:gd name="T98" fmla="*/ 142 w 276"/>
                <a:gd name="T99" fmla="*/ 428 h 430"/>
                <a:gd name="T100" fmla="*/ 106 w 276"/>
                <a:gd name="T101" fmla="*/ 398 h 43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6" h="430">
                  <a:moveTo>
                    <a:pt x="106" y="398"/>
                  </a:moveTo>
                  <a:lnTo>
                    <a:pt x="106" y="398"/>
                  </a:lnTo>
                  <a:lnTo>
                    <a:pt x="98" y="364"/>
                  </a:lnTo>
                  <a:lnTo>
                    <a:pt x="96" y="340"/>
                  </a:lnTo>
                  <a:lnTo>
                    <a:pt x="92" y="318"/>
                  </a:lnTo>
                  <a:lnTo>
                    <a:pt x="86" y="280"/>
                  </a:lnTo>
                  <a:lnTo>
                    <a:pt x="68" y="258"/>
                  </a:lnTo>
                  <a:lnTo>
                    <a:pt x="52" y="240"/>
                  </a:lnTo>
                  <a:lnTo>
                    <a:pt x="36" y="226"/>
                  </a:lnTo>
                  <a:lnTo>
                    <a:pt x="26" y="214"/>
                  </a:lnTo>
                  <a:lnTo>
                    <a:pt x="0" y="200"/>
                  </a:lnTo>
                  <a:lnTo>
                    <a:pt x="4" y="196"/>
                  </a:lnTo>
                  <a:lnTo>
                    <a:pt x="10" y="192"/>
                  </a:lnTo>
                  <a:lnTo>
                    <a:pt x="28" y="186"/>
                  </a:lnTo>
                  <a:lnTo>
                    <a:pt x="68" y="180"/>
                  </a:lnTo>
                  <a:lnTo>
                    <a:pt x="78" y="170"/>
                  </a:lnTo>
                  <a:lnTo>
                    <a:pt x="84" y="166"/>
                  </a:lnTo>
                  <a:lnTo>
                    <a:pt x="94" y="162"/>
                  </a:lnTo>
                  <a:lnTo>
                    <a:pt x="112" y="160"/>
                  </a:lnTo>
                  <a:lnTo>
                    <a:pt x="130" y="138"/>
                  </a:lnTo>
                  <a:lnTo>
                    <a:pt x="128" y="98"/>
                  </a:lnTo>
                  <a:lnTo>
                    <a:pt x="158" y="42"/>
                  </a:lnTo>
                  <a:lnTo>
                    <a:pt x="162" y="12"/>
                  </a:lnTo>
                  <a:lnTo>
                    <a:pt x="170" y="10"/>
                  </a:lnTo>
                  <a:lnTo>
                    <a:pt x="176" y="8"/>
                  </a:lnTo>
                  <a:lnTo>
                    <a:pt x="190" y="2"/>
                  </a:lnTo>
                  <a:lnTo>
                    <a:pt x="198" y="0"/>
                  </a:lnTo>
                  <a:lnTo>
                    <a:pt x="204" y="0"/>
                  </a:lnTo>
                  <a:lnTo>
                    <a:pt x="212" y="2"/>
                  </a:lnTo>
                  <a:lnTo>
                    <a:pt x="220" y="6"/>
                  </a:lnTo>
                  <a:lnTo>
                    <a:pt x="226" y="22"/>
                  </a:lnTo>
                  <a:lnTo>
                    <a:pt x="218" y="40"/>
                  </a:lnTo>
                  <a:lnTo>
                    <a:pt x="212" y="58"/>
                  </a:lnTo>
                  <a:lnTo>
                    <a:pt x="198" y="74"/>
                  </a:lnTo>
                  <a:lnTo>
                    <a:pt x="196" y="82"/>
                  </a:lnTo>
                  <a:lnTo>
                    <a:pt x="192" y="90"/>
                  </a:lnTo>
                  <a:lnTo>
                    <a:pt x="192" y="108"/>
                  </a:lnTo>
                  <a:lnTo>
                    <a:pt x="194" y="132"/>
                  </a:lnTo>
                  <a:lnTo>
                    <a:pt x="232" y="138"/>
                  </a:lnTo>
                  <a:lnTo>
                    <a:pt x="238" y="146"/>
                  </a:lnTo>
                  <a:lnTo>
                    <a:pt x="248" y="154"/>
                  </a:lnTo>
                  <a:lnTo>
                    <a:pt x="260" y="164"/>
                  </a:lnTo>
                  <a:lnTo>
                    <a:pt x="268" y="168"/>
                  </a:lnTo>
                  <a:lnTo>
                    <a:pt x="276" y="170"/>
                  </a:lnTo>
                  <a:lnTo>
                    <a:pt x="274" y="176"/>
                  </a:lnTo>
                  <a:lnTo>
                    <a:pt x="270" y="184"/>
                  </a:lnTo>
                  <a:lnTo>
                    <a:pt x="264" y="192"/>
                  </a:lnTo>
                  <a:lnTo>
                    <a:pt x="258" y="198"/>
                  </a:lnTo>
                  <a:lnTo>
                    <a:pt x="252" y="206"/>
                  </a:lnTo>
                  <a:lnTo>
                    <a:pt x="244" y="214"/>
                  </a:lnTo>
                  <a:lnTo>
                    <a:pt x="228" y="226"/>
                  </a:lnTo>
                  <a:lnTo>
                    <a:pt x="216" y="228"/>
                  </a:lnTo>
                  <a:lnTo>
                    <a:pt x="206" y="228"/>
                  </a:lnTo>
                  <a:lnTo>
                    <a:pt x="202" y="232"/>
                  </a:lnTo>
                  <a:lnTo>
                    <a:pt x="200" y="236"/>
                  </a:lnTo>
                  <a:lnTo>
                    <a:pt x="202" y="248"/>
                  </a:lnTo>
                  <a:lnTo>
                    <a:pt x="200" y="258"/>
                  </a:lnTo>
                  <a:lnTo>
                    <a:pt x="198" y="270"/>
                  </a:lnTo>
                  <a:lnTo>
                    <a:pt x="188" y="284"/>
                  </a:lnTo>
                  <a:lnTo>
                    <a:pt x="182" y="296"/>
                  </a:lnTo>
                  <a:lnTo>
                    <a:pt x="180" y="308"/>
                  </a:lnTo>
                  <a:lnTo>
                    <a:pt x="178" y="332"/>
                  </a:lnTo>
                  <a:lnTo>
                    <a:pt x="194" y="346"/>
                  </a:lnTo>
                  <a:lnTo>
                    <a:pt x="202" y="348"/>
                  </a:lnTo>
                  <a:lnTo>
                    <a:pt x="214" y="352"/>
                  </a:lnTo>
                  <a:lnTo>
                    <a:pt x="218" y="358"/>
                  </a:lnTo>
                  <a:lnTo>
                    <a:pt x="222" y="364"/>
                  </a:lnTo>
                  <a:lnTo>
                    <a:pt x="224" y="372"/>
                  </a:lnTo>
                  <a:lnTo>
                    <a:pt x="222" y="382"/>
                  </a:lnTo>
                  <a:lnTo>
                    <a:pt x="216" y="394"/>
                  </a:lnTo>
                  <a:lnTo>
                    <a:pt x="198" y="400"/>
                  </a:lnTo>
                  <a:lnTo>
                    <a:pt x="184" y="406"/>
                  </a:lnTo>
                  <a:lnTo>
                    <a:pt x="160" y="426"/>
                  </a:lnTo>
                  <a:lnTo>
                    <a:pt x="154" y="430"/>
                  </a:lnTo>
                  <a:lnTo>
                    <a:pt x="148" y="430"/>
                  </a:lnTo>
                  <a:lnTo>
                    <a:pt x="142" y="428"/>
                  </a:lnTo>
                  <a:lnTo>
                    <a:pt x="134" y="422"/>
                  </a:lnTo>
                  <a:lnTo>
                    <a:pt x="106" y="398"/>
                  </a:lnTo>
                  <a:close/>
                </a:path>
              </a:pathLst>
            </a:custGeom>
            <a:grpFill/>
            <a:ln w="9525">
              <a:solidFill>
                <a:schemeClr val="bg1"/>
              </a:solidFill>
              <a:round/>
            </a:ln>
          </p:spPr>
          <p:txBody>
            <a:bodyPr/>
            <a:lstStyle/>
            <a:p>
              <a:pPr fontAlgn="base">
                <a:spcBef>
                  <a:spcPct val="0"/>
                </a:spcBef>
                <a:spcAft>
                  <a:spcPct val="0"/>
                </a:spcAft>
              </a:pPr>
              <a:endParaRPr lang="zh-CN" altLang="en-US" kern="0">
                <a:solidFill>
                  <a:srgbClr val="663300"/>
                </a:solidFill>
                <a:latin typeface="Arial" panose="020B0604020202020204" pitchFamily="34" charset="0"/>
              </a:endParaRPr>
            </a:p>
          </p:txBody>
        </p:sp>
        <p:sp>
          <p:nvSpPr>
            <p:cNvPr id="80" name="Freeform 32"/>
            <p:cNvSpPr/>
            <p:nvPr/>
          </p:nvSpPr>
          <p:spPr bwMode="auto">
            <a:xfrm>
              <a:off x="6108700" y="2295526"/>
              <a:ext cx="850900" cy="1219200"/>
            </a:xfrm>
            <a:custGeom>
              <a:avLst/>
              <a:gdLst>
                <a:gd name="T0" fmla="*/ 108 w 536"/>
                <a:gd name="T1" fmla="*/ 754 h 768"/>
                <a:gd name="T2" fmla="*/ 22 w 536"/>
                <a:gd name="T3" fmla="*/ 720 h 768"/>
                <a:gd name="T4" fmla="*/ 52 w 536"/>
                <a:gd name="T5" fmla="*/ 664 h 768"/>
                <a:gd name="T6" fmla="*/ 58 w 536"/>
                <a:gd name="T7" fmla="*/ 572 h 768"/>
                <a:gd name="T8" fmla="*/ 6 w 536"/>
                <a:gd name="T9" fmla="*/ 508 h 768"/>
                <a:gd name="T10" fmla="*/ 32 w 536"/>
                <a:gd name="T11" fmla="*/ 458 h 768"/>
                <a:gd name="T12" fmla="*/ 78 w 536"/>
                <a:gd name="T13" fmla="*/ 412 h 768"/>
                <a:gd name="T14" fmla="*/ 40 w 536"/>
                <a:gd name="T15" fmla="*/ 334 h 768"/>
                <a:gd name="T16" fmla="*/ 18 w 536"/>
                <a:gd name="T17" fmla="*/ 316 h 768"/>
                <a:gd name="T18" fmla="*/ 46 w 536"/>
                <a:gd name="T19" fmla="*/ 282 h 768"/>
                <a:gd name="T20" fmla="*/ 24 w 536"/>
                <a:gd name="T21" fmla="*/ 236 h 768"/>
                <a:gd name="T22" fmla="*/ 0 w 536"/>
                <a:gd name="T23" fmla="*/ 164 h 768"/>
                <a:gd name="T24" fmla="*/ 28 w 536"/>
                <a:gd name="T25" fmla="*/ 142 h 768"/>
                <a:gd name="T26" fmla="*/ 44 w 536"/>
                <a:gd name="T27" fmla="*/ 84 h 768"/>
                <a:gd name="T28" fmla="*/ 70 w 536"/>
                <a:gd name="T29" fmla="*/ 88 h 768"/>
                <a:gd name="T30" fmla="*/ 72 w 536"/>
                <a:gd name="T31" fmla="*/ 118 h 768"/>
                <a:gd name="T32" fmla="*/ 82 w 536"/>
                <a:gd name="T33" fmla="*/ 150 h 768"/>
                <a:gd name="T34" fmla="*/ 124 w 536"/>
                <a:gd name="T35" fmla="*/ 154 h 768"/>
                <a:gd name="T36" fmla="*/ 136 w 536"/>
                <a:gd name="T37" fmla="*/ 134 h 768"/>
                <a:gd name="T38" fmla="*/ 180 w 536"/>
                <a:gd name="T39" fmla="*/ 106 h 768"/>
                <a:gd name="T40" fmla="*/ 252 w 536"/>
                <a:gd name="T41" fmla="*/ 92 h 768"/>
                <a:gd name="T42" fmla="*/ 266 w 536"/>
                <a:gd name="T43" fmla="*/ 22 h 768"/>
                <a:gd name="T44" fmla="*/ 310 w 536"/>
                <a:gd name="T45" fmla="*/ 0 h 768"/>
                <a:gd name="T46" fmla="*/ 332 w 536"/>
                <a:gd name="T47" fmla="*/ 40 h 768"/>
                <a:gd name="T48" fmla="*/ 378 w 536"/>
                <a:gd name="T49" fmla="*/ 128 h 768"/>
                <a:gd name="T50" fmla="*/ 424 w 536"/>
                <a:gd name="T51" fmla="*/ 138 h 768"/>
                <a:gd name="T52" fmla="*/ 444 w 536"/>
                <a:gd name="T53" fmla="*/ 152 h 768"/>
                <a:gd name="T54" fmla="*/ 430 w 536"/>
                <a:gd name="T55" fmla="*/ 188 h 768"/>
                <a:gd name="T56" fmla="*/ 448 w 536"/>
                <a:gd name="T57" fmla="*/ 210 h 768"/>
                <a:gd name="T58" fmla="*/ 520 w 536"/>
                <a:gd name="T59" fmla="*/ 250 h 768"/>
                <a:gd name="T60" fmla="*/ 488 w 536"/>
                <a:gd name="T61" fmla="*/ 330 h 768"/>
                <a:gd name="T62" fmla="*/ 450 w 536"/>
                <a:gd name="T63" fmla="*/ 370 h 768"/>
                <a:gd name="T64" fmla="*/ 398 w 536"/>
                <a:gd name="T65" fmla="*/ 384 h 768"/>
                <a:gd name="T66" fmla="*/ 350 w 536"/>
                <a:gd name="T67" fmla="*/ 340 h 768"/>
                <a:gd name="T68" fmla="*/ 344 w 536"/>
                <a:gd name="T69" fmla="*/ 288 h 768"/>
                <a:gd name="T70" fmla="*/ 310 w 536"/>
                <a:gd name="T71" fmla="*/ 252 h 768"/>
                <a:gd name="T72" fmla="*/ 294 w 536"/>
                <a:gd name="T73" fmla="*/ 200 h 768"/>
                <a:gd name="T74" fmla="*/ 258 w 536"/>
                <a:gd name="T75" fmla="*/ 184 h 768"/>
                <a:gd name="T76" fmla="*/ 226 w 536"/>
                <a:gd name="T77" fmla="*/ 190 h 768"/>
                <a:gd name="T78" fmla="*/ 194 w 536"/>
                <a:gd name="T79" fmla="*/ 228 h 768"/>
                <a:gd name="T80" fmla="*/ 178 w 536"/>
                <a:gd name="T81" fmla="*/ 266 h 768"/>
                <a:gd name="T82" fmla="*/ 172 w 536"/>
                <a:gd name="T83" fmla="*/ 298 h 768"/>
                <a:gd name="T84" fmla="*/ 142 w 536"/>
                <a:gd name="T85" fmla="*/ 314 h 768"/>
                <a:gd name="T86" fmla="*/ 142 w 536"/>
                <a:gd name="T87" fmla="*/ 360 h 768"/>
                <a:gd name="T88" fmla="*/ 222 w 536"/>
                <a:gd name="T89" fmla="*/ 346 h 768"/>
                <a:gd name="T90" fmla="*/ 252 w 536"/>
                <a:gd name="T91" fmla="*/ 342 h 768"/>
                <a:gd name="T92" fmla="*/ 274 w 536"/>
                <a:gd name="T93" fmla="*/ 360 h 768"/>
                <a:gd name="T94" fmla="*/ 300 w 536"/>
                <a:gd name="T95" fmla="*/ 436 h 768"/>
                <a:gd name="T96" fmla="*/ 352 w 536"/>
                <a:gd name="T97" fmla="*/ 468 h 768"/>
                <a:gd name="T98" fmla="*/ 354 w 536"/>
                <a:gd name="T99" fmla="*/ 512 h 768"/>
                <a:gd name="T100" fmla="*/ 328 w 536"/>
                <a:gd name="T101" fmla="*/ 540 h 768"/>
                <a:gd name="T102" fmla="*/ 266 w 536"/>
                <a:gd name="T103" fmla="*/ 582 h 768"/>
                <a:gd name="T104" fmla="*/ 202 w 536"/>
                <a:gd name="T105" fmla="*/ 650 h 768"/>
                <a:gd name="T106" fmla="*/ 180 w 536"/>
                <a:gd name="T107" fmla="*/ 730 h 76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36" h="768">
                  <a:moveTo>
                    <a:pt x="192" y="768"/>
                  </a:moveTo>
                  <a:lnTo>
                    <a:pt x="192" y="768"/>
                  </a:lnTo>
                  <a:lnTo>
                    <a:pt x="178" y="754"/>
                  </a:lnTo>
                  <a:lnTo>
                    <a:pt x="108" y="754"/>
                  </a:lnTo>
                  <a:lnTo>
                    <a:pt x="44" y="740"/>
                  </a:lnTo>
                  <a:lnTo>
                    <a:pt x="32" y="730"/>
                  </a:lnTo>
                  <a:lnTo>
                    <a:pt x="22" y="720"/>
                  </a:lnTo>
                  <a:lnTo>
                    <a:pt x="16" y="712"/>
                  </a:lnTo>
                  <a:lnTo>
                    <a:pt x="14" y="708"/>
                  </a:lnTo>
                  <a:lnTo>
                    <a:pt x="52" y="664"/>
                  </a:lnTo>
                  <a:lnTo>
                    <a:pt x="62" y="630"/>
                  </a:lnTo>
                  <a:lnTo>
                    <a:pt x="66" y="608"/>
                  </a:lnTo>
                  <a:lnTo>
                    <a:pt x="64" y="588"/>
                  </a:lnTo>
                  <a:lnTo>
                    <a:pt x="58" y="572"/>
                  </a:lnTo>
                  <a:lnTo>
                    <a:pt x="50" y="558"/>
                  </a:lnTo>
                  <a:lnTo>
                    <a:pt x="42" y="544"/>
                  </a:lnTo>
                  <a:lnTo>
                    <a:pt x="30" y="532"/>
                  </a:lnTo>
                  <a:lnTo>
                    <a:pt x="6" y="508"/>
                  </a:lnTo>
                  <a:lnTo>
                    <a:pt x="6" y="494"/>
                  </a:lnTo>
                  <a:lnTo>
                    <a:pt x="10" y="482"/>
                  </a:lnTo>
                  <a:lnTo>
                    <a:pt x="16" y="474"/>
                  </a:lnTo>
                  <a:lnTo>
                    <a:pt x="22" y="464"/>
                  </a:lnTo>
                  <a:lnTo>
                    <a:pt x="32" y="458"/>
                  </a:lnTo>
                  <a:lnTo>
                    <a:pt x="40" y="450"/>
                  </a:lnTo>
                  <a:lnTo>
                    <a:pt x="62" y="438"/>
                  </a:lnTo>
                  <a:lnTo>
                    <a:pt x="78" y="412"/>
                  </a:lnTo>
                  <a:lnTo>
                    <a:pt x="78" y="382"/>
                  </a:lnTo>
                  <a:lnTo>
                    <a:pt x="64" y="362"/>
                  </a:lnTo>
                  <a:lnTo>
                    <a:pt x="52" y="346"/>
                  </a:lnTo>
                  <a:lnTo>
                    <a:pt x="40" y="334"/>
                  </a:lnTo>
                  <a:lnTo>
                    <a:pt x="26" y="322"/>
                  </a:lnTo>
                  <a:lnTo>
                    <a:pt x="18" y="320"/>
                  </a:lnTo>
                  <a:lnTo>
                    <a:pt x="18" y="316"/>
                  </a:lnTo>
                  <a:lnTo>
                    <a:pt x="38" y="300"/>
                  </a:lnTo>
                  <a:lnTo>
                    <a:pt x="44" y="288"/>
                  </a:lnTo>
                  <a:lnTo>
                    <a:pt x="46" y="282"/>
                  </a:lnTo>
                  <a:lnTo>
                    <a:pt x="48" y="276"/>
                  </a:lnTo>
                  <a:lnTo>
                    <a:pt x="24" y="256"/>
                  </a:lnTo>
                  <a:lnTo>
                    <a:pt x="24" y="236"/>
                  </a:lnTo>
                  <a:lnTo>
                    <a:pt x="10" y="220"/>
                  </a:lnTo>
                  <a:lnTo>
                    <a:pt x="0" y="208"/>
                  </a:lnTo>
                  <a:lnTo>
                    <a:pt x="0" y="164"/>
                  </a:lnTo>
                  <a:lnTo>
                    <a:pt x="16" y="146"/>
                  </a:lnTo>
                  <a:lnTo>
                    <a:pt x="22" y="144"/>
                  </a:lnTo>
                  <a:lnTo>
                    <a:pt x="28" y="142"/>
                  </a:lnTo>
                  <a:lnTo>
                    <a:pt x="34" y="140"/>
                  </a:lnTo>
                  <a:lnTo>
                    <a:pt x="34" y="94"/>
                  </a:lnTo>
                  <a:lnTo>
                    <a:pt x="44" y="84"/>
                  </a:lnTo>
                  <a:lnTo>
                    <a:pt x="50" y="80"/>
                  </a:lnTo>
                  <a:lnTo>
                    <a:pt x="58" y="78"/>
                  </a:lnTo>
                  <a:lnTo>
                    <a:pt x="64" y="82"/>
                  </a:lnTo>
                  <a:lnTo>
                    <a:pt x="70" y="88"/>
                  </a:lnTo>
                  <a:lnTo>
                    <a:pt x="76" y="98"/>
                  </a:lnTo>
                  <a:lnTo>
                    <a:pt x="78" y="104"/>
                  </a:lnTo>
                  <a:lnTo>
                    <a:pt x="80" y="112"/>
                  </a:lnTo>
                  <a:lnTo>
                    <a:pt x="72" y="118"/>
                  </a:lnTo>
                  <a:lnTo>
                    <a:pt x="68" y="124"/>
                  </a:lnTo>
                  <a:lnTo>
                    <a:pt x="68" y="130"/>
                  </a:lnTo>
                  <a:lnTo>
                    <a:pt x="70" y="136"/>
                  </a:lnTo>
                  <a:lnTo>
                    <a:pt x="76" y="142"/>
                  </a:lnTo>
                  <a:lnTo>
                    <a:pt x="82" y="150"/>
                  </a:lnTo>
                  <a:lnTo>
                    <a:pt x="98" y="164"/>
                  </a:lnTo>
                  <a:lnTo>
                    <a:pt x="108" y="164"/>
                  </a:lnTo>
                  <a:lnTo>
                    <a:pt x="124" y="154"/>
                  </a:lnTo>
                  <a:lnTo>
                    <a:pt x="124" y="148"/>
                  </a:lnTo>
                  <a:lnTo>
                    <a:pt x="128" y="142"/>
                  </a:lnTo>
                  <a:lnTo>
                    <a:pt x="132" y="138"/>
                  </a:lnTo>
                  <a:lnTo>
                    <a:pt x="136" y="134"/>
                  </a:lnTo>
                  <a:lnTo>
                    <a:pt x="148" y="126"/>
                  </a:lnTo>
                  <a:lnTo>
                    <a:pt x="162" y="120"/>
                  </a:lnTo>
                  <a:lnTo>
                    <a:pt x="170" y="110"/>
                  </a:lnTo>
                  <a:lnTo>
                    <a:pt x="180" y="106"/>
                  </a:lnTo>
                  <a:lnTo>
                    <a:pt x="190" y="104"/>
                  </a:lnTo>
                  <a:lnTo>
                    <a:pt x="202" y="102"/>
                  </a:lnTo>
                  <a:lnTo>
                    <a:pt x="228" y="100"/>
                  </a:lnTo>
                  <a:lnTo>
                    <a:pt x="240" y="98"/>
                  </a:lnTo>
                  <a:lnTo>
                    <a:pt x="252" y="92"/>
                  </a:lnTo>
                  <a:lnTo>
                    <a:pt x="250" y="40"/>
                  </a:lnTo>
                  <a:lnTo>
                    <a:pt x="258" y="30"/>
                  </a:lnTo>
                  <a:lnTo>
                    <a:pt x="266" y="22"/>
                  </a:lnTo>
                  <a:lnTo>
                    <a:pt x="288" y="8"/>
                  </a:lnTo>
                  <a:lnTo>
                    <a:pt x="296" y="2"/>
                  </a:lnTo>
                  <a:lnTo>
                    <a:pt x="304" y="0"/>
                  </a:lnTo>
                  <a:lnTo>
                    <a:pt x="310" y="0"/>
                  </a:lnTo>
                  <a:lnTo>
                    <a:pt x="314" y="4"/>
                  </a:lnTo>
                  <a:lnTo>
                    <a:pt x="318" y="10"/>
                  </a:lnTo>
                  <a:lnTo>
                    <a:pt x="322" y="18"/>
                  </a:lnTo>
                  <a:lnTo>
                    <a:pt x="332" y="40"/>
                  </a:lnTo>
                  <a:lnTo>
                    <a:pt x="370" y="100"/>
                  </a:lnTo>
                  <a:lnTo>
                    <a:pt x="372" y="112"/>
                  </a:lnTo>
                  <a:lnTo>
                    <a:pt x="374" y="122"/>
                  </a:lnTo>
                  <a:lnTo>
                    <a:pt x="378" y="128"/>
                  </a:lnTo>
                  <a:lnTo>
                    <a:pt x="382" y="132"/>
                  </a:lnTo>
                  <a:lnTo>
                    <a:pt x="388" y="136"/>
                  </a:lnTo>
                  <a:lnTo>
                    <a:pt x="398" y="140"/>
                  </a:lnTo>
                  <a:lnTo>
                    <a:pt x="424" y="138"/>
                  </a:lnTo>
                  <a:lnTo>
                    <a:pt x="442" y="138"/>
                  </a:lnTo>
                  <a:lnTo>
                    <a:pt x="458" y="140"/>
                  </a:lnTo>
                  <a:lnTo>
                    <a:pt x="450" y="146"/>
                  </a:lnTo>
                  <a:lnTo>
                    <a:pt x="444" y="152"/>
                  </a:lnTo>
                  <a:lnTo>
                    <a:pt x="436" y="158"/>
                  </a:lnTo>
                  <a:lnTo>
                    <a:pt x="430" y="166"/>
                  </a:lnTo>
                  <a:lnTo>
                    <a:pt x="430" y="178"/>
                  </a:lnTo>
                  <a:lnTo>
                    <a:pt x="430" y="188"/>
                  </a:lnTo>
                  <a:lnTo>
                    <a:pt x="432" y="192"/>
                  </a:lnTo>
                  <a:lnTo>
                    <a:pt x="436" y="198"/>
                  </a:lnTo>
                  <a:lnTo>
                    <a:pt x="440" y="204"/>
                  </a:lnTo>
                  <a:lnTo>
                    <a:pt x="448" y="210"/>
                  </a:lnTo>
                  <a:lnTo>
                    <a:pt x="458" y="212"/>
                  </a:lnTo>
                  <a:lnTo>
                    <a:pt x="466" y="216"/>
                  </a:lnTo>
                  <a:lnTo>
                    <a:pt x="482" y="226"/>
                  </a:lnTo>
                  <a:lnTo>
                    <a:pt x="500" y="238"/>
                  </a:lnTo>
                  <a:lnTo>
                    <a:pt x="520" y="250"/>
                  </a:lnTo>
                  <a:lnTo>
                    <a:pt x="536" y="264"/>
                  </a:lnTo>
                  <a:lnTo>
                    <a:pt x="488" y="330"/>
                  </a:lnTo>
                  <a:lnTo>
                    <a:pt x="486" y="336"/>
                  </a:lnTo>
                  <a:lnTo>
                    <a:pt x="482" y="344"/>
                  </a:lnTo>
                  <a:lnTo>
                    <a:pt x="476" y="352"/>
                  </a:lnTo>
                  <a:lnTo>
                    <a:pt x="468" y="358"/>
                  </a:lnTo>
                  <a:lnTo>
                    <a:pt x="450" y="370"/>
                  </a:lnTo>
                  <a:lnTo>
                    <a:pt x="436" y="376"/>
                  </a:lnTo>
                  <a:lnTo>
                    <a:pt x="416" y="380"/>
                  </a:lnTo>
                  <a:lnTo>
                    <a:pt x="398" y="384"/>
                  </a:lnTo>
                  <a:lnTo>
                    <a:pt x="382" y="372"/>
                  </a:lnTo>
                  <a:lnTo>
                    <a:pt x="370" y="360"/>
                  </a:lnTo>
                  <a:lnTo>
                    <a:pt x="360" y="348"/>
                  </a:lnTo>
                  <a:lnTo>
                    <a:pt x="350" y="340"/>
                  </a:lnTo>
                  <a:lnTo>
                    <a:pt x="346" y="332"/>
                  </a:lnTo>
                  <a:lnTo>
                    <a:pt x="346" y="324"/>
                  </a:lnTo>
                  <a:lnTo>
                    <a:pt x="346" y="308"/>
                  </a:lnTo>
                  <a:lnTo>
                    <a:pt x="344" y="294"/>
                  </a:lnTo>
                  <a:lnTo>
                    <a:pt x="344" y="288"/>
                  </a:lnTo>
                  <a:lnTo>
                    <a:pt x="342" y="284"/>
                  </a:lnTo>
                  <a:lnTo>
                    <a:pt x="310" y="272"/>
                  </a:lnTo>
                  <a:lnTo>
                    <a:pt x="310" y="252"/>
                  </a:lnTo>
                  <a:lnTo>
                    <a:pt x="312" y="232"/>
                  </a:lnTo>
                  <a:lnTo>
                    <a:pt x="314" y="214"/>
                  </a:lnTo>
                  <a:lnTo>
                    <a:pt x="314" y="202"/>
                  </a:lnTo>
                  <a:lnTo>
                    <a:pt x="294" y="200"/>
                  </a:lnTo>
                  <a:lnTo>
                    <a:pt x="278" y="198"/>
                  </a:lnTo>
                  <a:lnTo>
                    <a:pt x="270" y="196"/>
                  </a:lnTo>
                  <a:lnTo>
                    <a:pt x="264" y="192"/>
                  </a:lnTo>
                  <a:lnTo>
                    <a:pt x="260" y="188"/>
                  </a:lnTo>
                  <a:lnTo>
                    <a:pt x="258" y="184"/>
                  </a:lnTo>
                  <a:lnTo>
                    <a:pt x="238" y="184"/>
                  </a:lnTo>
                  <a:lnTo>
                    <a:pt x="232" y="184"/>
                  </a:lnTo>
                  <a:lnTo>
                    <a:pt x="228" y="186"/>
                  </a:lnTo>
                  <a:lnTo>
                    <a:pt x="226" y="190"/>
                  </a:lnTo>
                  <a:lnTo>
                    <a:pt x="224" y="196"/>
                  </a:lnTo>
                  <a:lnTo>
                    <a:pt x="220" y="214"/>
                  </a:lnTo>
                  <a:lnTo>
                    <a:pt x="206" y="220"/>
                  </a:lnTo>
                  <a:lnTo>
                    <a:pt x="194" y="228"/>
                  </a:lnTo>
                  <a:lnTo>
                    <a:pt x="172" y="244"/>
                  </a:lnTo>
                  <a:lnTo>
                    <a:pt x="172" y="250"/>
                  </a:lnTo>
                  <a:lnTo>
                    <a:pt x="174" y="258"/>
                  </a:lnTo>
                  <a:lnTo>
                    <a:pt x="178" y="266"/>
                  </a:lnTo>
                  <a:lnTo>
                    <a:pt x="184" y="278"/>
                  </a:lnTo>
                  <a:lnTo>
                    <a:pt x="182" y="286"/>
                  </a:lnTo>
                  <a:lnTo>
                    <a:pt x="176" y="292"/>
                  </a:lnTo>
                  <a:lnTo>
                    <a:pt x="172" y="298"/>
                  </a:lnTo>
                  <a:lnTo>
                    <a:pt x="164" y="300"/>
                  </a:lnTo>
                  <a:lnTo>
                    <a:pt x="152" y="306"/>
                  </a:lnTo>
                  <a:lnTo>
                    <a:pt x="146" y="310"/>
                  </a:lnTo>
                  <a:lnTo>
                    <a:pt x="142" y="314"/>
                  </a:lnTo>
                  <a:lnTo>
                    <a:pt x="142" y="326"/>
                  </a:lnTo>
                  <a:lnTo>
                    <a:pt x="140" y="338"/>
                  </a:lnTo>
                  <a:lnTo>
                    <a:pt x="138" y="350"/>
                  </a:lnTo>
                  <a:lnTo>
                    <a:pt x="140" y="356"/>
                  </a:lnTo>
                  <a:lnTo>
                    <a:pt x="142" y="360"/>
                  </a:lnTo>
                  <a:lnTo>
                    <a:pt x="206" y="360"/>
                  </a:lnTo>
                  <a:lnTo>
                    <a:pt x="214" y="352"/>
                  </a:lnTo>
                  <a:lnTo>
                    <a:pt x="222" y="346"/>
                  </a:lnTo>
                  <a:lnTo>
                    <a:pt x="228" y="342"/>
                  </a:lnTo>
                  <a:lnTo>
                    <a:pt x="234" y="342"/>
                  </a:lnTo>
                  <a:lnTo>
                    <a:pt x="242" y="340"/>
                  </a:lnTo>
                  <a:lnTo>
                    <a:pt x="252" y="342"/>
                  </a:lnTo>
                  <a:lnTo>
                    <a:pt x="256" y="348"/>
                  </a:lnTo>
                  <a:lnTo>
                    <a:pt x="260" y="350"/>
                  </a:lnTo>
                  <a:lnTo>
                    <a:pt x="266" y="356"/>
                  </a:lnTo>
                  <a:lnTo>
                    <a:pt x="274" y="360"/>
                  </a:lnTo>
                  <a:lnTo>
                    <a:pt x="282" y="378"/>
                  </a:lnTo>
                  <a:lnTo>
                    <a:pt x="290" y="422"/>
                  </a:lnTo>
                  <a:lnTo>
                    <a:pt x="300" y="436"/>
                  </a:lnTo>
                  <a:lnTo>
                    <a:pt x="314" y="448"/>
                  </a:lnTo>
                  <a:lnTo>
                    <a:pt x="330" y="460"/>
                  </a:lnTo>
                  <a:lnTo>
                    <a:pt x="340" y="464"/>
                  </a:lnTo>
                  <a:lnTo>
                    <a:pt x="352" y="468"/>
                  </a:lnTo>
                  <a:lnTo>
                    <a:pt x="372" y="502"/>
                  </a:lnTo>
                  <a:lnTo>
                    <a:pt x="368" y="502"/>
                  </a:lnTo>
                  <a:lnTo>
                    <a:pt x="362" y="504"/>
                  </a:lnTo>
                  <a:lnTo>
                    <a:pt x="354" y="512"/>
                  </a:lnTo>
                  <a:lnTo>
                    <a:pt x="346" y="520"/>
                  </a:lnTo>
                  <a:lnTo>
                    <a:pt x="340" y="526"/>
                  </a:lnTo>
                  <a:lnTo>
                    <a:pt x="336" y="534"/>
                  </a:lnTo>
                  <a:lnTo>
                    <a:pt x="328" y="540"/>
                  </a:lnTo>
                  <a:lnTo>
                    <a:pt x="312" y="554"/>
                  </a:lnTo>
                  <a:lnTo>
                    <a:pt x="296" y="564"/>
                  </a:lnTo>
                  <a:lnTo>
                    <a:pt x="280" y="570"/>
                  </a:lnTo>
                  <a:lnTo>
                    <a:pt x="266" y="582"/>
                  </a:lnTo>
                  <a:lnTo>
                    <a:pt x="254" y="592"/>
                  </a:lnTo>
                  <a:lnTo>
                    <a:pt x="244" y="606"/>
                  </a:lnTo>
                  <a:lnTo>
                    <a:pt x="234" y="620"/>
                  </a:lnTo>
                  <a:lnTo>
                    <a:pt x="202" y="650"/>
                  </a:lnTo>
                  <a:lnTo>
                    <a:pt x="190" y="662"/>
                  </a:lnTo>
                  <a:lnTo>
                    <a:pt x="182" y="676"/>
                  </a:lnTo>
                  <a:lnTo>
                    <a:pt x="176" y="690"/>
                  </a:lnTo>
                  <a:lnTo>
                    <a:pt x="176" y="708"/>
                  </a:lnTo>
                  <a:lnTo>
                    <a:pt x="180" y="730"/>
                  </a:lnTo>
                  <a:lnTo>
                    <a:pt x="190" y="756"/>
                  </a:lnTo>
                  <a:lnTo>
                    <a:pt x="192" y="768"/>
                  </a:lnTo>
                  <a:close/>
                </a:path>
              </a:pathLst>
            </a:custGeom>
          </p:spPr>
          <p:style>
            <a:lnRef idx="1">
              <a:schemeClr val="accent1"/>
            </a:lnRef>
            <a:fillRef idx="3">
              <a:schemeClr val="accent1"/>
            </a:fillRef>
            <a:effectRef idx="2">
              <a:schemeClr val="accent1"/>
            </a:effectRef>
            <a:fontRef idx="minor">
              <a:schemeClr val="lt1"/>
            </a:fontRef>
          </p:style>
          <p:txBody>
            <a:bodyPr/>
            <a:lstStyle/>
            <a:p>
              <a:pPr fontAlgn="base">
                <a:spcBef>
                  <a:spcPct val="0"/>
                </a:spcBef>
                <a:spcAft>
                  <a:spcPct val="0"/>
                </a:spcAft>
              </a:pPr>
              <a:endParaRPr lang="zh-CN" altLang="en-US" kern="0">
                <a:solidFill>
                  <a:srgbClr val="663300"/>
                </a:solidFill>
                <a:latin typeface="Arial" panose="020B0604020202020204" pitchFamily="34" charset="0"/>
              </a:endParaRPr>
            </a:p>
          </p:txBody>
        </p:sp>
        <p:sp>
          <p:nvSpPr>
            <p:cNvPr id="81" name="Freeform 33"/>
            <p:cNvSpPr/>
            <p:nvPr/>
          </p:nvSpPr>
          <p:spPr bwMode="auto">
            <a:xfrm>
              <a:off x="555625" y="1035051"/>
              <a:ext cx="3143250" cy="2406650"/>
            </a:xfrm>
            <a:custGeom>
              <a:avLst/>
              <a:gdLst>
                <a:gd name="T0" fmla="*/ 1348 w 1980"/>
                <a:gd name="T1" fmla="*/ 1486 h 1516"/>
                <a:gd name="T2" fmla="*/ 1296 w 1980"/>
                <a:gd name="T3" fmla="*/ 1480 h 1516"/>
                <a:gd name="T4" fmla="*/ 1206 w 1980"/>
                <a:gd name="T5" fmla="*/ 1418 h 1516"/>
                <a:gd name="T6" fmla="*/ 1068 w 1980"/>
                <a:gd name="T7" fmla="*/ 1416 h 1516"/>
                <a:gd name="T8" fmla="*/ 938 w 1980"/>
                <a:gd name="T9" fmla="*/ 1464 h 1516"/>
                <a:gd name="T10" fmla="*/ 842 w 1980"/>
                <a:gd name="T11" fmla="*/ 1464 h 1516"/>
                <a:gd name="T12" fmla="*/ 720 w 1980"/>
                <a:gd name="T13" fmla="*/ 1458 h 1516"/>
                <a:gd name="T14" fmla="*/ 664 w 1980"/>
                <a:gd name="T15" fmla="*/ 1408 h 1516"/>
                <a:gd name="T16" fmla="*/ 580 w 1980"/>
                <a:gd name="T17" fmla="*/ 1446 h 1516"/>
                <a:gd name="T18" fmla="*/ 528 w 1980"/>
                <a:gd name="T19" fmla="*/ 1412 h 1516"/>
                <a:gd name="T20" fmla="*/ 420 w 1980"/>
                <a:gd name="T21" fmla="*/ 1446 h 1516"/>
                <a:gd name="T22" fmla="*/ 332 w 1980"/>
                <a:gd name="T23" fmla="*/ 1490 h 1516"/>
                <a:gd name="T24" fmla="*/ 278 w 1980"/>
                <a:gd name="T25" fmla="*/ 1444 h 1516"/>
                <a:gd name="T26" fmla="*/ 256 w 1980"/>
                <a:gd name="T27" fmla="*/ 1350 h 1516"/>
                <a:gd name="T28" fmla="*/ 190 w 1980"/>
                <a:gd name="T29" fmla="*/ 1318 h 1516"/>
                <a:gd name="T30" fmla="*/ 112 w 1980"/>
                <a:gd name="T31" fmla="*/ 1224 h 1516"/>
                <a:gd name="T32" fmla="*/ 98 w 1980"/>
                <a:gd name="T33" fmla="*/ 1128 h 1516"/>
                <a:gd name="T34" fmla="*/ 36 w 1980"/>
                <a:gd name="T35" fmla="*/ 1054 h 1516"/>
                <a:gd name="T36" fmla="*/ 86 w 1980"/>
                <a:gd name="T37" fmla="*/ 920 h 1516"/>
                <a:gd name="T38" fmla="*/ 20 w 1980"/>
                <a:gd name="T39" fmla="*/ 884 h 1516"/>
                <a:gd name="T40" fmla="*/ 0 w 1980"/>
                <a:gd name="T41" fmla="*/ 864 h 1516"/>
                <a:gd name="T42" fmla="*/ 8 w 1980"/>
                <a:gd name="T43" fmla="*/ 798 h 1516"/>
                <a:gd name="T44" fmla="*/ 106 w 1980"/>
                <a:gd name="T45" fmla="*/ 726 h 1516"/>
                <a:gd name="T46" fmla="*/ 236 w 1980"/>
                <a:gd name="T47" fmla="*/ 732 h 1516"/>
                <a:gd name="T48" fmla="*/ 308 w 1980"/>
                <a:gd name="T49" fmla="*/ 746 h 1516"/>
                <a:gd name="T50" fmla="*/ 418 w 1980"/>
                <a:gd name="T51" fmla="*/ 684 h 1516"/>
                <a:gd name="T52" fmla="*/ 510 w 1980"/>
                <a:gd name="T53" fmla="*/ 688 h 1516"/>
                <a:gd name="T54" fmla="*/ 638 w 1980"/>
                <a:gd name="T55" fmla="*/ 620 h 1516"/>
                <a:gd name="T56" fmla="*/ 708 w 1980"/>
                <a:gd name="T57" fmla="*/ 536 h 1516"/>
                <a:gd name="T58" fmla="*/ 728 w 1980"/>
                <a:gd name="T59" fmla="*/ 392 h 1516"/>
                <a:gd name="T60" fmla="*/ 772 w 1980"/>
                <a:gd name="T61" fmla="*/ 326 h 1516"/>
                <a:gd name="T62" fmla="*/ 904 w 1980"/>
                <a:gd name="T63" fmla="*/ 356 h 1516"/>
                <a:gd name="T64" fmla="*/ 926 w 1980"/>
                <a:gd name="T65" fmla="*/ 302 h 1516"/>
                <a:gd name="T66" fmla="*/ 1008 w 1980"/>
                <a:gd name="T67" fmla="*/ 172 h 1516"/>
                <a:gd name="T68" fmla="*/ 1092 w 1980"/>
                <a:gd name="T69" fmla="*/ 186 h 1516"/>
                <a:gd name="T70" fmla="*/ 1196 w 1980"/>
                <a:gd name="T71" fmla="*/ 202 h 1516"/>
                <a:gd name="T72" fmla="*/ 1246 w 1980"/>
                <a:gd name="T73" fmla="*/ 76 h 1516"/>
                <a:gd name="T74" fmla="*/ 1352 w 1980"/>
                <a:gd name="T75" fmla="*/ 36 h 1516"/>
                <a:gd name="T76" fmla="*/ 1426 w 1980"/>
                <a:gd name="T77" fmla="*/ 22 h 1516"/>
                <a:gd name="T78" fmla="*/ 1568 w 1980"/>
                <a:gd name="T79" fmla="*/ 164 h 1516"/>
                <a:gd name="T80" fmla="*/ 1612 w 1980"/>
                <a:gd name="T81" fmla="*/ 320 h 1516"/>
                <a:gd name="T82" fmla="*/ 1568 w 1980"/>
                <a:gd name="T83" fmla="*/ 390 h 1516"/>
                <a:gd name="T84" fmla="*/ 1614 w 1980"/>
                <a:gd name="T85" fmla="*/ 488 h 1516"/>
                <a:gd name="T86" fmla="*/ 1778 w 1980"/>
                <a:gd name="T87" fmla="*/ 526 h 1516"/>
                <a:gd name="T88" fmla="*/ 1918 w 1980"/>
                <a:gd name="T89" fmla="*/ 628 h 1516"/>
                <a:gd name="T90" fmla="*/ 1974 w 1980"/>
                <a:gd name="T91" fmla="*/ 736 h 1516"/>
                <a:gd name="T92" fmla="*/ 1952 w 1980"/>
                <a:gd name="T93" fmla="*/ 832 h 1516"/>
                <a:gd name="T94" fmla="*/ 1878 w 1980"/>
                <a:gd name="T95" fmla="*/ 908 h 1516"/>
                <a:gd name="T96" fmla="*/ 1774 w 1980"/>
                <a:gd name="T97" fmla="*/ 980 h 1516"/>
                <a:gd name="T98" fmla="*/ 1672 w 1980"/>
                <a:gd name="T99" fmla="*/ 1034 h 1516"/>
                <a:gd name="T100" fmla="*/ 1646 w 1980"/>
                <a:gd name="T101" fmla="*/ 1106 h 1516"/>
                <a:gd name="T102" fmla="*/ 1580 w 1980"/>
                <a:gd name="T103" fmla="*/ 1194 h 1516"/>
                <a:gd name="T104" fmla="*/ 1396 w 1980"/>
                <a:gd name="T105" fmla="*/ 1236 h 1516"/>
                <a:gd name="T106" fmla="*/ 1404 w 1980"/>
                <a:gd name="T107" fmla="*/ 1294 h 1516"/>
                <a:gd name="T108" fmla="*/ 1474 w 1980"/>
                <a:gd name="T109" fmla="*/ 1370 h 1516"/>
                <a:gd name="T110" fmla="*/ 1434 w 1980"/>
                <a:gd name="T111" fmla="*/ 1426 h 1516"/>
                <a:gd name="T112" fmla="*/ 1450 w 1980"/>
                <a:gd name="T113" fmla="*/ 1504 h 15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980" h="1516">
                  <a:moveTo>
                    <a:pt x="1416" y="1516"/>
                  </a:moveTo>
                  <a:lnTo>
                    <a:pt x="1416" y="1516"/>
                  </a:lnTo>
                  <a:lnTo>
                    <a:pt x="1402" y="1508"/>
                  </a:lnTo>
                  <a:lnTo>
                    <a:pt x="1378" y="1484"/>
                  </a:lnTo>
                  <a:lnTo>
                    <a:pt x="1362" y="1484"/>
                  </a:lnTo>
                  <a:lnTo>
                    <a:pt x="1352" y="1484"/>
                  </a:lnTo>
                  <a:lnTo>
                    <a:pt x="1348" y="1486"/>
                  </a:lnTo>
                  <a:lnTo>
                    <a:pt x="1346" y="1488"/>
                  </a:lnTo>
                  <a:lnTo>
                    <a:pt x="1340" y="1502"/>
                  </a:lnTo>
                  <a:lnTo>
                    <a:pt x="1330" y="1498"/>
                  </a:lnTo>
                  <a:lnTo>
                    <a:pt x="1304" y="1500"/>
                  </a:lnTo>
                  <a:lnTo>
                    <a:pt x="1298" y="1490"/>
                  </a:lnTo>
                  <a:lnTo>
                    <a:pt x="1296" y="1480"/>
                  </a:lnTo>
                  <a:lnTo>
                    <a:pt x="1294" y="1466"/>
                  </a:lnTo>
                  <a:lnTo>
                    <a:pt x="1276" y="1458"/>
                  </a:lnTo>
                  <a:lnTo>
                    <a:pt x="1252" y="1438"/>
                  </a:lnTo>
                  <a:lnTo>
                    <a:pt x="1242" y="1430"/>
                  </a:lnTo>
                  <a:lnTo>
                    <a:pt x="1230" y="1424"/>
                  </a:lnTo>
                  <a:lnTo>
                    <a:pt x="1218" y="1420"/>
                  </a:lnTo>
                  <a:lnTo>
                    <a:pt x="1206" y="1418"/>
                  </a:lnTo>
                  <a:lnTo>
                    <a:pt x="1194" y="1418"/>
                  </a:lnTo>
                  <a:lnTo>
                    <a:pt x="1180" y="1422"/>
                  </a:lnTo>
                  <a:lnTo>
                    <a:pt x="1142" y="1428"/>
                  </a:lnTo>
                  <a:lnTo>
                    <a:pt x="1122" y="1428"/>
                  </a:lnTo>
                  <a:lnTo>
                    <a:pt x="1104" y="1428"/>
                  </a:lnTo>
                  <a:lnTo>
                    <a:pt x="1068" y="1416"/>
                  </a:lnTo>
                  <a:lnTo>
                    <a:pt x="1038" y="1416"/>
                  </a:lnTo>
                  <a:lnTo>
                    <a:pt x="1018" y="1426"/>
                  </a:lnTo>
                  <a:lnTo>
                    <a:pt x="1000" y="1436"/>
                  </a:lnTo>
                  <a:lnTo>
                    <a:pt x="984" y="1450"/>
                  </a:lnTo>
                  <a:lnTo>
                    <a:pt x="978" y="1458"/>
                  </a:lnTo>
                  <a:lnTo>
                    <a:pt x="972" y="1466"/>
                  </a:lnTo>
                  <a:lnTo>
                    <a:pt x="938" y="1464"/>
                  </a:lnTo>
                  <a:lnTo>
                    <a:pt x="906" y="1450"/>
                  </a:lnTo>
                  <a:lnTo>
                    <a:pt x="884" y="1450"/>
                  </a:lnTo>
                  <a:lnTo>
                    <a:pt x="876" y="1452"/>
                  </a:lnTo>
                  <a:lnTo>
                    <a:pt x="870" y="1458"/>
                  </a:lnTo>
                  <a:lnTo>
                    <a:pt x="842" y="1464"/>
                  </a:lnTo>
                  <a:lnTo>
                    <a:pt x="826" y="1466"/>
                  </a:lnTo>
                  <a:lnTo>
                    <a:pt x="814" y="1470"/>
                  </a:lnTo>
                  <a:lnTo>
                    <a:pt x="802" y="1476"/>
                  </a:lnTo>
                  <a:lnTo>
                    <a:pt x="788" y="1480"/>
                  </a:lnTo>
                  <a:lnTo>
                    <a:pt x="776" y="1480"/>
                  </a:lnTo>
                  <a:lnTo>
                    <a:pt x="764" y="1476"/>
                  </a:lnTo>
                  <a:lnTo>
                    <a:pt x="740" y="1468"/>
                  </a:lnTo>
                  <a:lnTo>
                    <a:pt x="720" y="1458"/>
                  </a:lnTo>
                  <a:lnTo>
                    <a:pt x="708" y="1448"/>
                  </a:lnTo>
                  <a:lnTo>
                    <a:pt x="706" y="1428"/>
                  </a:lnTo>
                  <a:lnTo>
                    <a:pt x="704" y="1424"/>
                  </a:lnTo>
                  <a:lnTo>
                    <a:pt x="702" y="1420"/>
                  </a:lnTo>
                  <a:lnTo>
                    <a:pt x="694" y="1414"/>
                  </a:lnTo>
                  <a:lnTo>
                    <a:pt x="684" y="1406"/>
                  </a:lnTo>
                  <a:lnTo>
                    <a:pt x="664" y="1408"/>
                  </a:lnTo>
                  <a:lnTo>
                    <a:pt x="658" y="1408"/>
                  </a:lnTo>
                  <a:lnTo>
                    <a:pt x="654" y="1410"/>
                  </a:lnTo>
                  <a:lnTo>
                    <a:pt x="646" y="1418"/>
                  </a:lnTo>
                  <a:lnTo>
                    <a:pt x="634" y="1434"/>
                  </a:lnTo>
                  <a:lnTo>
                    <a:pt x="618" y="1438"/>
                  </a:lnTo>
                  <a:lnTo>
                    <a:pt x="602" y="1440"/>
                  </a:lnTo>
                  <a:lnTo>
                    <a:pt x="586" y="1442"/>
                  </a:lnTo>
                  <a:lnTo>
                    <a:pt x="580" y="1446"/>
                  </a:lnTo>
                  <a:lnTo>
                    <a:pt x="572" y="1448"/>
                  </a:lnTo>
                  <a:lnTo>
                    <a:pt x="566" y="1448"/>
                  </a:lnTo>
                  <a:lnTo>
                    <a:pt x="562" y="1438"/>
                  </a:lnTo>
                  <a:lnTo>
                    <a:pt x="550" y="1428"/>
                  </a:lnTo>
                  <a:lnTo>
                    <a:pt x="540" y="1420"/>
                  </a:lnTo>
                  <a:lnTo>
                    <a:pt x="528" y="1412"/>
                  </a:lnTo>
                  <a:lnTo>
                    <a:pt x="516" y="1406"/>
                  </a:lnTo>
                  <a:lnTo>
                    <a:pt x="504" y="1400"/>
                  </a:lnTo>
                  <a:lnTo>
                    <a:pt x="492" y="1398"/>
                  </a:lnTo>
                  <a:lnTo>
                    <a:pt x="482" y="1396"/>
                  </a:lnTo>
                  <a:lnTo>
                    <a:pt x="470" y="1398"/>
                  </a:lnTo>
                  <a:lnTo>
                    <a:pt x="448" y="1414"/>
                  </a:lnTo>
                  <a:lnTo>
                    <a:pt x="432" y="1428"/>
                  </a:lnTo>
                  <a:lnTo>
                    <a:pt x="420" y="1446"/>
                  </a:lnTo>
                  <a:lnTo>
                    <a:pt x="408" y="1468"/>
                  </a:lnTo>
                  <a:lnTo>
                    <a:pt x="398" y="1480"/>
                  </a:lnTo>
                  <a:lnTo>
                    <a:pt x="388" y="1488"/>
                  </a:lnTo>
                  <a:lnTo>
                    <a:pt x="376" y="1494"/>
                  </a:lnTo>
                  <a:lnTo>
                    <a:pt x="362" y="1498"/>
                  </a:lnTo>
                  <a:lnTo>
                    <a:pt x="332" y="1490"/>
                  </a:lnTo>
                  <a:lnTo>
                    <a:pt x="322" y="1484"/>
                  </a:lnTo>
                  <a:lnTo>
                    <a:pt x="318" y="1482"/>
                  </a:lnTo>
                  <a:lnTo>
                    <a:pt x="312" y="1482"/>
                  </a:lnTo>
                  <a:lnTo>
                    <a:pt x="308" y="1472"/>
                  </a:lnTo>
                  <a:lnTo>
                    <a:pt x="304" y="1464"/>
                  </a:lnTo>
                  <a:lnTo>
                    <a:pt x="298" y="1456"/>
                  </a:lnTo>
                  <a:lnTo>
                    <a:pt x="292" y="1452"/>
                  </a:lnTo>
                  <a:lnTo>
                    <a:pt x="278" y="1444"/>
                  </a:lnTo>
                  <a:lnTo>
                    <a:pt x="264" y="1438"/>
                  </a:lnTo>
                  <a:lnTo>
                    <a:pt x="252" y="1420"/>
                  </a:lnTo>
                  <a:lnTo>
                    <a:pt x="252" y="1378"/>
                  </a:lnTo>
                  <a:lnTo>
                    <a:pt x="256" y="1372"/>
                  </a:lnTo>
                  <a:lnTo>
                    <a:pt x="256" y="1364"/>
                  </a:lnTo>
                  <a:lnTo>
                    <a:pt x="256" y="1350"/>
                  </a:lnTo>
                  <a:lnTo>
                    <a:pt x="250" y="1340"/>
                  </a:lnTo>
                  <a:lnTo>
                    <a:pt x="244" y="1332"/>
                  </a:lnTo>
                  <a:lnTo>
                    <a:pt x="234" y="1326"/>
                  </a:lnTo>
                  <a:lnTo>
                    <a:pt x="226" y="1324"/>
                  </a:lnTo>
                  <a:lnTo>
                    <a:pt x="206" y="1322"/>
                  </a:lnTo>
                  <a:lnTo>
                    <a:pt x="198" y="1320"/>
                  </a:lnTo>
                  <a:lnTo>
                    <a:pt x="190" y="1318"/>
                  </a:lnTo>
                  <a:lnTo>
                    <a:pt x="174" y="1302"/>
                  </a:lnTo>
                  <a:lnTo>
                    <a:pt x="150" y="1258"/>
                  </a:lnTo>
                  <a:lnTo>
                    <a:pt x="114" y="1250"/>
                  </a:lnTo>
                  <a:lnTo>
                    <a:pt x="112" y="1242"/>
                  </a:lnTo>
                  <a:lnTo>
                    <a:pt x="112" y="1232"/>
                  </a:lnTo>
                  <a:lnTo>
                    <a:pt x="112" y="1224"/>
                  </a:lnTo>
                  <a:lnTo>
                    <a:pt x="114" y="1216"/>
                  </a:lnTo>
                  <a:lnTo>
                    <a:pt x="120" y="1200"/>
                  </a:lnTo>
                  <a:lnTo>
                    <a:pt x="126" y="1186"/>
                  </a:lnTo>
                  <a:lnTo>
                    <a:pt x="124" y="1174"/>
                  </a:lnTo>
                  <a:lnTo>
                    <a:pt x="122" y="1162"/>
                  </a:lnTo>
                  <a:lnTo>
                    <a:pt x="118" y="1152"/>
                  </a:lnTo>
                  <a:lnTo>
                    <a:pt x="112" y="1144"/>
                  </a:lnTo>
                  <a:lnTo>
                    <a:pt x="98" y="1128"/>
                  </a:lnTo>
                  <a:lnTo>
                    <a:pt x="84" y="1114"/>
                  </a:lnTo>
                  <a:lnTo>
                    <a:pt x="38" y="1092"/>
                  </a:lnTo>
                  <a:lnTo>
                    <a:pt x="32" y="1084"/>
                  </a:lnTo>
                  <a:lnTo>
                    <a:pt x="32" y="1062"/>
                  </a:lnTo>
                  <a:lnTo>
                    <a:pt x="32" y="1056"/>
                  </a:lnTo>
                  <a:lnTo>
                    <a:pt x="36" y="1054"/>
                  </a:lnTo>
                  <a:lnTo>
                    <a:pt x="40" y="1050"/>
                  </a:lnTo>
                  <a:lnTo>
                    <a:pt x="46" y="1048"/>
                  </a:lnTo>
                  <a:lnTo>
                    <a:pt x="66" y="1038"/>
                  </a:lnTo>
                  <a:lnTo>
                    <a:pt x="78" y="1028"/>
                  </a:lnTo>
                  <a:lnTo>
                    <a:pt x="82" y="1024"/>
                  </a:lnTo>
                  <a:lnTo>
                    <a:pt x="86" y="1018"/>
                  </a:lnTo>
                  <a:lnTo>
                    <a:pt x="86" y="920"/>
                  </a:lnTo>
                  <a:lnTo>
                    <a:pt x="82" y="904"/>
                  </a:lnTo>
                  <a:lnTo>
                    <a:pt x="76" y="894"/>
                  </a:lnTo>
                  <a:lnTo>
                    <a:pt x="68" y="888"/>
                  </a:lnTo>
                  <a:lnTo>
                    <a:pt x="60" y="886"/>
                  </a:lnTo>
                  <a:lnTo>
                    <a:pt x="50" y="884"/>
                  </a:lnTo>
                  <a:lnTo>
                    <a:pt x="40" y="884"/>
                  </a:lnTo>
                  <a:lnTo>
                    <a:pt x="20" y="884"/>
                  </a:lnTo>
                  <a:lnTo>
                    <a:pt x="14" y="888"/>
                  </a:lnTo>
                  <a:lnTo>
                    <a:pt x="10" y="894"/>
                  </a:lnTo>
                  <a:lnTo>
                    <a:pt x="8" y="894"/>
                  </a:lnTo>
                  <a:lnTo>
                    <a:pt x="8" y="898"/>
                  </a:lnTo>
                  <a:lnTo>
                    <a:pt x="2" y="882"/>
                  </a:lnTo>
                  <a:lnTo>
                    <a:pt x="0" y="872"/>
                  </a:lnTo>
                  <a:lnTo>
                    <a:pt x="0" y="864"/>
                  </a:lnTo>
                  <a:lnTo>
                    <a:pt x="2" y="856"/>
                  </a:lnTo>
                  <a:lnTo>
                    <a:pt x="26" y="844"/>
                  </a:lnTo>
                  <a:lnTo>
                    <a:pt x="26" y="820"/>
                  </a:lnTo>
                  <a:lnTo>
                    <a:pt x="18" y="808"/>
                  </a:lnTo>
                  <a:lnTo>
                    <a:pt x="12" y="802"/>
                  </a:lnTo>
                  <a:lnTo>
                    <a:pt x="8" y="798"/>
                  </a:lnTo>
                  <a:lnTo>
                    <a:pt x="8" y="796"/>
                  </a:lnTo>
                  <a:lnTo>
                    <a:pt x="16" y="792"/>
                  </a:lnTo>
                  <a:lnTo>
                    <a:pt x="26" y="786"/>
                  </a:lnTo>
                  <a:lnTo>
                    <a:pt x="40" y="778"/>
                  </a:lnTo>
                  <a:lnTo>
                    <a:pt x="64" y="742"/>
                  </a:lnTo>
                  <a:lnTo>
                    <a:pt x="106" y="726"/>
                  </a:lnTo>
                  <a:lnTo>
                    <a:pt x="136" y="724"/>
                  </a:lnTo>
                  <a:lnTo>
                    <a:pt x="160" y="722"/>
                  </a:lnTo>
                  <a:lnTo>
                    <a:pt x="186" y="716"/>
                  </a:lnTo>
                  <a:lnTo>
                    <a:pt x="214" y="704"/>
                  </a:lnTo>
                  <a:lnTo>
                    <a:pt x="232" y="704"/>
                  </a:lnTo>
                  <a:lnTo>
                    <a:pt x="232" y="716"/>
                  </a:lnTo>
                  <a:lnTo>
                    <a:pt x="236" y="732"/>
                  </a:lnTo>
                  <a:lnTo>
                    <a:pt x="240" y="738"/>
                  </a:lnTo>
                  <a:lnTo>
                    <a:pt x="246" y="746"/>
                  </a:lnTo>
                  <a:lnTo>
                    <a:pt x="254" y="752"/>
                  </a:lnTo>
                  <a:lnTo>
                    <a:pt x="262" y="756"/>
                  </a:lnTo>
                  <a:lnTo>
                    <a:pt x="274" y="756"/>
                  </a:lnTo>
                  <a:lnTo>
                    <a:pt x="284" y="754"/>
                  </a:lnTo>
                  <a:lnTo>
                    <a:pt x="296" y="752"/>
                  </a:lnTo>
                  <a:lnTo>
                    <a:pt x="308" y="746"/>
                  </a:lnTo>
                  <a:lnTo>
                    <a:pt x="338" y="706"/>
                  </a:lnTo>
                  <a:lnTo>
                    <a:pt x="362" y="708"/>
                  </a:lnTo>
                  <a:lnTo>
                    <a:pt x="374" y="708"/>
                  </a:lnTo>
                  <a:lnTo>
                    <a:pt x="388" y="706"/>
                  </a:lnTo>
                  <a:lnTo>
                    <a:pt x="402" y="694"/>
                  </a:lnTo>
                  <a:lnTo>
                    <a:pt x="418" y="684"/>
                  </a:lnTo>
                  <a:lnTo>
                    <a:pt x="436" y="682"/>
                  </a:lnTo>
                  <a:lnTo>
                    <a:pt x="458" y="690"/>
                  </a:lnTo>
                  <a:lnTo>
                    <a:pt x="472" y="694"/>
                  </a:lnTo>
                  <a:lnTo>
                    <a:pt x="488" y="696"/>
                  </a:lnTo>
                  <a:lnTo>
                    <a:pt x="498" y="692"/>
                  </a:lnTo>
                  <a:lnTo>
                    <a:pt x="510" y="688"/>
                  </a:lnTo>
                  <a:lnTo>
                    <a:pt x="536" y="686"/>
                  </a:lnTo>
                  <a:lnTo>
                    <a:pt x="562" y="682"/>
                  </a:lnTo>
                  <a:lnTo>
                    <a:pt x="576" y="678"/>
                  </a:lnTo>
                  <a:lnTo>
                    <a:pt x="588" y="674"/>
                  </a:lnTo>
                  <a:lnTo>
                    <a:pt x="628" y="650"/>
                  </a:lnTo>
                  <a:lnTo>
                    <a:pt x="638" y="620"/>
                  </a:lnTo>
                  <a:lnTo>
                    <a:pt x="648" y="616"/>
                  </a:lnTo>
                  <a:lnTo>
                    <a:pt x="656" y="608"/>
                  </a:lnTo>
                  <a:lnTo>
                    <a:pt x="662" y="600"/>
                  </a:lnTo>
                  <a:lnTo>
                    <a:pt x="668" y="590"/>
                  </a:lnTo>
                  <a:lnTo>
                    <a:pt x="676" y="568"/>
                  </a:lnTo>
                  <a:lnTo>
                    <a:pt x="682" y="550"/>
                  </a:lnTo>
                  <a:lnTo>
                    <a:pt x="700" y="542"/>
                  </a:lnTo>
                  <a:lnTo>
                    <a:pt x="708" y="536"/>
                  </a:lnTo>
                  <a:lnTo>
                    <a:pt x="716" y="528"/>
                  </a:lnTo>
                  <a:lnTo>
                    <a:pt x="730" y="496"/>
                  </a:lnTo>
                  <a:lnTo>
                    <a:pt x="732" y="438"/>
                  </a:lnTo>
                  <a:lnTo>
                    <a:pt x="726" y="414"/>
                  </a:lnTo>
                  <a:lnTo>
                    <a:pt x="728" y="392"/>
                  </a:lnTo>
                  <a:lnTo>
                    <a:pt x="732" y="370"/>
                  </a:lnTo>
                  <a:lnTo>
                    <a:pt x="732" y="358"/>
                  </a:lnTo>
                  <a:lnTo>
                    <a:pt x="732" y="350"/>
                  </a:lnTo>
                  <a:lnTo>
                    <a:pt x="730" y="342"/>
                  </a:lnTo>
                  <a:lnTo>
                    <a:pt x="726" y="334"/>
                  </a:lnTo>
                  <a:lnTo>
                    <a:pt x="722" y="324"/>
                  </a:lnTo>
                  <a:lnTo>
                    <a:pt x="772" y="326"/>
                  </a:lnTo>
                  <a:lnTo>
                    <a:pt x="798" y="328"/>
                  </a:lnTo>
                  <a:lnTo>
                    <a:pt x="824" y="332"/>
                  </a:lnTo>
                  <a:lnTo>
                    <a:pt x="834" y="334"/>
                  </a:lnTo>
                  <a:lnTo>
                    <a:pt x="842" y="338"/>
                  </a:lnTo>
                  <a:lnTo>
                    <a:pt x="860" y="340"/>
                  </a:lnTo>
                  <a:lnTo>
                    <a:pt x="882" y="344"/>
                  </a:lnTo>
                  <a:lnTo>
                    <a:pt x="892" y="350"/>
                  </a:lnTo>
                  <a:lnTo>
                    <a:pt x="904" y="356"/>
                  </a:lnTo>
                  <a:lnTo>
                    <a:pt x="918" y="356"/>
                  </a:lnTo>
                  <a:lnTo>
                    <a:pt x="932" y="342"/>
                  </a:lnTo>
                  <a:lnTo>
                    <a:pt x="932" y="328"/>
                  </a:lnTo>
                  <a:lnTo>
                    <a:pt x="928" y="314"/>
                  </a:lnTo>
                  <a:lnTo>
                    <a:pt x="926" y="302"/>
                  </a:lnTo>
                  <a:lnTo>
                    <a:pt x="930" y="290"/>
                  </a:lnTo>
                  <a:lnTo>
                    <a:pt x="934" y="280"/>
                  </a:lnTo>
                  <a:lnTo>
                    <a:pt x="972" y="234"/>
                  </a:lnTo>
                  <a:lnTo>
                    <a:pt x="978" y="214"/>
                  </a:lnTo>
                  <a:lnTo>
                    <a:pt x="984" y="200"/>
                  </a:lnTo>
                  <a:lnTo>
                    <a:pt x="994" y="186"/>
                  </a:lnTo>
                  <a:lnTo>
                    <a:pt x="1008" y="172"/>
                  </a:lnTo>
                  <a:lnTo>
                    <a:pt x="1012" y="160"/>
                  </a:lnTo>
                  <a:lnTo>
                    <a:pt x="1016" y="154"/>
                  </a:lnTo>
                  <a:lnTo>
                    <a:pt x="1018" y="152"/>
                  </a:lnTo>
                  <a:lnTo>
                    <a:pt x="1022" y="150"/>
                  </a:lnTo>
                  <a:lnTo>
                    <a:pt x="1034" y="150"/>
                  </a:lnTo>
                  <a:lnTo>
                    <a:pt x="1092" y="186"/>
                  </a:lnTo>
                  <a:lnTo>
                    <a:pt x="1104" y="188"/>
                  </a:lnTo>
                  <a:lnTo>
                    <a:pt x="1118" y="190"/>
                  </a:lnTo>
                  <a:lnTo>
                    <a:pt x="1134" y="194"/>
                  </a:lnTo>
                  <a:lnTo>
                    <a:pt x="1142" y="198"/>
                  </a:lnTo>
                  <a:lnTo>
                    <a:pt x="1150" y="204"/>
                  </a:lnTo>
                  <a:lnTo>
                    <a:pt x="1172" y="204"/>
                  </a:lnTo>
                  <a:lnTo>
                    <a:pt x="1184" y="204"/>
                  </a:lnTo>
                  <a:lnTo>
                    <a:pt x="1196" y="202"/>
                  </a:lnTo>
                  <a:lnTo>
                    <a:pt x="1208" y="198"/>
                  </a:lnTo>
                  <a:lnTo>
                    <a:pt x="1218" y="194"/>
                  </a:lnTo>
                  <a:lnTo>
                    <a:pt x="1226" y="186"/>
                  </a:lnTo>
                  <a:lnTo>
                    <a:pt x="1232" y="174"/>
                  </a:lnTo>
                  <a:lnTo>
                    <a:pt x="1226" y="106"/>
                  </a:lnTo>
                  <a:lnTo>
                    <a:pt x="1236" y="88"/>
                  </a:lnTo>
                  <a:lnTo>
                    <a:pt x="1246" y="76"/>
                  </a:lnTo>
                  <a:lnTo>
                    <a:pt x="1258" y="68"/>
                  </a:lnTo>
                  <a:lnTo>
                    <a:pt x="1270" y="62"/>
                  </a:lnTo>
                  <a:lnTo>
                    <a:pt x="1284" y="58"/>
                  </a:lnTo>
                  <a:lnTo>
                    <a:pt x="1298" y="56"/>
                  </a:lnTo>
                  <a:lnTo>
                    <a:pt x="1336" y="52"/>
                  </a:lnTo>
                  <a:lnTo>
                    <a:pt x="1340" y="50"/>
                  </a:lnTo>
                  <a:lnTo>
                    <a:pt x="1344" y="46"/>
                  </a:lnTo>
                  <a:lnTo>
                    <a:pt x="1352" y="36"/>
                  </a:lnTo>
                  <a:lnTo>
                    <a:pt x="1360" y="14"/>
                  </a:lnTo>
                  <a:lnTo>
                    <a:pt x="1374" y="0"/>
                  </a:lnTo>
                  <a:lnTo>
                    <a:pt x="1418" y="0"/>
                  </a:lnTo>
                  <a:lnTo>
                    <a:pt x="1420" y="2"/>
                  </a:lnTo>
                  <a:lnTo>
                    <a:pt x="1424" y="8"/>
                  </a:lnTo>
                  <a:lnTo>
                    <a:pt x="1426" y="22"/>
                  </a:lnTo>
                  <a:lnTo>
                    <a:pt x="1430" y="40"/>
                  </a:lnTo>
                  <a:lnTo>
                    <a:pt x="1436" y="58"/>
                  </a:lnTo>
                  <a:lnTo>
                    <a:pt x="1480" y="124"/>
                  </a:lnTo>
                  <a:lnTo>
                    <a:pt x="1504" y="134"/>
                  </a:lnTo>
                  <a:lnTo>
                    <a:pt x="1538" y="144"/>
                  </a:lnTo>
                  <a:lnTo>
                    <a:pt x="1568" y="164"/>
                  </a:lnTo>
                  <a:lnTo>
                    <a:pt x="1584" y="190"/>
                  </a:lnTo>
                  <a:lnTo>
                    <a:pt x="1590" y="242"/>
                  </a:lnTo>
                  <a:lnTo>
                    <a:pt x="1610" y="280"/>
                  </a:lnTo>
                  <a:lnTo>
                    <a:pt x="1612" y="298"/>
                  </a:lnTo>
                  <a:lnTo>
                    <a:pt x="1612" y="320"/>
                  </a:lnTo>
                  <a:lnTo>
                    <a:pt x="1612" y="332"/>
                  </a:lnTo>
                  <a:lnTo>
                    <a:pt x="1610" y="342"/>
                  </a:lnTo>
                  <a:lnTo>
                    <a:pt x="1606" y="354"/>
                  </a:lnTo>
                  <a:lnTo>
                    <a:pt x="1602" y="364"/>
                  </a:lnTo>
                  <a:lnTo>
                    <a:pt x="1580" y="378"/>
                  </a:lnTo>
                  <a:lnTo>
                    <a:pt x="1574" y="382"/>
                  </a:lnTo>
                  <a:lnTo>
                    <a:pt x="1572" y="386"/>
                  </a:lnTo>
                  <a:lnTo>
                    <a:pt x="1568" y="390"/>
                  </a:lnTo>
                  <a:lnTo>
                    <a:pt x="1568" y="396"/>
                  </a:lnTo>
                  <a:lnTo>
                    <a:pt x="1566" y="420"/>
                  </a:lnTo>
                  <a:lnTo>
                    <a:pt x="1570" y="440"/>
                  </a:lnTo>
                  <a:lnTo>
                    <a:pt x="1574" y="452"/>
                  </a:lnTo>
                  <a:lnTo>
                    <a:pt x="1582" y="466"/>
                  </a:lnTo>
                  <a:lnTo>
                    <a:pt x="1614" y="488"/>
                  </a:lnTo>
                  <a:lnTo>
                    <a:pt x="1662" y="500"/>
                  </a:lnTo>
                  <a:lnTo>
                    <a:pt x="1674" y="506"/>
                  </a:lnTo>
                  <a:lnTo>
                    <a:pt x="1688" y="512"/>
                  </a:lnTo>
                  <a:lnTo>
                    <a:pt x="1700" y="516"/>
                  </a:lnTo>
                  <a:lnTo>
                    <a:pt x="1714" y="520"/>
                  </a:lnTo>
                  <a:lnTo>
                    <a:pt x="1744" y="524"/>
                  </a:lnTo>
                  <a:lnTo>
                    <a:pt x="1778" y="526"/>
                  </a:lnTo>
                  <a:lnTo>
                    <a:pt x="1790" y="534"/>
                  </a:lnTo>
                  <a:lnTo>
                    <a:pt x="1806" y="546"/>
                  </a:lnTo>
                  <a:lnTo>
                    <a:pt x="1836" y="576"/>
                  </a:lnTo>
                  <a:lnTo>
                    <a:pt x="1882" y="614"/>
                  </a:lnTo>
                  <a:lnTo>
                    <a:pt x="1894" y="616"/>
                  </a:lnTo>
                  <a:lnTo>
                    <a:pt x="1906" y="620"/>
                  </a:lnTo>
                  <a:lnTo>
                    <a:pt x="1918" y="628"/>
                  </a:lnTo>
                  <a:lnTo>
                    <a:pt x="1930" y="640"/>
                  </a:lnTo>
                  <a:lnTo>
                    <a:pt x="1938" y="672"/>
                  </a:lnTo>
                  <a:lnTo>
                    <a:pt x="1944" y="690"/>
                  </a:lnTo>
                  <a:lnTo>
                    <a:pt x="1952" y="710"/>
                  </a:lnTo>
                  <a:lnTo>
                    <a:pt x="1964" y="718"/>
                  </a:lnTo>
                  <a:lnTo>
                    <a:pt x="1968" y="724"/>
                  </a:lnTo>
                  <a:lnTo>
                    <a:pt x="1974" y="736"/>
                  </a:lnTo>
                  <a:lnTo>
                    <a:pt x="1972" y="766"/>
                  </a:lnTo>
                  <a:lnTo>
                    <a:pt x="1980" y="788"/>
                  </a:lnTo>
                  <a:lnTo>
                    <a:pt x="1968" y="796"/>
                  </a:lnTo>
                  <a:lnTo>
                    <a:pt x="1960" y="804"/>
                  </a:lnTo>
                  <a:lnTo>
                    <a:pt x="1956" y="814"/>
                  </a:lnTo>
                  <a:lnTo>
                    <a:pt x="1952" y="832"/>
                  </a:lnTo>
                  <a:lnTo>
                    <a:pt x="1952" y="864"/>
                  </a:lnTo>
                  <a:lnTo>
                    <a:pt x="1958" y="902"/>
                  </a:lnTo>
                  <a:lnTo>
                    <a:pt x="1952" y="906"/>
                  </a:lnTo>
                  <a:lnTo>
                    <a:pt x="1878" y="908"/>
                  </a:lnTo>
                  <a:lnTo>
                    <a:pt x="1844" y="914"/>
                  </a:lnTo>
                  <a:lnTo>
                    <a:pt x="1830" y="918"/>
                  </a:lnTo>
                  <a:lnTo>
                    <a:pt x="1818" y="922"/>
                  </a:lnTo>
                  <a:lnTo>
                    <a:pt x="1808" y="930"/>
                  </a:lnTo>
                  <a:lnTo>
                    <a:pt x="1798" y="940"/>
                  </a:lnTo>
                  <a:lnTo>
                    <a:pt x="1792" y="952"/>
                  </a:lnTo>
                  <a:lnTo>
                    <a:pt x="1786" y="968"/>
                  </a:lnTo>
                  <a:lnTo>
                    <a:pt x="1774" y="980"/>
                  </a:lnTo>
                  <a:lnTo>
                    <a:pt x="1766" y="990"/>
                  </a:lnTo>
                  <a:lnTo>
                    <a:pt x="1760" y="1002"/>
                  </a:lnTo>
                  <a:lnTo>
                    <a:pt x="1754" y="1018"/>
                  </a:lnTo>
                  <a:lnTo>
                    <a:pt x="1744" y="1024"/>
                  </a:lnTo>
                  <a:lnTo>
                    <a:pt x="1732" y="1028"/>
                  </a:lnTo>
                  <a:lnTo>
                    <a:pt x="1710" y="1032"/>
                  </a:lnTo>
                  <a:lnTo>
                    <a:pt x="1690" y="1034"/>
                  </a:lnTo>
                  <a:lnTo>
                    <a:pt x="1672" y="1034"/>
                  </a:lnTo>
                  <a:lnTo>
                    <a:pt x="1670" y="1044"/>
                  </a:lnTo>
                  <a:lnTo>
                    <a:pt x="1664" y="1056"/>
                  </a:lnTo>
                  <a:lnTo>
                    <a:pt x="1656" y="1066"/>
                  </a:lnTo>
                  <a:lnTo>
                    <a:pt x="1648" y="1074"/>
                  </a:lnTo>
                  <a:lnTo>
                    <a:pt x="1644" y="1082"/>
                  </a:lnTo>
                  <a:lnTo>
                    <a:pt x="1644" y="1090"/>
                  </a:lnTo>
                  <a:lnTo>
                    <a:pt x="1646" y="1106"/>
                  </a:lnTo>
                  <a:lnTo>
                    <a:pt x="1652" y="1124"/>
                  </a:lnTo>
                  <a:lnTo>
                    <a:pt x="1658" y="1146"/>
                  </a:lnTo>
                  <a:lnTo>
                    <a:pt x="1660" y="1170"/>
                  </a:lnTo>
                  <a:lnTo>
                    <a:pt x="1604" y="1182"/>
                  </a:lnTo>
                  <a:lnTo>
                    <a:pt x="1592" y="1188"/>
                  </a:lnTo>
                  <a:lnTo>
                    <a:pt x="1580" y="1194"/>
                  </a:lnTo>
                  <a:lnTo>
                    <a:pt x="1560" y="1206"/>
                  </a:lnTo>
                  <a:lnTo>
                    <a:pt x="1526" y="1214"/>
                  </a:lnTo>
                  <a:lnTo>
                    <a:pt x="1490" y="1220"/>
                  </a:lnTo>
                  <a:lnTo>
                    <a:pt x="1458" y="1224"/>
                  </a:lnTo>
                  <a:lnTo>
                    <a:pt x="1426" y="1224"/>
                  </a:lnTo>
                  <a:lnTo>
                    <a:pt x="1408" y="1228"/>
                  </a:lnTo>
                  <a:lnTo>
                    <a:pt x="1396" y="1236"/>
                  </a:lnTo>
                  <a:lnTo>
                    <a:pt x="1396" y="1244"/>
                  </a:lnTo>
                  <a:lnTo>
                    <a:pt x="1398" y="1250"/>
                  </a:lnTo>
                  <a:lnTo>
                    <a:pt x="1402" y="1258"/>
                  </a:lnTo>
                  <a:lnTo>
                    <a:pt x="1412" y="1272"/>
                  </a:lnTo>
                  <a:lnTo>
                    <a:pt x="1406" y="1280"/>
                  </a:lnTo>
                  <a:lnTo>
                    <a:pt x="1404" y="1288"/>
                  </a:lnTo>
                  <a:lnTo>
                    <a:pt x="1404" y="1294"/>
                  </a:lnTo>
                  <a:lnTo>
                    <a:pt x="1408" y="1302"/>
                  </a:lnTo>
                  <a:lnTo>
                    <a:pt x="1412" y="1308"/>
                  </a:lnTo>
                  <a:lnTo>
                    <a:pt x="1420" y="1314"/>
                  </a:lnTo>
                  <a:lnTo>
                    <a:pt x="1438" y="1328"/>
                  </a:lnTo>
                  <a:lnTo>
                    <a:pt x="1460" y="1360"/>
                  </a:lnTo>
                  <a:lnTo>
                    <a:pt x="1468" y="1364"/>
                  </a:lnTo>
                  <a:lnTo>
                    <a:pt x="1474" y="1370"/>
                  </a:lnTo>
                  <a:lnTo>
                    <a:pt x="1476" y="1374"/>
                  </a:lnTo>
                  <a:lnTo>
                    <a:pt x="1476" y="1380"/>
                  </a:lnTo>
                  <a:lnTo>
                    <a:pt x="1476" y="1396"/>
                  </a:lnTo>
                  <a:lnTo>
                    <a:pt x="1464" y="1408"/>
                  </a:lnTo>
                  <a:lnTo>
                    <a:pt x="1444" y="1418"/>
                  </a:lnTo>
                  <a:lnTo>
                    <a:pt x="1438" y="1422"/>
                  </a:lnTo>
                  <a:lnTo>
                    <a:pt x="1434" y="1426"/>
                  </a:lnTo>
                  <a:lnTo>
                    <a:pt x="1430" y="1432"/>
                  </a:lnTo>
                  <a:lnTo>
                    <a:pt x="1428" y="1438"/>
                  </a:lnTo>
                  <a:lnTo>
                    <a:pt x="1428" y="1460"/>
                  </a:lnTo>
                  <a:lnTo>
                    <a:pt x="1434" y="1466"/>
                  </a:lnTo>
                  <a:lnTo>
                    <a:pt x="1442" y="1476"/>
                  </a:lnTo>
                  <a:lnTo>
                    <a:pt x="1448" y="1488"/>
                  </a:lnTo>
                  <a:lnTo>
                    <a:pt x="1450" y="1496"/>
                  </a:lnTo>
                  <a:lnTo>
                    <a:pt x="1450" y="1504"/>
                  </a:lnTo>
                  <a:lnTo>
                    <a:pt x="1440" y="1510"/>
                  </a:lnTo>
                  <a:lnTo>
                    <a:pt x="1430" y="1512"/>
                  </a:lnTo>
                  <a:lnTo>
                    <a:pt x="1416" y="1516"/>
                  </a:lnTo>
                  <a:close/>
                </a:path>
              </a:pathLst>
            </a:custGeom>
            <a:grpFill/>
            <a:ln w="9525">
              <a:solidFill>
                <a:schemeClr val="bg1"/>
              </a:solidFill>
              <a:round/>
            </a:ln>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srgbClr val="663300"/>
                </a:solidFill>
                <a:effectLst/>
                <a:uLnTx/>
                <a:uFillTx/>
                <a:latin typeface="Arial" panose="020B0604020202020204" pitchFamily="34" charset="0"/>
              </a:endParaRPr>
            </a:p>
          </p:txBody>
        </p:sp>
        <p:sp>
          <p:nvSpPr>
            <p:cNvPr id="82" name="Freeform 34"/>
            <p:cNvSpPr/>
            <p:nvPr/>
          </p:nvSpPr>
          <p:spPr bwMode="auto">
            <a:xfrm>
              <a:off x="3883025" y="361951"/>
              <a:ext cx="3463925" cy="2965450"/>
            </a:xfrm>
            <a:custGeom>
              <a:avLst/>
              <a:gdLst>
                <a:gd name="T0" fmla="*/ 538 w 2182"/>
                <a:gd name="T1" fmla="*/ 1714 h 1868"/>
                <a:gd name="T2" fmla="*/ 526 w 2182"/>
                <a:gd name="T3" fmla="*/ 1632 h 1868"/>
                <a:gd name="T4" fmla="*/ 362 w 2182"/>
                <a:gd name="T5" fmla="*/ 1664 h 1868"/>
                <a:gd name="T6" fmla="*/ 286 w 2182"/>
                <a:gd name="T7" fmla="*/ 1690 h 1868"/>
                <a:gd name="T8" fmla="*/ 168 w 2182"/>
                <a:gd name="T9" fmla="*/ 1576 h 1868"/>
                <a:gd name="T10" fmla="*/ 220 w 2182"/>
                <a:gd name="T11" fmla="*/ 1468 h 1868"/>
                <a:gd name="T12" fmla="*/ 66 w 2182"/>
                <a:gd name="T13" fmla="*/ 1450 h 1868"/>
                <a:gd name="T14" fmla="*/ 20 w 2182"/>
                <a:gd name="T15" fmla="*/ 1304 h 1868"/>
                <a:gd name="T16" fmla="*/ 400 w 2182"/>
                <a:gd name="T17" fmla="*/ 1336 h 1868"/>
                <a:gd name="T18" fmla="*/ 594 w 2182"/>
                <a:gd name="T19" fmla="*/ 1418 h 1868"/>
                <a:gd name="T20" fmla="*/ 724 w 2182"/>
                <a:gd name="T21" fmla="*/ 1354 h 1868"/>
                <a:gd name="T22" fmla="*/ 828 w 2182"/>
                <a:gd name="T23" fmla="*/ 1308 h 1868"/>
                <a:gd name="T24" fmla="*/ 1006 w 2182"/>
                <a:gd name="T25" fmla="*/ 1300 h 1868"/>
                <a:gd name="T26" fmla="*/ 1170 w 2182"/>
                <a:gd name="T27" fmla="*/ 1170 h 1868"/>
                <a:gd name="T28" fmla="*/ 1178 w 2182"/>
                <a:gd name="T29" fmla="*/ 1032 h 1868"/>
                <a:gd name="T30" fmla="*/ 1260 w 2182"/>
                <a:gd name="T31" fmla="*/ 1006 h 1868"/>
                <a:gd name="T32" fmla="*/ 1410 w 2182"/>
                <a:gd name="T33" fmla="*/ 924 h 1868"/>
                <a:gd name="T34" fmla="*/ 1524 w 2182"/>
                <a:gd name="T35" fmla="*/ 876 h 1868"/>
                <a:gd name="T36" fmla="*/ 1632 w 2182"/>
                <a:gd name="T37" fmla="*/ 776 h 1868"/>
                <a:gd name="T38" fmla="*/ 1798 w 2182"/>
                <a:gd name="T39" fmla="*/ 740 h 1868"/>
                <a:gd name="T40" fmla="*/ 1712 w 2182"/>
                <a:gd name="T41" fmla="*/ 614 h 1868"/>
                <a:gd name="T42" fmla="*/ 1586 w 2182"/>
                <a:gd name="T43" fmla="*/ 646 h 1868"/>
                <a:gd name="T44" fmla="*/ 1456 w 2182"/>
                <a:gd name="T45" fmla="*/ 650 h 1868"/>
                <a:gd name="T46" fmla="*/ 1480 w 2182"/>
                <a:gd name="T47" fmla="*/ 512 h 1868"/>
                <a:gd name="T48" fmla="*/ 1602 w 2182"/>
                <a:gd name="T49" fmla="*/ 428 h 1868"/>
                <a:gd name="T50" fmla="*/ 1698 w 2182"/>
                <a:gd name="T51" fmla="*/ 250 h 1868"/>
                <a:gd name="T52" fmla="*/ 1738 w 2182"/>
                <a:gd name="T53" fmla="*/ 108 h 1868"/>
                <a:gd name="T54" fmla="*/ 1736 w 2182"/>
                <a:gd name="T55" fmla="*/ 20 h 1868"/>
                <a:gd name="T56" fmla="*/ 1800 w 2182"/>
                <a:gd name="T57" fmla="*/ 42 h 1868"/>
                <a:gd name="T58" fmla="*/ 1848 w 2182"/>
                <a:gd name="T59" fmla="*/ 80 h 1868"/>
                <a:gd name="T60" fmla="*/ 1926 w 2182"/>
                <a:gd name="T61" fmla="*/ 178 h 1868"/>
                <a:gd name="T62" fmla="*/ 2052 w 2182"/>
                <a:gd name="T63" fmla="*/ 152 h 1868"/>
                <a:gd name="T64" fmla="*/ 2136 w 2182"/>
                <a:gd name="T65" fmla="*/ 246 h 1868"/>
                <a:gd name="T66" fmla="*/ 2136 w 2182"/>
                <a:gd name="T67" fmla="*/ 440 h 1868"/>
                <a:gd name="T68" fmla="*/ 2118 w 2182"/>
                <a:gd name="T69" fmla="*/ 476 h 1868"/>
                <a:gd name="T70" fmla="*/ 2064 w 2182"/>
                <a:gd name="T71" fmla="*/ 514 h 1868"/>
                <a:gd name="T72" fmla="*/ 2020 w 2182"/>
                <a:gd name="T73" fmla="*/ 674 h 1868"/>
                <a:gd name="T74" fmla="*/ 2068 w 2182"/>
                <a:gd name="T75" fmla="*/ 716 h 1868"/>
                <a:gd name="T76" fmla="*/ 2026 w 2182"/>
                <a:gd name="T77" fmla="*/ 796 h 1868"/>
                <a:gd name="T78" fmla="*/ 1968 w 2182"/>
                <a:gd name="T79" fmla="*/ 828 h 1868"/>
                <a:gd name="T80" fmla="*/ 2054 w 2182"/>
                <a:gd name="T81" fmla="*/ 986 h 1868"/>
                <a:gd name="T82" fmla="*/ 2154 w 2182"/>
                <a:gd name="T83" fmla="*/ 1034 h 1868"/>
                <a:gd name="T84" fmla="*/ 2156 w 2182"/>
                <a:gd name="T85" fmla="*/ 1130 h 1868"/>
                <a:gd name="T86" fmla="*/ 2054 w 2182"/>
                <a:gd name="T87" fmla="*/ 1170 h 1868"/>
                <a:gd name="T88" fmla="*/ 1920 w 2182"/>
                <a:gd name="T89" fmla="*/ 1272 h 1868"/>
                <a:gd name="T90" fmla="*/ 1850 w 2182"/>
                <a:gd name="T91" fmla="*/ 1260 h 1868"/>
                <a:gd name="T92" fmla="*/ 1786 w 2182"/>
                <a:gd name="T93" fmla="*/ 1338 h 1868"/>
                <a:gd name="T94" fmla="*/ 1696 w 2182"/>
                <a:gd name="T95" fmla="*/ 1206 h 1868"/>
                <a:gd name="T96" fmla="*/ 1524 w 2182"/>
                <a:gd name="T97" fmla="*/ 1346 h 1868"/>
                <a:gd name="T98" fmla="*/ 1494 w 2182"/>
                <a:gd name="T99" fmla="*/ 1334 h 1868"/>
                <a:gd name="T100" fmla="*/ 1424 w 2182"/>
                <a:gd name="T101" fmla="*/ 1310 h 1868"/>
                <a:gd name="T102" fmla="*/ 1392 w 2182"/>
                <a:gd name="T103" fmla="*/ 1430 h 1868"/>
                <a:gd name="T104" fmla="*/ 1288 w 2182"/>
                <a:gd name="T105" fmla="*/ 1520 h 1868"/>
                <a:gd name="T106" fmla="*/ 1140 w 2182"/>
                <a:gd name="T107" fmla="*/ 1612 h 1868"/>
                <a:gd name="T108" fmla="*/ 1076 w 2182"/>
                <a:gd name="T109" fmla="*/ 1650 h 1868"/>
                <a:gd name="T110" fmla="*/ 988 w 2182"/>
                <a:gd name="T111" fmla="*/ 1790 h 1868"/>
                <a:gd name="T112" fmla="*/ 838 w 2182"/>
                <a:gd name="T113" fmla="*/ 1810 h 1868"/>
                <a:gd name="T114" fmla="*/ 814 w 2182"/>
                <a:gd name="T115" fmla="*/ 1666 h 1868"/>
                <a:gd name="T116" fmla="*/ 732 w 2182"/>
                <a:gd name="T117" fmla="*/ 1678 h 1868"/>
                <a:gd name="T118" fmla="*/ 662 w 2182"/>
                <a:gd name="T119" fmla="*/ 1816 h 18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182" h="1868">
                  <a:moveTo>
                    <a:pt x="556" y="1868"/>
                  </a:moveTo>
                  <a:lnTo>
                    <a:pt x="556" y="1868"/>
                  </a:lnTo>
                  <a:lnTo>
                    <a:pt x="518" y="1832"/>
                  </a:lnTo>
                  <a:lnTo>
                    <a:pt x="498" y="1792"/>
                  </a:lnTo>
                  <a:lnTo>
                    <a:pt x="500" y="1764"/>
                  </a:lnTo>
                  <a:lnTo>
                    <a:pt x="502" y="1754"/>
                  </a:lnTo>
                  <a:lnTo>
                    <a:pt x="506" y="1744"/>
                  </a:lnTo>
                  <a:lnTo>
                    <a:pt x="512" y="1736"/>
                  </a:lnTo>
                  <a:lnTo>
                    <a:pt x="518" y="1728"/>
                  </a:lnTo>
                  <a:lnTo>
                    <a:pt x="528" y="1720"/>
                  </a:lnTo>
                  <a:lnTo>
                    <a:pt x="538" y="1714"/>
                  </a:lnTo>
                  <a:lnTo>
                    <a:pt x="556" y="1698"/>
                  </a:lnTo>
                  <a:lnTo>
                    <a:pt x="572" y="1674"/>
                  </a:lnTo>
                  <a:lnTo>
                    <a:pt x="570" y="1658"/>
                  </a:lnTo>
                  <a:lnTo>
                    <a:pt x="562" y="1646"/>
                  </a:lnTo>
                  <a:lnTo>
                    <a:pt x="556" y="1638"/>
                  </a:lnTo>
                  <a:lnTo>
                    <a:pt x="548" y="1634"/>
                  </a:lnTo>
                  <a:lnTo>
                    <a:pt x="542" y="1632"/>
                  </a:lnTo>
                  <a:lnTo>
                    <a:pt x="534" y="1630"/>
                  </a:lnTo>
                  <a:lnTo>
                    <a:pt x="526" y="1632"/>
                  </a:lnTo>
                  <a:lnTo>
                    <a:pt x="506" y="1638"/>
                  </a:lnTo>
                  <a:lnTo>
                    <a:pt x="482" y="1658"/>
                  </a:lnTo>
                  <a:lnTo>
                    <a:pt x="448" y="1674"/>
                  </a:lnTo>
                  <a:lnTo>
                    <a:pt x="442" y="1668"/>
                  </a:lnTo>
                  <a:lnTo>
                    <a:pt x="436" y="1664"/>
                  </a:lnTo>
                  <a:lnTo>
                    <a:pt x="426" y="1658"/>
                  </a:lnTo>
                  <a:lnTo>
                    <a:pt x="384" y="1658"/>
                  </a:lnTo>
                  <a:lnTo>
                    <a:pt x="370" y="1660"/>
                  </a:lnTo>
                  <a:lnTo>
                    <a:pt x="362" y="1664"/>
                  </a:lnTo>
                  <a:lnTo>
                    <a:pt x="356" y="1672"/>
                  </a:lnTo>
                  <a:lnTo>
                    <a:pt x="352" y="1682"/>
                  </a:lnTo>
                  <a:lnTo>
                    <a:pt x="350" y="1700"/>
                  </a:lnTo>
                  <a:lnTo>
                    <a:pt x="348" y="1722"/>
                  </a:lnTo>
                  <a:lnTo>
                    <a:pt x="342" y="1726"/>
                  </a:lnTo>
                  <a:lnTo>
                    <a:pt x="336" y="1726"/>
                  </a:lnTo>
                  <a:lnTo>
                    <a:pt x="330" y="1726"/>
                  </a:lnTo>
                  <a:lnTo>
                    <a:pt x="324" y="1724"/>
                  </a:lnTo>
                  <a:lnTo>
                    <a:pt x="314" y="1718"/>
                  </a:lnTo>
                  <a:lnTo>
                    <a:pt x="306" y="1716"/>
                  </a:lnTo>
                  <a:lnTo>
                    <a:pt x="286" y="1690"/>
                  </a:lnTo>
                  <a:lnTo>
                    <a:pt x="270" y="1674"/>
                  </a:lnTo>
                  <a:lnTo>
                    <a:pt x="262" y="1654"/>
                  </a:lnTo>
                  <a:lnTo>
                    <a:pt x="252" y="1638"/>
                  </a:lnTo>
                  <a:lnTo>
                    <a:pt x="248" y="1632"/>
                  </a:lnTo>
                  <a:lnTo>
                    <a:pt x="242" y="1626"/>
                  </a:lnTo>
                  <a:lnTo>
                    <a:pt x="234" y="1624"/>
                  </a:lnTo>
                  <a:lnTo>
                    <a:pt x="226" y="1620"/>
                  </a:lnTo>
                  <a:lnTo>
                    <a:pt x="190" y="1582"/>
                  </a:lnTo>
                  <a:lnTo>
                    <a:pt x="168" y="1576"/>
                  </a:lnTo>
                  <a:lnTo>
                    <a:pt x="170" y="1568"/>
                  </a:lnTo>
                  <a:lnTo>
                    <a:pt x="172" y="1560"/>
                  </a:lnTo>
                  <a:lnTo>
                    <a:pt x="178" y="1554"/>
                  </a:lnTo>
                  <a:lnTo>
                    <a:pt x="184" y="1548"/>
                  </a:lnTo>
                  <a:lnTo>
                    <a:pt x="198" y="1538"/>
                  </a:lnTo>
                  <a:lnTo>
                    <a:pt x="206" y="1532"/>
                  </a:lnTo>
                  <a:lnTo>
                    <a:pt x="212" y="1526"/>
                  </a:lnTo>
                  <a:lnTo>
                    <a:pt x="226" y="1496"/>
                  </a:lnTo>
                  <a:lnTo>
                    <a:pt x="226" y="1484"/>
                  </a:lnTo>
                  <a:lnTo>
                    <a:pt x="224" y="1474"/>
                  </a:lnTo>
                  <a:lnTo>
                    <a:pt x="220" y="1468"/>
                  </a:lnTo>
                  <a:lnTo>
                    <a:pt x="216" y="1464"/>
                  </a:lnTo>
                  <a:lnTo>
                    <a:pt x="182" y="1464"/>
                  </a:lnTo>
                  <a:lnTo>
                    <a:pt x="150" y="1468"/>
                  </a:lnTo>
                  <a:lnTo>
                    <a:pt x="120" y="1474"/>
                  </a:lnTo>
                  <a:lnTo>
                    <a:pt x="92" y="1484"/>
                  </a:lnTo>
                  <a:lnTo>
                    <a:pt x="84" y="1490"/>
                  </a:lnTo>
                  <a:lnTo>
                    <a:pt x="76" y="1492"/>
                  </a:lnTo>
                  <a:lnTo>
                    <a:pt x="70" y="1492"/>
                  </a:lnTo>
                  <a:lnTo>
                    <a:pt x="64" y="1492"/>
                  </a:lnTo>
                  <a:lnTo>
                    <a:pt x="66" y="1450"/>
                  </a:lnTo>
                  <a:lnTo>
                    <a:pt x="50" y="1428"/>
                  </a:lnTo>
                  <a:lnTo>
                    <a:pt x="14" y="1398"/>
                  </a:lnTo>
                  <a:lnTo>
                    <a:pt x="14" y="1386"/>
                  </a:lnTo>
                  <a:lnTo>
                    <a:pt x="18" y="1376"/>
                  </a:lnTo>
                  <a:lnTo>
                    <a:pt x="26" y="1358"/>
                  </a:lnTo>
                  <a:lnTo>
                    <a:pt x="24" y="1328"/>
                  </a:lnTo>
                  <a:lnTo>
                    <a:pt x="24" y="1316"/>
                  </a:lnTo>
                  <a:lnTo>
                    <a:pt x="20" y="1304"/>
                  </a:lnTo>
                  <a:lnTo>
                    <a:pt x="0" y="1278"/>
                  </a:lnTo>
                  <a:lnTo>
                    <a:pt x="0" y="1244"/>
                  </a:lnTo>
                  <a:lnTo>
                    <a:pt x="100" y="1268"/>
                  </a:lnTo>
                  <a:lnTo>
                    <a:pt x="274" y="1270"/>
                  </a:lnTo>
                  <a:lnTo>
                    <a:pt x="306" y="1278"/>
                  </a:lnTo>
                  <a:lnTo>
                    <a:pt x="326" y="1284"/>
                  </a:lnTo>
                  <a:lnTo>
                    <a:pt x="344" y="1290"/>
                  </a:lnTo>
                  <a:lnTo>
                    <a:pt x="400" y="1336"/>
                  </a:lnTo>
                  <a:lnTo>
                    <a:pt x="414" y="1342"/>
                  </a:lnTo>
                  <a:lnTo>
                    <a:pt x="466" y="1350"/>
                  </a:lnTo>
                  <a:lnTo>
                    <a:pt x="490" y="1366"/>
                  </a:lnTo>
                  <a:lnTo>
                    <a:pt x="556" y="1388"/>
                  </a:lnTo>
                  <a:lnTo>
                    <a:pt x="562" y="1392"/>
                  </a:lnTo>
                  <a:lnTo>
                    <a:pt x="568" y="1398"/>
                  </a:lnTo>
                  <a:lnTo>
                    <a:pt x="584" y="1412"/>
                  </a:lnTo>
                  <a:lnTo>
                    <a:pt x="594" y="1418"/>
                  </a:lnTo>
                  <a:lnTo>
                    <a:pt x="604" y="1420"/>
                  </a:lnTo>
                  <a:lnTo>
                    <a:pt x="614" y="1418"/>
                  </a:lnTo>
                  <a:lnTo>
                    <a:pt x="628" y="1412"/>
                  </a:lnTo>
                  <a:lnTo>
                    <a:pt x="632" y="1406"/>
                  </a:lnTo>
                  <a:lnTo>
                    <a:pt x="638" y="1400"/>
                  </a:lnTo>
                  <a:lnTo>
                    <a:pt x="650" y="1392"/>
                  </a:lnTo>
                  <a:lnTo>
                    <a:pt x="666" y="1386"/>
                  </a:lnTo>
                  <a:lnTo>
                    <a:pt x="680" y="1380"/>
                  </a:lnTo>
                  <a:lnTo>
                    <a:pt x="696" y="1368"/>
                  </a:lnTo>
                  <a:lnTo>
                    <a:pt x="708" y="1360"/>
                  </a:lnTo>
                  <a:lnTo>
                    <a:pt x="724" y="1354"/>
                  </a:lnTo>
                  <a:lnTo>
                    <a:pt x="746" y="1350"/>
                  </a:lnTo>
                  <a:lnTo>
                    <a:pt x="746" y="1346"/>
                  </a:lnTo>
                  <a:lnTo>
                    <a:pt x="750" y="1344"/>
                  </a:lnTo>
                  <a:lnTo>
                    <a:pt x="758" y="1340"/>
                  </a:lnTo>
                  <a:lnTo>
                    <a:pt x="768" y="1336"/>
                  </a:lnTo>
                  <a:lnTo>
                    <a:pt x="778" y="1332"/>
                  </a:lnTo>
                  <a:lnTo>
                    <a:pt x="784" y="1332"/>
                  </a:lnTo>
                  <a:lnTo>
                    <a:pt x="792" y="1328"/>
                  </a:lnTo>
                  <a:lnTo>
                    <a:pt x="806" y="1320"/>
                  </a:lnTo>
                  <a:lnTo>
                    <a:pt x="820" y="1310"/>
                  </a:lnTo>
                  <a:lnTo>
                    <a:pt x="828" y="1308"/>
                  </a:lnTo>
                  <a:lnTo>
                    <a:pt x="836" y="1306"/>
                  </a:lnTo>
                  <a:lnTo>
                    <a:pt x="848" y="1300"/>
                  </a:lnTo>
                  <a:lnTo>
                    <a:pt x="862" y="1296"/>
                  </a:lnTo>
                  <a:lnTo>
                    <a:pt x="876" y="1296"/>
                  </a:lnTo>
                  <a:lnTo>
                    <a:pt x="894" y="1296"/>
                  </a:lnTo>
                  <a:lnTo>
                    <a:pt x="918" y="1302"/>
                  </a:lnTo>
                  <a:lnTo>
                    <a:pt x="952" y="1306"/>
                  </a:lnTo>
                  <a:lnTo>
                    <a:pt x="970" y="1306"/>
                  </a:lnTo>
                  <a:lnTo>
                    <a:pt x="986" y="1306"/>
                  </a:lnTo>
                  <a:lnTo>
                    <a:pt x="1000" y="1302"/>
                  </a:lnTo>
                  <a:lnTo>
                    <a:pt x="1006" y="1300"/>
                  </a:lnTo>
                  <a:lnTo>
                    <a:pt x="1010" y="1296"/>
                  </a:lnTo>
                  <a:lnTo>
                    <a:pt x="1028" y="1294"/>
                  </a:lnTo>
                  <a:lnTo>
                    <a:pt x="1044" y="1286"/>
                  </a:lnTo>
                  <a:lnTo>
                    <a:pt x="1060" y="1278"/>
                  </a:lnTo>
                  <a:lnTo>
                    <a:pt x="1074" y="1266"/>
                  </a:lnTo>
                  <a:lnTo>
                    <a:pt x="1086" y="1254"/>
                  </a:lnTo>
                  <a:lnTo>
                    <a:pt x="1100" y="1240"/>
                  </a:lnTo>
                  <a:lnTo>
                    <a:pt x="1122" y="1212"/>
                  </a:lnTo>
                  <a:lnTo>
                    <a:pt x="1156" y="1182"/>
                  </a:lnTo>
                  <a:lnTo>
                    <a:pt x="1170" y="1170"/>
                  </a:lnTo>
                  <a:lnTo>
                    <a:pt x="1186" y="1158"/>
                  </a:lnTo>
                  <a:lnTo>
                    <a:pt x="1202" y="1150"/>
                  </a:lnTo>
                  <a:lnTo>
                    <a:pt x="1210" y="1146"/>
                  </a:lnTo>
                  <a:lnTo>
                    <a:pt x="1218" y="1138"/>
                  </a:lnTo>
                  <a:lnTo>
                    <a:pt x="1216" y="1112"/>
                  </a:lnTo>
                  <a:lnTo>
                    <a:pt x="1182" y="1080"/>
                  </a:lnTo>
                  <a:lnTo>
                    <a:pt x="1176" y="1058"/>
                  </a:lnTo>
                  <a:lnTo>
                    <a:pt x="1178" y="1032"/>
                  </a:lnTo>
                  <a:lnTo>
                    <a:pt x="1180" y="1020"/>
                  </a:lnTo>
                  <a:lnTo>
                    <a:pt x="1182" y="1010"/>
                  </a:lnTo>
                  <a:lnTo>
                    <a:pt x="1186" y="1002"/>
                  </a:lnTo>
                  <a:lnTo>
                    <a:pt x="1192" y="994"/>
                  </a:lnTo>
                  <a:lnTo>
                    <a:pt x="1200" y="986"/>
                  </a:lnTo>
                  <a:lnTo>
                    <a:pt x="1212" y="982"/>
                  </a:lnTo>
                  <a:lnTo>
                    <a:pt x="1214" y="978"/>
                  </a:lnTo>
                  <a:lnTo>
                    <a:pt x="1216" y="976"/>
                  </a:lnTo>
                  <a:lnTo>
                    <a:pt x="1220" y="978"/>
                  </a:lnTo>
                  <a:lnTo>
                    <a:pt x="1226" y="982"/>
                  </a:lnTo>
                  <a:lnTo>
                    <a:pt x="1260" y="1006"/>
                  </a:lnTo>
                  <a:lnTo>
                    <a:pt x="1286" y="1014"/>
                  </a:lnTo>
                  <a:lnTo>
                    <a:pt x="1314" y="1014"/>
                  </a:lnTo>
                  <a:lnTo>
                    <a:pt x="1326" y="1010"/>
                  </a:lnTo>
                  <a:lnTo>
                    <a:pt x="1336" y="1002"/>
                  </a:lnTo>
                  <a:lnTo>
                    <a:pt x="1348" y="992"/>
                  </a:lnTo>
                  <a:lnTo>
                    <a:pt x="1358" y="980"/>
                  </a:lnTo>
                  <a:lnTo>
                    <a:pt x="1380" y="956"/>
                  </a:lnTo>
                  <a:lnTo>
                    <a:pt x="1398" y="932"/>
                  </a:lnTo>
                  <a:lnTo>
                    <a:pt x="1404" y="928"/>
                  </a:lnTo>
                  <a:lnTo>
                    <a:pt x="1410" y="924"/>
                  </a:lnTo>
                  <a:lnTo>
                    <a:pt x="1416" y="924"/>
                  </a:lnTo>
                  <a:lnTo>
                    <a:pt x="1424" y="922"/>
                  </a:lnTo>
                  <a:lnTo>
                    <a:pt x="1438" y="924"/>
                  </a:lnTo>
                  <a:lnTo>
                    <a:pt x="1454" y="926"/>
                  </a:lnTo>
                  <a:lnTo>
                    <a:pt x="1464" y="918"/>
                  </a:lnTo>
                  <a:lnTo>
                    <a:pt x="1472" y="914"/>
                  </a:lnTo>
                  <a:lnTo>
                    <a:pt x="1492" y="906"/>
                  </a:lnTo>
                  <a:lnTo>
                    <a:pt x="1518" y="882"/>
                  </a:lnTo>
                  <a:lnTo>
                    <a:pt x="1522" y="880"/>
                  </a:lnTo>
                  <a:lnTo>
                    <a:pt x="1524" y="876"/>
                  </a:lnTo>
                  <a:lnTo>
                    <a:pt x="1530" y="866"/>
                  </a:lnTo>
                  <a:lnTo>
                    <a:pt x="1534" y="848"/>
                  </a:lnTo>
                  <a:lnTo>
                    <a:pt x="1540" y="832"/>
                  </a:lnTo>
                  <a:lnTo>
                    <a:pt x="1546" y="822"/>
                  </a:lnTo>
                  <a:lnTo>
                    <a:pt x="1554" y="816"/>
                  </a:lnTo>
                  <a:lnTo>
                    <a:pt x="1562" y="812"/>
                  </a:lnTo>
                  <a:lnTo>
                    <a:pt x="1580" y="806"/>
                  </a:lnTo>
                  <a:lnTo>
                    <a:pt x="1594" y="804"/>
                  </a:lnTo>
                  <a:lnTo>
                    <a:pt x="1610" y="798"/>
                  </a:lnTo>
                  <a:lnTo>
                    <a:pt x="1620" y="786"/>
                  </a:lnTo>
                  <a:lnTo>
                    <a:pt x="1632" y="776"/>
                  </a:lnTo>
                  <a:lnTo>
                    <a:pt x="1646" y="768"/>
                  </a:lnTo>
                  <a:lnTo>
                    <a:pt x="1660" y="760"/>
                  </a:lnTo>
                  <a:lnTo>
                    <a:pt x="1670" y="754"/>
                  </a:lnTo>
                  <a:lnTo>
                    <a:pt x="1680" y="752"/>
                  </a:lnTo>
                  <a:lnTo>
                    <a:pt x="1696" y="750"/>
                  </a:lnTo>
                  <a:lnTo>
                    <a:pt x="1712" y="750"/>
                  </a:lnTo>
                  <a:lnTo>
                    <a:pt x="1746" y="752"/>
                  </a:lnTo>
                  <a:lnTo>
                    <a:pt x="1776" y="756"/>
                  </a:lnTo>
                  <a:lnTo>
                    <a:pt x="1792" y="748"/>
                  </a:lnTo>
                  <a:lnTo>
                    <a:pt x="1798" y="740"/>
                  </a:lnTo>
                  <a:lnTo>
                    <a:pt x="1802" y="730"/>
                  </a:lnTo>
                  <a:lnTo>
                    <a:pt x="1804" y="720"/>
                  </a:lnTo>
                  <a:lnTo>
                    <a:pt x="1804" y="712"/>
                  </a:lnTo>
                  <a:lnTo>
                    <a:pt x="1802" y="702"/>
                  </a:lnTo>
                  <a:lnTo>
                    <a:pt x="1798" y="694"/>
                  </a:lnTo>
                  <a:lnTo>
                    <a:pt x="1790" y="680"/>
                  </a:lnTo>
                  <a:lnTo>
                    <a:pt x="1764" y="656"/>
                  </a:lnTo>
                  <a:lnTo>
                    <a:pt x="1718" y="628"/>
                  </a:lnTo>
                  <a:lnTo>
                    <a:pt x="1716" y="622"/>
                  </a:lnTo>
                  <a:lnTo>
                    <a:pt x="1712" y="614"/>
                  </a:lnTo>
                  <a:lnTo>
                    <a:pt x="1702" y="604"/>
                  </a:lnTo>
                  <a:lnTo>
                    <a:pt x="1688" y="590"/>
                  </a:lnTo>
                  <a:lnTo>
                    <a:pt x="1656" y="590"/>
                  </a:lnTo>
                  <a:lnTo>
                    <a:pt x="1640" y="608"/>
                  </a:lnTo>
                  <a:lnTo>
                    <a:pt x="1610" y="608"/>
                  </a:lnTo>
                  <a:lnTo>
                    <a:pt x="1604" y="644"/>
                  </a:lnTo>
                  <a:lnTo>
                    <a:pt x="1596" y="646"/>
                  </a:lnTo>
                  <a:lnTo>
                    <a:pt x="1586" y="646"/>
                  </a:lnTo>
                  <a:lnTo>
                    <a:pt x="1578" y="644"/>
                  </a:lnTo>
                  <a:lnTo>
                    <a:pt x="1570" y="642"/>
                  </a:lnTo>
                  <a:lnTo>
                    <a:pt x="1554" y="634"/>
                  </a:lnTo>
                  <a:lnTo>
                    <a:pt x="1544" y="630"/>
                  </a:lnTo>
                  <a:lnTo>
                    <a:pt x="1516" y="630"/>
                  </a:lnTo>
                  <a:lnTo>
                    <a:pt x="1504" y="634"/>
                  </a:lnTo>
                  <a:lnTo>
                    <a:pt x="1494" y="640"/>
                  </a:lnTo>
                  <a:lnTo>
                    <a:pt x="1476" y="654"/>
                  </a:lnTo>
                  <a:lnTo>
                    <a:pt x="1466" y="654"/>
                  </a:lnTo>
                  <a:lnTo>
                    <a:pt x="1456" y="650"/>
                  </a:lnTo>
                  <a:lnTo>
                    <a:pt x="1450" y="646"/>
                  </a:lnTo>
                  <a:lnTo>
                    <a:pt x="1446" y="640"/>
                  </a:lnTo>
                  <a:lnTo>
                    <a:pt x="1442" y="634"/>
                  </a:lnTo>
                  <a:lnTo>
                    <a:pt x="1440" y="628"/>
                  </a:lnTo>
                  <a:lnTo>
                    <a:pt x="1440" y="616"/>
                  </a:lnTo>
                  <a:lnTo>
                    <a:pt x="1470" y="588"/>
                  </a:lnTo>
                  <a:lnTo>
                    <a:pt x="1468" y="556"/>
                  </a:lnTo>
                  <a:lnTo>
                    <a:pt x="1470" y="544"/>
                  </a:lnTo>
                  <a:lnTo>
                    <a:pt x="1470" y="532"/>
                  </a:lnTo>
                  <a:lnTo>
                    <a:pt x="1480" y="512"/>
                  </a:lnTo>
                  <a:lnTo>
                    <a:pt x="1488" y="494"/>
                  </a:lnTo>
                  <a:lnTo>
                    <a:pt x="1488" y="472"/>
                  </a:lnTo>
                  <a:lnTo>
                    <a:pt x="1490" y="456"/>
                  </a:lnTo>
                  <a:lnTo>
                    <a:pt x="1494" y="440"/>
                  </a:lnTo>
                  <a:lnTo>
                    <a:pt x="1502" y="426"/>
                  </a:lnTo>
                  <a:lnTo>
                    <a:pt x="1522" y="426"/>
                  </a:lnTo>
                  <a:lnTo>
                    <a:pt x="1546" y="430"/>
                  </a:lnTo>
                  <a:lnTo>
                    <a:pt x="1574" y="432"/>
                  </a:lnTo>
                  <a:lnTo>
                    <a:pt x="1588" y="430"/>
                  </a:lnTo>
                  <a:lnTo>
                    <a:pt x="1602" y="428"/>
                  </a:lnTo>
                  <a:lnTo>
                    <a:pt x="1616" y="424"/>
                  </a:lnTo>
                  <a:lnTo>
                    <a:pt x="1628" y="416"/>
                  </a:lnTo>
                  <a:lnTo>
                    <a:pt x="1642" y="404"/>
                  </a:lnTo>
                  <a:lnTo>
                    <a:pt x="1658" y="390"/>
                  </a:lnTo>
                  <a:lnTo>
                    <a:pt x="1672" y="376"/>
                  </a:lnTo>
                  <a:lnTo>
                    <a:pt x="1684" y="362"/>
                  </a:lnTo>
                  <a:lnTo>
                    <a:pt x="1684" y="332"/>
                  </a:lnTo>
                  <a:lnTo>
                    <a:pt x="1686" y="296"/>
                  </a:lnTo>
                  <a:lnTo>
                    <a:pt x="1688" y="278"/>
                  </a:lnTo>
                  <a:lnTo>
                    <a:pt x="1692" y="262"/>
                  </a:lnTo>
                  <a:lnTo>
                    <a:pt x="1698" y="250"/>
                  </a:lnTo>
                  <a:lnTo>
                    <a:pt x="1702" y="246"/>
                  </a:lnTo>
                  <a:lnTo>
                    <a:pt x="1708" y="242"/>
                  </a:lnTo>
                  <a:lnTo>
                    <a:pt x="1714" y="232"/>
                  </a:lnTo>
                  <a:lnTo>
                    <a:pt x="1720" y="220"/>
                  </a:lnTo>
                  <a:lnTo>
                    <a:pt x="1724" y="198"/>
                  </a:lnTo>
                  <a:lnTo>
                    <a:pt x="1730" y="176"/>
                  </a:lnTo>
                  <a:lnTo>
                    <a:pt x="1736" y="166"/>
                  </a:lnTo>
                  <a:lnTo>
                    <a:pt x="1742" y="158"/>
                  </a:lnTo>
                  <a:lnTo>
                    <a:pt x="1742" y="116"/>
                  </a:lnTo>
                  <a:lnTo>
                    <a:pt x="1738" y="108"/>
                  </a:lnTo>
                  <a:lnTo>
                    <a:pt x="1716" y="82"/>
                  </a:lnTo>
                  <a:lnTo>
                    <a:pt x="1696" y="72"/>
                  </a:lnTo>
                  <a:lnTo>
                    <a:pt x="1696" y="62"/>
                  </a:lnTo>
                  <a:lnTo>
                    <a:pt x="1698" y="54"/>
                  </a:lnTo>
                  <a:lnTo>
                    <a:pt x="1702" y="46"/>
                  </a:lnTo>
                  <a:lnTo>
                    <a:pt x="1706" y="40"/>
                  </a:lnTo>
                  <a:lnTo>
                    <a:pt x="1712" y="34"/>
                  </a:lnTo>
                  <a:lnTo>
                    <a:pt x="1720" y="28"/>
                  </a:lnTo>
                  <a:lnTo>
                    <a:pt x="1736" y="20"/>
                  </a:lnTo>
                  <a:lnTo>
                    <a:pt x="1744" y="20"/>
                  </a:lnTo>
                  <a:lnTo>
                    <a:pt x="1750" y="16"/>
                  </a:lnTo>
                  <a:lnTo>
                    <a:pt x="1764" y="10"/>
                  </a:lnTo>
                  <a:lnTo>
                    <a:pt x="1778" y="4"/>
                  </a:lnTo>
                  <a:lnTo>
                    <a:pt x="1784" y="2"/>
                  </a:lnTo>
                  <a:lnTo>
                    <a:pt x="1794" y="0"/>
                  </a:lnTo>
                  <a:lnTo>
                    <a:pt x="1794" y="6"/>
                  </a:lnTo>
                  <a:lnTo>
                    <a:pt x="1796" y="8"/>
                  </a:lnTo>
                  <a:lnTo>
                    <a:pt x="1804" y="16"/>
                  </a:lnTo>
                  <a:lnTo>
                    <a:pt x="1800" y="42"/>
                  </a:lnTo>
                  <a:lnTo>
                    <a:pt x="1792" y="52"/>
                  </a:lnTo>
                  <a:lnTo>
                    <a:pt x="1786" y="58"/>
                  </a:lnTo>
                  <a:lnTo>
                    <a:pt x="1782" y="66"/>
                  </a:lnTo>
                  <a:lnTo>
                    <a:pt x="1780" y="78"/>
                  </a:lnTo>
                  <a:lnTo>
                    <a:pt x="1804" y="96"/>
                  </a:lnTo>
                  <a:lnTo>
                    <a:pt x="1810" y="104"/>
                  </a:lnTo>
                  <a:lnTo>
                    <a:pt x="1816" y="110"/>
                  </a:lnTo>
                  <a:lnTo>
                    <a:pt x="1826" y="114"/>
                  </a:lnTo>
                  <a:lnTo>
                    <a:pt x="1842" y="116"/>
                  </a:lnTo>
                  <a:lnTo>
                    <a:pt x="1848" y="80"/>
                  </a:lnTo>
                  <a:lnTo>
                    <a:pt x="1856" y="80"/>
                  </a:lnTo>
                  <a:lnTo>
                    <a:pt x="1866" y="80"/>
                  </a:lnTo>
                  <a:lnTo>
                    <a:pt x="1878" y="84"/>
                  </a:lnTo>
                  <a:lnTo>
                    <a:pt x="1892" y="92"/>
                  </a:lnTo>
                  <a:lnTo>
                    <a:pt x="1900" y="104"/>
                  </a:lnTo>
                  <a:lnTo>
                    <a:pt x="1904" y="122"/>
                  </a:lnTo>
                  <a:lnTo>
                    <a:pt x="1908" y="140"/>
                  </a:lnTo>
                  <a:lnTo>
                    <a:pt x="1914" y="160"/>
                  </a:lnTo>
                  <a:lnTo>
                    <a:pt x="1920" y="168"/>
                  </a:lnTo>
                  <a:lnTo>
                    <a:pt x="1926" y="178"/>
                  </a:lnTo>
                  <a:lnTo>
                    <a:pt x="1938" y="184"/>
                  </a:lnTo>
                  <a:lnTo>
                    <a:pt x="1968" y="182"/>
                  </a:lnTo>
                  <a:lnTo>
                    <a:pt x="1978" y="178"/>
                  </a:lnTo>
                  <a:lnTo>
                    <a:pt x="1988" y="174"/>
                  </a:lnTo>
                  <a:lnTo>
                    <a:pt x="2010" y="172"/>
                  </a:lnTo>
                  <a:lnTo>
                    <a:pt x="2022" y="168"/>
                  </a:lnTo>
                  <a:lnTo>
                    <a:pt x="2032" y="166"/>
                  </a:lnTo>
                  <a:lnTo>
                    <a:pt x="2042" y="160"/>
                  </a:lnTo>
                  <a:lnTo>
                    <a:pt x="2052" y="152"/>
                  </a:lnTo>
                  <a:lnTo>
                    <a:pt x="2060" y="138"/>
                  </a:lnTo>
                  <a:lnTo>
                    <a:pt x="2068" y="128"/>
                  </a:lnTo>
                  <a:lnTo>
                    <a:pt x="2076" y="122"/>
                  </a:lnTo>
                  <a:lnTo>
                    <a:pt x="2084" y="118"/>
                  </a:lnTo>
                  <a:lnTo>
                    <a:pt x="2094" y="120"/>
                  </a:lnTo>
                  <a:lnTo>
                    <a:pt x="2104" y="124"/>
                  </a:lnTo>
                  <a:lnTo>
                    <a:pt x="2114" y="132"/>
                  </a:lnTo>
                  <a:lnTo>
                    <a:pt x="2126" y="146"/>
                  </a:lnTo>
                  <a:lnTo>
                    <a:pt x="2146" y="200"/>
                  </a:lnTo>
                  <a:lnTo>
                    <a:pt x="2142" y="220"/>
                  </a:lnTo>
                  <a:lnTo>
                    <a:pt x="2136" y="246"/>
                  </a:lnTo>
                  <a:lnTo>
                    <a:pt x="2128" y="274"/>
                  </a:lnTo>
                  <a:lnTo>
                    <a:pt x="2118" y="296"/>
                  </a:lnTo>
                  <a:lnTo>
                    <a:pt x="2118" y="320"/>
                  </a:lnTo>
                  <a:lnTo>
                    <a:pt x="2142" y="366"/>
                  </a:lnTo>
                  <a:lnTo>
                    <a:pt x="2140" y="374"/>
                  </a:lnTo>
                  <a:lnTo>
                    <a:pt x="2138" y="384"/>
                  </a:lnTo>
                  <a:lnTo>
                    <a:pt x="2130" y="406"/>
                  </a:lnTo>
                  <a:lnTo>
                    <a:pt x="2128" y="418"/>
                  </a:lnTo>
                  <a:lnTo>
                    <a:pt x="2130" y="428"/>
                  </a:lnTo>
                  <a:lnTo>
                    <a:pt x="2136" y="440"/>
                  </a:lnTo>
                  <a:lnTo>
                    <a:pt x="2140" y="444"/>
                  </a:lnTo>
                  <a:lnTo>
                    <a:pt x="2148" y="450"/>
                  </a:lnTo>
                  <a:lnTo>
                    <a:pt x="2150" y="462"/>
                  </a:lnTo>
                  <a:lnTo>
                    <a:pt x="2150" y="476"/>
                  </a:lnTo>
                  <a:lnTo>
                    <a:pt x="2148" y="510"/>
                  </a:lnTo>
                  <a:lnTo>
                    <a:pt x="2126" y="514"/>
                  </a:lnTo>
                  <a:lnTo>
                    <a:pt x="2122" y="508"/>
                  </a:lnTo>
                  <a:lnTo>
                    <a:pt x="2118" y="502"/>
                  </a:lnTo>
                  <a:lnTo>
                    <a:pt x="2116" y="492"/>
                  </a:lnTo>
                  <a:lnTo>
                    <a:pt x="2118" y="476"/>
                  </a:lnTo>
                  <a:lnTo>
                    <a:pt x="2114" y="466"/>
                  </a:lnTo>
                  <a:lnTo>
                    <a:pt x="2108" y="458"/>
                  </a:lnTo>
                  <a:lnTo>
                    <a:pt x="2094" y="460"/>
                  </a:lnTo>
                  <a:lnTo>
                    <a:pt x="2086" y="462"/>
                  </a:lnTo>
                  <a:lnTo>
                    <a:pt x="2084" y="466"/>
                  </a:lnTo>
                  <a:lnTo>
                    <a:pt x="2082" y="470"/>
                  </a:lnTo>
                  <a:lnTo>
                    <a:pt x="2084" y="484"/>
                  </a:lnTo>
                  <a:lnTo>
                    <a:pt x="2082" y="492"/>
                  </a:lnTo>
                  <a:lnTo>
                    <a:pt x="2078" y="500"/>
                  </a:lnTo>
                  <a:lnTo>
                    <a:pt x="2064" y="514"/>
                  </a:lnTo>
                  <a:lnTo>
                    <a:pt x="2054" y="528"/>
                  </a:lnTo>
                  <a:lnTo>
                    <a:pt x="2046" y="544"/>
                  </a:lnTo>
                  <a:lnTo>
                    <a:pt x="2042" y="564"/>
                  </a:lnTo>
                  <a:lnTo>
                    <a:pt x="2034" y="576"/>
                  </a:lnTo>
                  <a:lnTo>
                    <a:pt x="2024" y="586"/>
                  </a:lnTo>
                  <a:lnTo>
                    <a:pt x="2012" y="598"/>
                  </a:lnTo>
                  <a:lnTo>
                    <a:pt x="2002" y="606"/>
                  </a:lnTo>
                  <a:lnTo>
                    <a:pt x="2000" y="642"/>
                  </a:lnTo>
                  <a:lnTo>
                    <a:pt x="2008" y="654"/>
                  </a:lnTo>
                  <a:lnTo>
                    <a:pt x="2020" y="674"/>
                  </a:lnTo>
                  <a:lnTo>
                    <a:pt x="2054" y="694"/>
                  </a:lnTo>
                  <a:lnTo>
                    <a:pt x="2078" y="692"/>
                  </a:lnTo>
                  <a:lnTo>
                    <a:pt x="2094" y="668"/>
                  </a:lnTo>
                  <a:lnTo>
                    <a:pt x="2100" y="680"/>
                  </a:lnTo>
                  <a:lnTo>
                    <a:pt x="2104" y="690"/>
                  </a:lnTo>
                  <a:lnTo>
                    <a:pt x="2106" y="702"/>
                  </a:lnTo>
                  <a:lnTo>
                    <a:pt x="2086" y="708"/>
                  </a:lnTo>
                  <a:lnTo>
                    <a:pt x="2068" y="716"/>
                  </a:lnTo>
                  <a:lnTo>
                    <a:pt x="2068" y="724"/>
                  </a:lnTo>
                  <a:lnTo>
                    <a:pt x="2070" y="732"/>
                  </a:lnTo>
                  <a:lnTo>
                    <a:pt x="2070" y="738"/>
                  </a:lnTo>
                  <a:lnTo>
                    <a:pt x="2074" y="742"/>
                  </a:lnTo>
                  <a:lnTo>
                    <a:pt x="2078" y="748"/>
                  </a:lnTo>
                  <a:lnTo>
                    <a:pt x="2084" y="750"/>
                  </a:lnTo>
                  <a:lnTo>
                    <a:pt x="2064" y="778"/>
                  </a:lnTo>
                  <a:lnTo>
                    <a:pt x="2052" y="790"/>
                  </a:lnTo>
                  <a:lnTo>
                    <a:pt x="2040" y="800"/>
                  </a:lnTo>
                  <a:lnTo>
                    <a:pt x="2026" y="796"/>
                  </a:lnTo>
                  <a:lnTo>
                    <a:pt x="1986" y="770"/>
                  </a:lnTo>
                  <a:lnTo>
                    <a:pt x="1968" y="770"/>
                  </a:lnTo>
                  <a:lnTo>
                    <a:pt x="1960" y="780"/>
                  </a:lnTo>
                  <a:lnTo>
                    <a:pt x="1958" y="786"/>
                  </a:lnTo>
                  <a:lnTo>
                    <a:pt x="1956" y="792"/>
                  </a:lnTo>
                  <a:lnTo>
                    <a:pt x="1958" y="818"/>
                  </a:lnTo>
                  <a:lnTo>
                    <a:pt x="1962" y="824"/>
                  </a:lnTo>
                  <a:lnTo>
                    <a:pt x="1968" y="828"/>
                  </a:lnTo>
                  <a:lnTo>
                    <a:pt x="1982" y="838"/>
                  </a:lnTo>
                  <a:lnTo>
                    <a:pt x="2000" y="852"/>
                  </a:lnTo>
                  <a:lnTo>
                    <a:pt x="2008" y="860"/>
                  </a:lnTo>
                  <a:lnTo>
                    <a:pt x="2016" y="870"/>
                  </a:lnTo>
                  <a:lnTo>
                    <a:pt x="2016" y="908"/>
                  </a:lnTo>
                  <a:lnTo>
                    <a:pt x="2024" y="920"/>
                  </a:lnTo>
                  <a:lnTo>
                    <a:pt x="2032" y="938"/>
                  </a:lnTo>
                  <a:lnTo>
                    <a:pt x="2046" y="976"/>
                  </a:lnTo>
                  <a:lnTo>
                    <a:pt x="2054" y="986"/>
                  </a:lnTo>
                  <a:lnTo>
                    <a:pt x="2070" y="986"/>
                  </a:lnTo>
                  <a:lnTo>
                    <a:pt x="2084" y="958"/>
                  </a:lnTo>
                  <a:lnTo>
                    <a:pt x="2110" y="940"/>
                  </a:lnTo>
                  <a:lnTo>
                    <a:pt x="2124" y="962"/>
                  </a:lnTo>
                  <a:lnTo>
                    <a:pt x="2134" y="976"/>
                  </a:lnTo>
                  <a:lnTo>
                    <a:pt x="2142" y="994"/>
                  </a:lnTo>
                  <a:lnTo>
                    <a:pt x="2144" y="1010"/>
                  </a:lnTo>
                  <a:lnTo>
                    <a:pt x="2150" y="1026"/>
                  </a:lnTo>
                  <a:lnTo>
                    <a:pt x="2154" y="1034"/>
                  </a:lnTo>
                  <a:lnTo>
                    <a:pt x="2160" y="1040"/>
                  </a:lnTo>
                  <a:lnTo>
                    <a:pt x="2168" y="1048"/>
                  </a:lnTo>
                  <a:lnTo>
                    <a:pt x="2178" y="1054"/>
                  </a:lnTo>
                  <a:lnTo>
                    <a:pt x="2182" y="1062"/>
                  </a:lnTo>
                  <a:lnTo>
                    <a:pt x="2180" y="1074"/>
                  </a:lnTo>
                  <a:lnTo>
                    <a:pt x="2180" y="1088"/>
                  </a:lnTo>
                  <a:lnTo>
                    <a:pt x="2180" y="1120"/>
                  </a:lnTo>
                  <a:lnTo>
                    <a:pt x="2168" y="1132"/>
                  </a:lnTo>
                  <a:lnTo>
                    <a:pt x="2156" y="1130"/>
                  </a:lnTo>
                  <a:lnTo>
                    <a:pt x="2150" y="1126"/>
                  </a:lnTo>
                  <a:lnTo>
                    <a:pt x="2138" y="1120"/>
                  </a:lnTo>
                  <a:lnTo>
                    <a:pt x="2108" y="1122"/>
                  </a:lnTo>
                  <a:lnTo>
                    <a:pt x="2096" y="1124"/>
                  </a:lnTo>
                  <a:lnTo>
                    <a:pt x="2088" y="1128"/>
                  </a:lnTo>
                  <a:lnTo>
                    <a:pt x="2080" y="1134"/>
                  </a:lnTo>
                  <a:lnTo>
                    <a:pt x="2074" y="1140"/>
                  </a:lnTo>
                  <a:lnTo>
                    <a:pt x="2062" y="1162"/>
                  </a:lnTo>
                  <a:lnTo>
                    <a:pt x="2058" y="1166"/>
                  </a:lnTo>
                  <a:lnTo>
                    <a:pt x="2054" y="1170"/>
                  </a:lnTo>
                  <a:lnTo>
                    <a:pt x="2052" y="1176"/>
                  </a:lnTo>
                  <a:lnTo>
                    <a:pt x="2046" y="1182"/>
                  </a:lnTo>
                  <a:lnTo>
                    <a:pt x="2028" y="1196"/>
                  </a:lnTo>
                  <a:lnTo>
                    <a:pt x="1994" y="1218"/>
                  </a:lnTo>
                  <a:lnTo>
                    <a:pt x="1988" y="1228"/>
                  </a:lnTo>
                  <a:lnTo>
                    <a:pt x="1974" y="1238"/>
                  </a:lnTo>
                  <a:lnTo>
                    <a:pt x="1948" y="1256"/>
                  </a:lnTo>
                  <a:lnTo>
                    <a:pt x="1938" y="1268"/>
                  </a:lnTo>
                  <a:lnTo>
                    <a:pt x="1920" y="1272"/>
                  </a:lnTo>
                  <a:lnTo>
                    <a:pt x="1902" y="1254"/>
                  </a:lnTo>
                  <a:lnTo>
                    <a:pt x="1894" y="1236"/>
                  </a:lnTo>
                  <a:lnTo>
                    <a:pt x="1890" y="1230"/>
                  </a:lnTo>
                  <a:lnTo>
                    <a:pt x="1884" y="1226"/>
                  </a:lnTo>
                  <a:lnTo>
                    <a:pt x="1880" y="1222"/>
                  </a:lnTo>
                  <a:lnTo>
                    <a:pt x="1874" y="1222"/>
                  </a:lnTo>
                  <a:lnTo>
                    <a:pt x="1860" y="1220"/>
                  </a:lnTo>
                  <a:lnTo>
                    <a:pt x="1856" y="1228"/>
                  </a:lnTo>
                  <a:lnTo>
                    <a:pt x="1854" y="1238"/>
                  </a:lnTo>
                  <a:lnTo>
                    <a:pt x="1852" y="1248"/>
                  </a:lnTo>
                  <a:lnTo>
                    <a:pt x="1850" y="1260"/>
                  </a:lnTo>
                  <a:lnTo>
                    <a:pt x="1852" y="1270"/>
                  </a:lnTo>
                  <a:lnTo>
                    <a:pt x="1854" y="1282"/>
                  </a:lnTo>
                  <a:lnTo>
                    <a:pt x="1860" y="1292"/>
                  </a:lnTo>
                  <a:lnTo>
                    <a:pt x="1868" y="1302"/>
                  </a:lnTo>
                  <a:lnTo>
                    <a:pt x="1872" y="1344"/>
                  </a:lnTo>
                  <a:lnTo>
                    <a:pt x="1846" y="1346"/>
                  </a:lnTo>
                  <a:lnTo>
                    <a:pt x="1824" y="1348"/>
                  </a:lnTo>
                  <a:lnTo>
                    <a:pt x="1812" y="1346"/>
                  </a:lnTo>
                  <a:lnTo>
                    <a:pt x="1802" y="1344"/>
                  </a:lnTo>
                  <a:lnTo>
                    <a:pt x="1794" y="1342"/>
                  </a:lnTo>
                  <a:lnTo>
                    <a:pt x="1786" y="1338"/>
                  </a:lnTo>
                  <a:lnTo>
                    <a:pt x="1782" y="1316"/>
                  </a:lnTo>
                  <a:lnTo>
                    <a:pt x="1776" y="1302"/>
                  </a:lnTo>
                  <a:lnTo>
                    <a:pt x="1768" y="1292"/>
                  </a:lnTo>
                  <a:lnTo>
                    <a:pt x="1758" y="1280"/>
                  </a:lnTo>
                  <a:lnTo>
                    <a:pt x="1732" y="1222"/>
                  </a:lnTo>
                  <a:lnTo>
                    <a:pt x="1720" y="1210"/>
                  </a:lnTo>
                  <a:lnTo>
                    <a:pt x="1712" y="1206"/>
                  </a:lnTo>
                  <a:lnTo>
                    <a:pt x="1706" y="1206"/>
                  </a:lnTo>
                  <a:lnTo>
                    <a:pt x="1696" y="1206"/>
                  </a:lnTo>
                  <a:lnTo>
                    <a:pt x="1684" y="1216"/>
                  </a:lnTo>
                  <a:lnTo>
                    <a:pt x="1670" y="1226"/>
                  </a:lnTo>
                  <a:lnTo>
                    <a:pt x="1658" y="1234"/>
                  </a:lnTo>
                  <a:lnTo>
                    <a:pt x="1646" y="1244"/>
                  </a:lnTo>
                  <a:lnTo>
                    <a:pt x="1642" y="1256"/>
                  </a:lnTo>
                  <a:lnTo>
                    <a:pt x="1640" y="1270"/>
                  </a:lnTo>
                  <a:lnTo>
                    <a:pt x="1640" y="1288"/>
                  </a:lnTo>
                  <a:lnTo>
                    <a:pt x="1644" y="1306"/>
                  </a:lnTo>
                  <a:lnTo>
                    <a:pt x="1580" y="1312"/>
                  </a:lnTo>
                  <a:lnTo>
                    <a:pt x="1524" y="1346"/>
                  </a:lnTo>
                  <a:lnTo>
                    <a:pt x="1516" y="1362"/>
                  </a:lnTo>
                  <a:lnTo>
                    <a:pt x="1510" y="1368"/>
                  </a:lnTo>
                  <a:lnTo>
                    <a:pt x="1508" y="1370"/>
                  </a:lnTo>
                  <a:lnTo>
                    <a:pt x="1504" y="1370"/>
                  </a:lnTo>
                  <a:lnTo>
                    <a:pt x="1492" y="1362"/>
                  </a:lnTo>
                  <a:lnTo>
                    <a:pt x="1486" y="1356"/>
                  </a:lnTo>
                  <a:lnTo>
                    <a:pt x="1484" y="1348"/>
                  </a:lnTo>
                  <a:lnTo>
                    <a:pt x="1482" y="1342"/>
                  </a:lnTo>
                  <a:lnTo>
                    <a:pt x="1494" y="1334"/>
                  </a:lnTo>
                  <a:lnTo>
                    <a:pt x="1492" y="1322"/>
                  </a:lnTo>
                  <a:lnTo>
                    <a:pt x="1490" y="1312"/>
                  </a:lnTo>
                  <a:lnTo>
                    <a:pt x="1486" y="1304"/>
                  </a:lnTo>
                  <a:lnTo>
                    <a:pt x="1480" y="1298"/>
                  </a:lnTo>
                  <a:lnTo>
                    <a:pt x="1474" y="1292"/>
                  </a:lnTo>
                  <a:lnTo>
                    <a:pt x="1466" y="1288"/>
                  </a:lnTo>
                  <a:lnTo>
                    <a:pt x="1458" y="1286"/>
                  </a:lnTo>
                  <a:lnTo>
                    <a:pt x="1450" y="1286"/>
                  </a:lnTo>
                  <a:lnTo>
                    <a:pt x="1440" y="1290"/>
                  </a:lnTo>
                  <a:lnTo>
                    <a:pt x="1434" y="1296"/>
                  </a:lnTo>
                  <a:lnTo>
                    <a:pt x="1428" y="1302"/>
                  </a:lnTo>
                  <a:lnTo>
                    <a:pt x="1424" y="1310"/>
                  </a:lnTo>
                  <a:lnTo>
                    <a:pt x="1424" y="1318"/>
                  </a:lnTo>
                  <a:lnTo>
                    <a:pt x="1424" y="1328"/>
                  </a:lnTo>
                  <a:lnTo>
                    <a:pt x="1428" y="1352"/>
                  </a:lnTo>
                  <a:lnTo>
                    <a:pt x="1408" y="1356"/>
                  </a:lnTo>
                  <a:lnTo>
                    <a:pt x="1404" y="1362"/>
                  </a:lnTo>
                  <a:lnTo>
                    <a:pt x="1402" y="1370"/>
                  </a:lnTo>
                  <a:lnTo>
                    <a:pt x="1392" y="1374"/>
                  </a:lnTo>
                  <a:lnTo>
                    <a:pt x="1392" y="1430"/>
                  </a:lnTo>
                  <a:lnTo>
                    <a:pt x="1412" y="1454"/>
                  </a:lnTo>
                  <a:lnTo>
                    <a:pt x="1412" y="1472"/>
                  </a:lnTo>
                  <a:lnTo>
                    <a:pt x="1402" y="1490"/>
                  </a:lnTo>
                  <a:lnTo>
                    <a:pt x="1380" y="1504"/>
                  </a:lnTo>
                  <a:lnTo>
                    <a:pt x="1356" y="1510"/>
                  </a:lnTo>
                  <a:lnTo>
                    <a:pt x="1336" y="1514"/>
                  </a:lnTo>
                  <a:lnTo>
                    <a:pt x="1314" y="1514"/>
                  </a:lnTo>
                  <a:lnTo>
                    <a:pt x="1298" y="1516"/>
                  </a:lnTo>
                  <a:lnTo>
                    <a:pt x="1288" y="1520"/>
                  </a:lnTo>
                  <a:lnTo>
                    <a:pt x="1280" y="1526"/>
                  </a:lnTo>
                  <a:lnTo>
                    <a:pt x="1270" y="1534"/>
                  </a:lnTo>
                  <a:lnTo>
                    <a:pt x="1256" y="1546"/>
                  </a:lnTo>
                  <a:lnTo>
                    <a:pt x="1244" y="1566"/>
                  </a:lnTo>
                  <a:lnTo>
                    <a:pt x="1228" y="1586"/>
                  </a:lnTo>
                  <a:lnTo>
                    <a:pt x="1192" y="1626"/>
                  </a:lnTo>
                  <a:lnTo>
                    <a:pt x="1168" y="1610"/>
                  </a:lnTo>
                  <a:lnTo>
                    <a:pt x="1140" y="1612"/>
                  </a:lnTo>
                  <a:lnTo>
                    <a:pt x="1136" y="1626"/>
                  </a:lnTo>
                  <a:lnTo>
                    <a:pt x="1132" y="1632"/>
                  </a:lnTo>
                  <a:lnTo>
                    <a:pt x="1128" y="1636"/>
                  </a:lnTo>
                  <a:lnTo>
                    <a:pt x="1124" y="1630"/>
                  </a:lnTo>
                  <a:lnTo>
                    <a:pt x="1118" y="1626"/>
                  </a:lnTo>
                  <a:lnTo>
                    <a:pt x="1108" y="1622"/>
                  </a:lnTo>
                  <a:lnTo>
                    <a:pt x="1100" y="1622"/>
                  </a:lnTo>
                  <a:lnTo>
                    <a:pt x="1092" y="1622"/>
                  </a:lnTo>
                  <a:lnTo>
                    <a:pt x="1088" y="1632"/>
                  </a:lnTo>
                  <a:lnTo>
                    <a:pt x="1082" y="1640"/>
                  </a:lnTo>
                  <a:lnTo>
                    <a:pt x="1076" y="1650"/>
                  </a:lnTo>
                  <a:lnTo>
                    <a:pt x="1066" y="1658"/>
                  </a:lnTo>
                  <a:lnTo>
                    <a:pt x="1056" y="1664"/>
                  </a:lnTo>
                  <a:lnTo>
                    <a:pt x="1046" y="1674"/>
                  </a:lnTo>
                  <a:lnTo>
                    <a:pt x="1038" y="1684"/>
                  </a:lnTo>
                  <a:lnTo>
                    <a:pt x="1030" y="1696"/>
                  </a:lnTo>
                  <a:lnTo>
                    <a:pt x="1014" y="1718"/>
                  </a:lnTo>
                  <a:lnTo>
                    <a:pt x="1004" y="1728"/>
                  </a:lnTo>
                  <a:lnTo>
                    <a:pt x="994" y="1736"/>
                  </a:lnTo>
                  <a:lnTo>
                    <a:pt x="990" y="1748"/>
                  </a:lnTo>
                  <a:lnTo>
                    <a:pt x="988" y="1760"/>
                  </a:lnTo>
                  <a:lnTo>
                    <a:pt x="988" y="1790"/>
                  </a:lnTo>
                  <a:lnTo>
                    <a:pt x="988" y="1798"/>
                  </a:lnTo>
                  <a:lnTo>
                    <a:pt x="988" y="1812"/>
                  </a:lnTo>
                  <a:lnTo>
                    <a:pt x="982" y="1836"/>
                  </a:lnTo>
                  <a:lnTo>
                    <a:pt x="976" y="1840"/>
                  </a:lnTo>
                  <a:lnTo>
                    <a:pt x="946" y="1838"/>
                  </a:lnTo>
                  <a:lnTo>
                    <a:pt x="920" y="1834"/>
                  </a:lnTo>
                  <a:lnTo>
                    <a:pt x="870" y="1826"/>
                  </a:lnTo>
                  <a:lnTo>
                    <a:pt x="838" y="1810"/>
                  </a:lnTo>
                  <a:lnTo>
                    <a:pt x="820" y="1790"/>
                  </a:lnTo>
                  <a:lnTo>
                    <a:pt x="784" y="1782"/>
                  </a:lnTo>
                  <a:lnTo>
                    <a:pt x="784" y="1752"/>
                  </a:lnTo>
                  <a:lnTo>
                    <a:pt x="796" y="1734"/>
                  </a:lnTo>
                  <a:lnTo>
                    <a:pt x="808" y="1716"/>
                  </a:lnTo>
                  <a:lnTo>
                    <a:pt x="816" y="1696"/>
                  </a:lnTo>
                  <a:lnTo>
                    <a:pt x="818" y="1686"/>
                  </a:lnTo>
                  <a:lnTo>
                    <a:pt x="818" y="1676"/>
                  </a:lnTo>
                  <a:lnTo>
                    <a:pt x="814" y="1666"/>
                  </a:lnTo>
                  <a:lnTo>
                    <a:pt x="810" y="1660"/>
                  </a:lnTo>
                  <a:lnTo>
                    <a:pt x="804" y="1656"/>
                  </a:lnTo>
                  <a:lnTo>
                    <a:pt x="798" y="1652"/>
                  </a:lnTo>
                  <a:lnTo>
                    <a:pt x="784" y="1652"/>
                  </a:lnTo>
                  <a:lnTo>
                    <a:pt x="772" y="1652"/>
                  </a:lnTo>
                  <a:lnTo>
                    <a:pt x="764" y="1656"/>
                  </a:lnTo>
                  <a:lnTo>
                    <a:pt x="758" y="1660"/>
                  </a:lnTo>
                  <a:lnTo>
                    <a:pt x="740" y="1662"/>
                  </a:lnTo>
                  <a:lnTo>
                    <a:pt x="734" y="1664"/>
                  </a:lnTo>
                  <a:lnTo>
                    <a:pt x="732" y="1668"/>
                  </a:lnTo>
                  <a:lnTo>
                    <a:pt x="732" y="1678"/>
                  </a:lnTo>
                  <a:lnTo>
                    <a:pt x="730" y="1700"/>
                  </a:lnTo>
                  <a:lnTo>
                    <a:pt x="722" y="1708"/>
                  </a:lnTo>
                  <a:lnTo>
                    <a:pt x="718" y="1720"/>
                  </a:lnTo>
                  <a:lnTo>
                    <a:pt x="698" y="1756"/>
                  </a:lnTo>
                  <a:lnTo>
                    <a:pt x="700" y="1796"/>
                  </a:lnTo>
                  <a:lnTo>
                    <a:pt x="688" y="1810"/>
                  </a:lnTo>
                  <a:lnTo>
                    <a:pt x="672" y="1814"/>
                  </a:lnTo>
                  <a:lnTo>
                    <a:pt x="662" y="1816"/>
                  </a:lnTo>
                  <a:lnTo>
                    <a:pt x="654" y="1822"/>
                  </a:lnTo>
                  <a:lnTo>
                    <a:pt x="644" y="1830"/>
                  </a:lnTo>
                  <a:lnTo>
                    <a:pt x="618" y="1836"/>
                  </a:lnTo>
                  <a:lnTo>
                    <a:pt x="590" y="1842"/>
                  </a:lnTo>
                  <a:lnTo>
                    <a:pt x="580" y="1850"/>
                  </a:lnTo>
                  <a:lnTo>
                    <a:pt x="572" y="1856"/>
                  </a:lnTo>
                  <a:lnTo>
                    <a:pt x="566" y="1864"/>
                  </a:lnTo>
                  <a:lnTo>
                    <a:pt x="556" y="1868"/>
                  </a:lnTo>
                  <a:close/>
                </a:path>
              </a:pathLst>
            </a:custGeom>
            <a:grpFill/>
            <a:ln w="9525">
              <a:solidFill>
                <a:schemeClr val="bg1"/>
              </a:solidFill>
              <a:round/>
            </a:ln>
          </p:spPr>
          <p:txBody>
            <a:bodyPr/>
            <a:lstStyle/>
            <a:p>
              <a:pPr fontAlgn="base">
                <a:spcBef>
                  <a:spcPct val="0"/>
                </a:spcBef>
                <a:spcAft>
                  <a:spcPct val="0"/>
                </a:spcAft>
              </a:pPr>
              <a:endParaRPr lang="zh-CN" altLang="en-US" kern="0">
                <a:solidFill>
                  <a:srgbClr val="663300"/>
                </a:solidFill>
                <a:latin typeface="Arial" panose="020B0604020202020204" pitchFamily="34" charset="0"/>
              </a:endParaRPr>
            </a:p>
          </p:txBody>
        </p:sp>
        <p:sp>
          <p:nvSpPr>
            <p:cNvPr id="83" name="Freeform 35"/>
            <p:cNvSpPr/>
            <p:nvPr/>
          </p:nvSpPr>
          <p:spPr bwMode="auto">
            <a:xfrm>
              <a:off x="6346825" y="2600326"/>
              <a:ext cx="368300" cy="419100"/>
            </a:xfrm>
            <a:custGeom>
              <a:avLst/>
              <a:gdLst>
                <a:gd name="T0" fmla="*/ 196 w 232"/>
                <a:gd name="T1" fmla="*/ 264 h 264"/>
                <a:gd name="T2" fmla="*/ 170 w 232"/>
                <a:gd name="T3" fmla="*/ 248 h 264"/>
                <a:gd name="T4" fmla="*/ 158 w 232"/>
                <a:gd name="T5" fmla="*/ 238 h 264"/>
                <a:gd name="T6" fmla="*/ 148 w 232"/>
                <a:gd name="T7" fmla="*/ 218 h 264"/>
                <a:gd name="T8" fmla="*/ 144 w 232"/>
                <a:gd name="T9" fmla="*/ 186 h 264"/>
                <a:gd name="T10" fmla="*/ 140 w 232"/>
                <a:gd name="T11" fmla="*/ 178 h 264"/>
                <a:gd name="T12" fmla="*/ 136 w 232"/>
                <a:gd name="T13" fmla="*/ 166 h 264"/>
                <a:gd name="T14" fmla="*/ 116 w 232"/>
                <a:gd name="T15" fmla="*/ 148 h 264"/>
                <a:gd name="T16" fmla="*/ 100 w 232"/>
                <a:gd name="T17" fmla="*/ 140 h 264"/>
                <a:gd name="T18" fmla="*/ 82 w 232"/>
                <a:gd name="T19" fmla="*/ 140 h 264"/>
                <a:gd name="T20" fmla="*/ 62 w 232"/>
                <a:gd name="T21" fmla="*/ 144 h 264"/>
                <a:gd name="T22" fmla="*/ 50 w 232"/>
                <a:gd name="T23" fmla="*/ 158 h 264"/>
                <a:gd name="T24" fmla="*/ 0 w 232"/>
                <a:gd name="T25" fmla="*/ 160 h 264"/>
                <a:gd name="T26" fmla="*/ 0 w 232"/>
                <a:gd name="T27" fmla="*/ 146 h 264"/>
                <a:gd name="T28" fmla="*/ 2 w 232"/>
                <a:gd name="T29" fmla="*/ 130 h 264"/>
                <a:gd name="T30" fmla="*/ 10 w 232"/>
                <a:gd name="T31" fmla="*/ 124 h 264"/>
                <a:gd name="T32" fmla="*/ 18 w 232"/>
                <a:gd name="T33" fmla="*/ 122 h 264"/>
                <a:gd name="T34" fmla="*/ 40 w 232"/>
                <a:gd name="T35" fmla="*/ 104 h 264"/>
                <a:gd name="T36" fmla="*/ 44 w 232"/>
                <a:gd name="T37" fmla="*/ 88 h 264"/>
                <a:gd name="T38" fmla="*/ 42 w 232"/>
                <a:gd name="T39" fmla="*/ 76 h 264"/>
                <a:gd name="T40" fmla="*/ 34 w 232"/>
                <a:gd name="T41" fmla="*/ 60 h 264"/>
                <a:gd name="T42" fmla="*/ 34 w 232"/>
                <a:gd name="T43" fmla="*/ 56 h 264"/>
                <a:gd name="T44" fmla="*/ 70 w 232"/>
                <a:gd name="T45" fmla="*/ 32 h 264"/>
                <a:gd name="T46" fmla="*/ 82 w 232"/>
                <a:gd name="T47" fmla="*/ 22 h 264"/>
                <a:gd name="T48" fmla="*/ 86 w 232"/>
                <a:gd name="T49" fmla="*/ 6 h 264"/>
                <a:gd name="T50" fmla="*/ 100 w 232"/>
                <a:gd name="T51" fmla="*/ 0 h 264"/>
                <a:gd name="T52" fmla="*/ 118 w 232"/>
                <a:gd name="T53" fmla="*/ 16 h 264"/>
                <a:gd name="T54" fmla="*/ 154 w 232"/>
                <a:gd name="T55" fmla="*/ 20 h 264"/>
                <a:gd name="T56" fmla="*/ 150 w 232"/>
                <a:gd name="T57" fmla="*/ 32 h 264"/>
                <a:gd name="T58" fmla="*/ 150 w 232"/>
                <a:gd name="T59" fmla="*/ 74 h 264"/>
                <a:gd name="T60" fmla="*/ 156 w 232"/>
                <a:gd name="T61" fmla="*/ 94 h 264"/>
                <a:gd name="T62" fmla="*/ 174 w 232"/>
                <a:gd name="T63" fmla="*/ 96 h 264"/>
                <a:gd name="T64" fmla="*/ 186 w 232"/>
                <a:gd name="T65" fmla="*/ 104 h 264"/>
                <a:gd name="T66" fmla="*/ 184 w 232"/>
                <a:gd name="T67" fmla="*/ 124 h 264"/>
                <a:gd name="T68" fmla="*/ 186 w 232"/>
                <a:gd name="T69" fmla="*/ 140 h 264"/>
                <a:gd name="T70" fmla="*/ 194 w 232"/>
                <a:gd name="T71" fmla="*/ 154 h 264"/>
                <a:gd name="T72" fmla="*/ 212 w 232"/>
                <a:gd name="T73" fmla="*/ 170 h 264"/>
                <a:gd name="T74" fmla="*/ 232 w 232"/>
                <a:gd name="T75" fmla="*/ 196 h 264"/>
                <a:gd name="T76" fmla="*/ 208 w 232"/>
                <a:gd name="T77" fmla="*/ 208 h 264"/>
                <a:gd name="T78" fmla="*/ 194 w 232"/>
                <a:gd name="T79" fmla="*/ 224 h 264"/>
                <a:gd name="T80" fmla="*/ 196 w 232"/>
                <a:gd name="T81" fmla="*/ 264 h 2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2" h="264">
                  <a:moveTo>
                    <a:pt x="196" y="264"/>
                  </a:moveTo>
                  <a:lnTo>
                    <a:pt x="196" y="264"/>
                  </a:lnTo>
                  <a:lnTo>
                    <a:pt x="182" y="256"/>
                  </a:lnTo>
                  <a:lnTo>
                    <a:pt x="170" y="248"/>
                  </a:lnTo>
                  <a:lnTo>
                    <a:pt x="158" y="238"/>
                  </a:lnTo>
                  <a:lnTo>
                    <a:pt x="152" y="228"/>
                  </a:lnTo>
                  <a:lnTo>
                    <a:pt x="148" y="218"/>
                  </a:lnTo>
                  <a:lnTo>
                    <a:pt x="146" y="202"/>
                  </a:lnTo>
                  <a:lnTo>
                    <a:pt x="144" y="186"/>
                  </a:lnTo>
                  <a:lnTo>
                    <a:pt x="142" y="182"/>
                  </a:lnTo>
                  <a:lnTo>
                    <a:pt x="140" y="178"/>
                  </a:lnTo>
                  <a:lnTo>
                    <a:pt x="136" y="166"/>
                  </a:lnTo>
                  <a:lnTo>
                    <a:pt x="116" y="148"/>
                  </a:lnTo>
                  <a:lnTo>
                    <a:pt x="108" y="144"/>
                  </a:lnTo>
                  <a:lnTo>
                    <a:pt x="100" y="140"/>
                  </a:lnTo>
                  <a:lnTo>
                    <a:pt x="92" y="138"/>
                  </a:lnTo>
                  <a:lnTo>
                    <a:pt x="82" y="140"/>
                  </a:lnTo>
                  <a:lnTo>
                    <a:pt x="62" y="144"/>
                  </a:lnTo>
                  <a:lnTo>
                    <a:pt x="56" y="152"/>
                  </a:lnTo>
                  <a:lnTo>
                    <a:pt x="50" y="158"/>
                  </a:lnTo>
                  <a:lnTo>
                    <a:pt x="0" y="160"/>
                  </a:lnTo>
                  <a:lnTo>
                    <a:pt x="0" y="146"/>
                  </a:lnTo>
                  <a:lnTo>
                    <a:pt x="2" y="134"/>
                  </a:lnTo>
                  <a:lnTo>
                    <a:pt x="2" y="130"/>
                  </a:lnTo>
                  <a:lnTo>
                    <a:pt x="6" y="126"/>
                  </a:lnTo>
                  <a:lnTo>
                    <a:pt x="10" y="124"/>
                  </a:lnTo>
                  <a:lnTo>
                    <a:pt x="18" y="122"/>
                  </a:lnTo>
                  <a:lnTo>
                    <a:pt x="40" y="104"/>
                  </a:lnTo>
                  <a:lnTo>
                    <a:pt x="42" y="96"/>
                  </a:lnTo>
                  <a:lnTo>
                    <a:pt x="44" y="88"/>
                  </a:lnTo>
                  <a:lnTo>
                    <a:pt x="44" y="82"/>
                  </a:lnTo>
                  <a:lnTo>
                    <a:pt x="42" y="76"/>
                  </a:lnTo>
                  <a:lnTo>
                    <a:pt x="36" y="66"/>
                  </a:lnTo>
                  <a:lnTo>
                    <a:pt x="34" y="60"/>
                  </a:lnTo>
                  <a:lnTo>
                    <a:pt x="34" y="56"/>
                  </a:lnTo>
                  <a:lnTo>
                    <a:pt x="58" y="42"/>
                  </a:lnTo>
                  <a:lnTo>
                    <a:pt x="70" y="32"/>
                  </a:lnTo>
                  <a:lnTo>
                    <a:pt x="82" y="22"/>
                  </a:lnTo>
                  <a:lnTo>
                    <a:pt x="84" y="12"/>
                  </a:lnTo>
                  <a:lnTo>
                    <a:pt x="86" y="6"/>
                  </a:lnTo>
                  <a:lnTo>
                    <a:pt x="90" y="2"/>
                  </a:lnTo>
                  <a:lnTo>
                    <a:pt x="100" y="0"/>
                  </a:lnTo>
                  <a:lnTo>
                    <a:pt x="118" y="16"/>
                  </a:lnTo>
                  <a:lnTo>
                    <a:pt x="154" y="20"/>
                  </a:lnTo>
                  <a:lnTo>
                    <a:pt x="150" y="32"/>
                  </a:lnTo>
                  <a:lnTo>
                    <a:pt x="148" y="52"/>
                  </a:lnTo>
                  <a:lnTo>
                    <a:pt x="150" y="74"/>
                  </a:lnTo>
                  <a:lnTo>
                    <a:pt x="152" y="84"/>
                  </a:lnTo>
                  <a:lnTo>
                    <a:pt x="156" y="94"/>
                  </a:lnTo>
                  <a:lnTo>
                    <a:pt x="174" y="96"/>
                  </a:lnTo>
                  <a:lnTo>
                    <a:pt x="186" y="104"/>
                  </a:lnTo>
                  <a:lnTo>
                    <a:pt x="184" y="124"/>
                  </a:lnTo>
                  <a:lnTo>
                    <a:pt x="184" y="132"/>
                  </a:lnTo>
                  <a:lnTo>
                    <a:pt x="186" y="140"/>
                  </a:lnTo>
                  <a:lnTo>
                    <a:pt x="188" y="146"/>
                  </a:lnTo>
                  <a:lnTo>
                    <a:pt x="194" y="154"/>
                  </a:lnTo>
                  <a:lnTo>
                    <a:pt x="200" y="162"/>
                  </a:lnTo>
                  <a:lnTo>
                    <a:pt x="212" y="170"/>
                  </a:lnTo>
                  <a:lnTo>
                    <a:pt x="232" y="196"/>
                  </a:lnTo>
                  <a:lnTo>
                    <a:pt x="208" y="208"/>
                  </a:lnTo>
                  <a:lnTo>
                    <a:pt x="200" y="214"/>
                  </a:lnTo>
                  <a:lnTo>
                    <a:pt x="194" y="224"/>
                  </a:lnTo>
                  <a:lnTo>
                    <a:pt x="196" y="264"/>
                  </a:lnTo>
                  <a:close/>
                </a:path>
              </a:pathLst>
            </a:custGeom>
          </p:spPr>
          <p:style>
            <a:lnRef idx="1">
              <a:schemeClr val="accent1"/>
            </a:lnRef>
            <a:fillRef idx="3">
              <a:schemeClr val="accent1"/>
            </a:fillRef>
            <a:effectRef idx="2">
              <a:schemeClr val="accent1"/>
            </a:effectRef>
            <a:fontRef idx="minor">
              <a:schemeClr val="lt1"/>
            </a:fontRef>
          </p:style>
          <p:txBody>
            <a:bodyPr/>
            <a:lstStyle/>
            <a:p>
              <a:pPr fontAlgn="base">
                <a:spcBef>
                  <a:spcPct val="0"/>
                </a:spcBef>
                <a:spcAft>
                  <a:spcPct val="0"/>
                </a:spcAft>
              </a:pPr>
              <a:endParaRPr lang="zh-CN" altLang="en-US" kern="0">
                <a:solidFill>
                  <a:srgbClr val="663300"/>
                </a:solidFill>
                <a:latin typeface="Arial" panose="020B0604020202020204" pitchFamily="34" charset="0"/>
              </a:endParaRPr>
            </a:p>
          </p:txBody>
        </p:sp>
        <p:sp>
          <p:nvSpPr>
            <p:cNvPr id="84" name="Freeform 36"/>
            <p:cNvSpPr/>
            <p:nvPr/>
          </p:nvSpPr>
          <p:spPr bwMode="auto">
            <a:xfrm>
              <a:off x="6807200" y="2041526"/>
              <a:ext cx="933450" cy="879475"/>
            </a:xfrm>
            <a:custGeom>
              <a:avLst/>
              <a:gdLst>
                <a:gd name="T0" fmla="*/ 234 w 588"/>
                <a:gd name="T1" fmla="*/ 550 h 554"/>
                <a:gd name="T2" fmla="*/ 248 w 588"/>
                <a:gd name="T3" fmla="*/ 530 h 554"/>
                <a:gd name="T4" fmla="*/ 264 w 588"/>
                <a:gd name="T5" fmla="*/ 516 h 554"/>
                <a:gd name="T6" fmla="*/ 274 w 588"/>
                <a:gd name="T7" fmla="*/ 480 h 554"/>
                <a:gd name="T8" fmla="*/ 252 w 588"/>
                <a:gd name="T9" fmla="*/ 468 h 554"/>
                <a:gd name="T10" fmla="*/ 252 w 588"/>
                <a:gd name="T11" fmla="*/ 438 h 554"/>
                <a:gd name="T12" fmla="*/ 280 w 588"/>
                <a:gd name="T13" fmla="*/ 404 h 554"/>
                <a:gd name="T14" fmla="*/ 288 w 588"/>
                <a:gd name="T15" fmla="*/ 388 h 554"/>
                <a:gd name="T16" fmla="*/ 290 w 588"/>
                <a:gd name="T17" fmla="*/ 342 h 554"/>
                <a:gd name="T18" fmla="*/ 252 w 588"/>
                <a:gd name="T19" fmla="*/ 300 h 554"/>
                <a:gd name="T20" fmla="*/ 200 w 588"/>
                <a:gd name="T21" fmla="*/ 304 h 554"/>
                <a:gd name="T22" fmla="*/ 174 w 588"/>
                <a:gd name="T23" fmla="*/ 330 h 554"/>
                <a:gd name="T24" fmla="*/ 130 w 588"/>
                <a:gd name="T25" fmla="*/ 390 h 554"/>
                <a:gd name="T26" fmla="*/ 110 w 588"/>
                <a:gd name="T27" fmla="*/ 416 h 554"/>
                <a:gd name="T28" fmla="*/ 36 w 588"/>
                <a:gd name="T29" fmla="*/ 364 h 554"/>
                <a:gd name="T30" fmla="*/ 12 w 588"/>
                <a:gd name="T31" fmla="*/ 358 h 554"/>
                <a:gd name="T32" fmla="*/ 0 w 588"/>
                <a:gd name="T33" fmla="*/ 348 h 554"/>
                <a:gd name="T34" fmla="*/ 4 w 588"/>
                <a:gd name="T35" fmla="*/ 324 h 554"/>
                <a:gd name="T36" fmla="*/ 18 w 588"/>
                <a:gd name="T37" fmla="*/ 320 h 554"/>
                <a:gd name="T38" fmla="*/ 40 w 588"/>
                <a:gd name="T39" fmla="*/ 292 h 554"/>
                <a:gd name="T40" fmla="*/ 34 w 588"/>
                <a:gd name="T41" fmla="*/ 238 h 554"/>
                <a:gd name="T42" fmla="*/ 28 w 588"/>
                <a:gd name="T43" fmla="*/ 228 h 554"/>
                <a:gd name="T44" fmla="*/ 20 w 588"/>
                <a:gd name="T45" fmla="*/ 186 h 554"/>
                <a:gd name="T46" fmla="*/ 26 w 588"/>
                <a:gd name="T47" fmla="*/ 172 h 554"/>
                <a:gd name="T48" fmla="*/ 44 w 588"/>
                <a:gd name="T49" fmla="*/ 190 h 554"/>
                <a:gd name="T50" fmla="*/ 58 w 588"/>
                <a:gd name="T51" fmla="*/ 210 h 554"/>
                <a:gd name="T52" fmla="*/ 80 w 588"/>
                <a:gd name="T53" fmla="*/ 224 h 554"/>
                <a:gd name="T54" fmla="*/ 100 w 588"/>
                <a:gd name="T55" fmla="*/ 222 h 554"/>
                <a:gd name="T56" fmla="*/ 142 w 588"/>
                <a:gd name="T57" fmla="*/ 186 h 554"/>
                <a:gd name="T58" fmla="*/ 216 w 588"/>
                <a:gd name="T59" fmla="*/ 128 h 554"/>
                <a:gd name="T60" fmla="*/ 232 w 588"/>
                <a:gd name="T61" fmla="*/ 104 h 554"/>
                <a:gd name="T62" fmla="*/ 262 w 588"/>
                <a:gd name="T63" fmla="*/ 76 h 554"/>
                <a:gd name="T64" fmla="*/ 292 w 588"/>
                <a:gd name="T65" fmla="*/ 74 h 554"/>
                <a:gd name="T66" fmla="*/ 312 w 588"/>
                <a:gd name="T67" fmla="*/ 84 h 554"/>
                <a:gd name="T68" fmla="*/ 348 w 588"/>
                <a:gd name="T69" fmla="*/ 66 h 554"/>
                <a:gd name="T70" fmla="*/ 348 w 588"/>
                <a:gd name="T71" fmla="*/ 16 h 554"/>
                <a:gd name="T72" fmla="*/ 362 w 588"/>
                <a:gd name="T73" fmla="*/ 2 h 554"/>
                <a:gd name="T74" fmla="*/ 396 w 588"/>
                <a:gd name="T75" fmla="*/ 32 h 554"/>
                <a:gd name="T76" fmla="*/ 418 w 588"/>
                <a:gd name="T77" fmla="*/ 46 h 554"/>
                <a:gd name="T78" fmla="*/ 436 w 588"/>
                <a:gd name="T79" fmla="*/ 44 h 554"/>
                <a:gd name="T80" fmla="*/ 440 w 588"/>
                <a:gd name="T81" fmla="*/ 28 h 554"/>
                <a:gd name="T82" fmla="*/ 458 w 588"/>
                <a:gd name="T83" fmla="*/ 24 h 554"/>
                <a:gd name="T84" fmla="*/ 460 w 588"/>
                <a:gd name="T85" fmla="*/ 62 h 554"/>
                <a:gd name="T86" fmla="*/ 498 w 588"/>
                <a:gd name="T87" fmla="*/ 110 h 554"/>
                <a:gd name="T88" fmla="*/ 516 w 588"/>
                <a:gd name="T89" fmla="*/ 178 h 554"/>
                <a:gd name="T90" fmla="*/ 530 w 588"/>
                <a:gd name="T91" fmla="*/ 196 h 554"/>
                <a:gd name="T92" fmla="*/ 588 w 588"/>
                <a:gd name="T93" fmla="*/ 236 h 554"/>
                <a:gd name="T94" fmla="*/ 580 w 588"/>
                <a:gd name="T95" fmla="*/ 250 h 554"/>
                <a:gd name="T96" fmla="*/ 520 w 588"/>
                <a:gd name="T97" fmla="*/ 292 h 554"/>
                <a:gd name="T98" fmla="*/ 502 w 588"/>
                <a:gd name="T99" fmla="*/ 310 h 554"/>
                <a:gd name="T100" fmla="*/ 472 w 588"/>
                <a:gd name="T101" fmla="*/ 346 h 554"/>
                <a:gd name="T102" fmla="*/ 466 w 588"/>
                <a:gd name="T103" fmla="*/ 374 h 554"/>
                <a:gd name="T104" fmla="*/ 448 w 588"/>
                <a:gd name="T105" fmla="*/ 390 h 554"/>
                <a:gd name="T106" fmla="*/ 412 w 588"/>
                <a:gd name="T107" fmla="*/ 402 h 554"/>
                <a:gd name="T108" fmla="*/ 362 w 588"/>
                <a:gd name="T109" fmla="*/ 424 h 554"/>
                <a:gd name="T110" fmla="*/ 322 w 588"/>
                <a:gd name="T111" fmla="*/ 460 h 554"/>
                <a:gd name="T112" fmla="*/ 304 w 588"/>
                <a:gd name="T113" fmla="*/ 494 h 554"/>
                <a:gd name="T114" fmla="*/ 290 w 588"/>
                <a:gd name="T115" fmla="*/ 542 h 554"/>
                <a:gd name="T116" fmla="*/ 236 w 588"/>
                <a:gd name="T117" fmla="*/ 554 h 55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88" h="554">
                  <a:moveTo>
                    <a:pt x="236" y="554"/>
                  </a:moveTo>
                  <a:lnTo>
                    <a:pt x="236" y="554"/>
                  </a:lnTo>
                  <a:lnTo>
                    <a:pt x="234" y="550"/>
                  </a:lnTo>
                  <a:lnTo>
                    <a:pt x="240" y="536"/>
                  </a:lnTo>
                  <a:lnTo>
                    <a:pt x="248" y="530"/>
                  </a:lnTo>
                  <a:lnTo>
                    <a:pt x="254" y="524"/>
                  </a:lnTo>
                  <a:lnTo>
                    <a:pt x="264" y="516"/>
                  </a:lnTo>
                  <a:lnTo>
                    <a:pt x="274" y="496"/>
                  </a:lnTo>
                  <a:lnTo>
                    <a:pt x="274" y="480"/>
                  </a:lnTo>
                  <a:lnTo>
                    <a:pt x="252" y="468"/>
                  </a:lnTo>
                  <a:lnTo>
                    <a:pt x="250" y="456"/>
                  </a:lnTo>
                  <a:lnTo>
                    <a:pt x="250" y="446"/>
                  </a:lnTo>
                  <a:lnTo>
                    <a:pt x="252" y="438"/>
                  </a:lnTo>
                  <a:lnTo>
                    <a:pt x="256" y="430"/>
                  </a:lnTo>
                  <a:lnTo>
                    <a:pt x="266" y="416"/>
                  </a:lnTo>
                  <a:lnTo>
                    <a:pt x="280" y="404"/>
                  </a:lnTo>
                  <a:lnTo>
                    <a:pt x="284" y="396"/>
                  </a:lnTo>
                  <a:lnTo>
                    <a:pt x="288" y="388"/>
                  </a:lnTo>
                  <a:lnTo>
                    <a:pt x="290" y="370"/>
                  </a:lnTo>
                  <a:lnTo>
                    <a:pt x="290" y="356"/>
                  </a:lnTo>
                  <a:lnTo>
                    <a:pt x="290" y="342"/>
                  </a:lnTo>
                  <a:lnTo>
                    <a:pt x="252" y="300"/>
                  </a:lnTo>
                  <a:lnTo>
                    <a:pt x="234" y="298"/>
                  </a:lnTo>
                  <a:lnTo>
                    <a:pt x="200" y="304"/>
                  </a:lnTo>
                  <a:lnTo>
                    <a:pt x="186" y="316"/>
                  </a:lnTo>
                  <a:lnTo>
                    <a:pt x="174" y="330"/>
                  </a:lnTo>
                  <a:lnTo>
                    <a:pt x="148" y="360"/>
                  </a:lnTo>
                  <a:lnTo>
                    <a:pt x="130" y="390"/>
                  </a:lnTo>
                  <a:lnTo>
                    <a:pt x="120" y="404"/>
                  </a:lnTo>
                  <a:lnTo>
                    <a:pt x="110" y="416"/>
                  </a:lnTo>
                  <a:lnTo>
                    <a:pt x="70" y="390"/>
                  </a:lnTo>
                  <a:lnTo>
                    <a:pt x="52" y="376"/>
                  </a:lnTo>
                  <a:lnTo>
                    <a:pt x="36" y="364"/>
                  </a:lnTo>
                  <a:lnTo>
                    <a:pt x="22" y="362"/>
                  </a:lnTo>
                  <a:lnTo>
                    <a:pt x="12" y="358"/>
                  </a:lnTo>
                  <a:lnTo>
                    <a:pt x="6" y="352"/>
                  </a:lnTo>
                  <a:lnTo>
                    <a:pt x="0" y="348"/>
                  </a:lnTo>
                  <a:lnTo>
                    <a:pt x="0" y="334"/>
                  </a:lnTo>
                  <a:lnTo>
                    <a:pt x="2" y="326"/>
                  </a:lnTo>
                  <a:lnTo>
                    <a:pt x="4" y="324"/>
                  </a:lnTo>
                  <a:lnTo>
                    <a:pt x="6" y="322"/>
                  </a:lnTo>
                  <a:lnTo>
                    <a:pt x="18" y="320"/>
                  </a:lnTo>
                  <a:lnTo>
                    <a:pt x="28" y="306"/>
                  </a:lnTo>
                  <a:lnTo>
                    <a:pt x="40" y="292"/>
                  </a:lnTo>
                  <a:lnTo>
                    <a:pt x="38" y="240"/>
                  </a:lnTo>
                  <a:lnTo>
                    <a:pt x="34" y="238"/>
                  </a:lnTo>
                  <a:lnTo>
                    <a:pt x="28" y="228"/>
                  </a:lnTo>
                  <a:lnTo>
                    <a:pt x="20" y="206"/>
                  </a:lnTo>
                  <a:lnTo>
                    <a:pt x="20" y="186"/>
                  </a:lnTo>
                  <a:lnTo>
                    <a:pt x="22" y="178"/>
                  </a:lnTo>
                  <a:lnTo>
                    <a:pt x="26" y="172"/>
                  </a:lnTo>
                  <a:lnTo>
                    <a:pt x="34" y="176"/>
                  </a:lnTo>
                  <a:lnTo>
                    <a:pt x="40" y="180"/>
                  </a:lnTo>
                  <a:lnTo>
                    <a:pt x="44" y="190"/>
                  </a:lnTo>
                  <a:lnTo>
                    <a:pt x="48" y="202"/>
                  </a:lnTo>
                  <a:lnTo>
                    <a:pt x="58" y="210"/>
                  </a:lnTo>
                  <a:lnTo>
                    <a:pt x="68" y="218"/>
                  </a:lnTo>
                  <a:lnTo>
                    <a:pt x="74" y="222"/>
                  </a:lnTo>
                  <a:lnTo>
                    <a:pt x="80" y="224"/>
                  </a:lnTo>
                  <a:lnTo>
                    <a:pt x="88" y="224"/>
                  </a:lnTo>
                  <a:lnTo>
                    <a:pt x="100" y="222"/>
                  </a:lnTo>
                  <a:lnTo>
                    <a:pt x="118" y="204"/>
                  </a:lnTo>
                  <a:lnTo>
                    <a:pt x="142" y="186"/>
                  </a:lnTo>
                  <a:lnTo>
                    <a:pt x="168" y="166"/>
                  </a:lnTo>
                  <a:lnTo>
                    <a:pt x="192" y="146"/>
                  </a:lnTo>
                  <a:lnTo>
                    <a:pt x="216" y="128"/>
                  </a:lnTo>
                  <a:lnTo>
                    <a:pt x="226" y="116"/>
                  </a:lnTo>
                  <a:lnTo>
                    <a:pt x="232" y="104"/>
                  </a:lnTo>
                  <a:lnTo>
                    <a:pt x="244" y="82"/>
                  </a:lnTo>
                  <a:lnTo>
                    <a:pt x="262" y="76"/>
                  </a:lnTo>
                  <a:lnTo>
                    <a:pt x="278" y="72"/>
                  </a:lnTo>
                  <a:lnTo>
                    <a:pt x="284" y="72"/>
                  </a:lnTo>
                  <a:lnTo>
                    <a:pt x="292" y="74"/>
                  </a:lnTo>
                  <a:lnTo>
                    <a:pt x="302" y="78"/>
                  </a:lnTo>
                  <a:lnTo>
                    <a:pt x="312" y="84"/>
                  </a:lnTo>
                  <a:lnTo>
                    <a:pt x="332" y="84"/>
                  </a:lnTo>
                  <a:lnTo>
                    <a:pt x="348" y="66"/>
                  </a:lnTo>
                  <a:lnTo>
                    <a:pt x="348" y="16"/>
                  </a:lnTo>
                  <a:lnTo>
                    <a:pt x="354" y="0"/>
                  </a:lnTo>
                  <a:lnTo>
                    <a:pt x="362" y="2"/>
                  </a:lnTo>
                  <a:lnTo>
                    <a:pt x="374" y="8"/>
                  </a:lnTo>
                  <a:lnTo>
                    <a:pt x="384" y="18"/>
                  </a:lnTo>
                  <a:lnTo>
                    <a:pt x="396" y="32"/>
                  </a:lnTo>
                  <a:lnTo>
                    <a:pt x="408" y="42"/>
                  </a:lnTo>
                  <a:lnTo>
                    <a:pt x="418" y="46"/>
                  </a:lnTo>
                  <a:lnTo>
                    <a:pt x="432" y="48"/>
                  </a:lnTo>
                  <a:lnTo>
                    <a:pt x="436" y="44"/>
                  </a:lnTo>
                  <a:lnTo>
                    <a:pt x="438" y="36"/>
                  </a:lnTo>
                  <a:lnTo>
                    <a:pt x="440" y="28"/>
                  </a:lnTo>
                  <a:lnTo>
                    <a:pt x="450" y="16"/>
                  </a:lnTo>
                  <a:lnTo>
                    <a:pt x="458" y="24"/>
                  </a:lnTo>
                  <a:lnTo>
                    <a:pt x="460" y="62"/>
                  </a:lnTo>
                  <a:lnTo>
                    <a:pt x="472" y="76"/>
                  </a:lnTo>
                  <a:lnTo>
                    <a:pt x="484" y="92"/>
                  </a:lnTo>
                  <a:lnTo>
                    <a:pt x="498" y="110"/>
                  </a:lnTo>
                  <a:lnTo>
                    <a:pt x="516" y="128"/>
                  </a:lnTo>
                  <a:lnTo>
                    <a:pt x="516" y="178"/>
                  </a:lnTo>
                  <a:lnTo>
                    <a:pt x="530" y="196"/>
                  </a:lnTo>
                  <a:lnTo>
                    <a:pt x="564" y="220"/>
                  </a:lnTo>
                  <a:lnTo>
                    <a:pt x="588" y="236"/>
                  </a:lnTo>
                  <a:lnTo>
                    <a:pt x="586" y="242"/>
                  </a:lnTo>
                  <a:lnTo>
                    <a:pt x="580" y="250"/>
                  </a:lnTo>
                  <a:lnTo>
                    <a:pt x="558" y="266"/>
                  </a:lnTo>
                  <a:lnTo>
                    <a:pt x="534" y="282"/>
                  </a:lnTo>
                  <a:lnTo>
                    <a:pt x="520" y="292"/>
                  </a:lnTo>
                  <a:lnTo>
                    <a:pt x="502" y="310"/>
                  </a:lnTo>
                  <a:lnTo>
                    <a:pt x="486" y="328"/>
                  </a:lnTo>
                  <a:lnTo>
                    <a:pt x="472" y="346"/>
                  </a:lnTo>
                  <a:lnTo>
                    <a:pt x="470" y="354"/>
                  </a:lnTo>
                  <a:lnTo>
                    <a:pt x="468" y="364"/>
                  </a:lnTo>
                  <a:lnTo>
                    <a:pt x="466" y="374"/>
                  </a:lnTo>
                  <a:lnTo>
                    <a:pt x="462" y="384"/>
                  </a:lnTo>
                  <a:lnTo>
                    <a:pt x="448" y="390"/>
                  </a:lnTo>
                  <a:lnTo>
                    <a:pt x="432" y="398"/>
                  </a:lnTo>
                  <a:lnTo>
                    <a:pt x="412" y="402"/>
                  </a:lnTo>
                  <a:lnTo>
                    <a:pt x="394" y="408"/>
                  </a:lnTo>
                  <a:lnTo>
                    <a:pt x="378" y="416"/>
                  </a:lnTo>
                  <a:lnTo>
                    <a:pt x="362" y="424"/>
                  </a:lnTo>
                  <a:lnTo>
                    <a:pt x="348" y="434"/>
                  </a:lnTo>
                  <a:lnTo>
                    <a:pt x="336" y="446"/>
                  </a:lnTo>
                  <a:lnTo>
                    <a:pt x="322" y="460"/>
                  </a:lnTo>
                  <a:lnTo>
                    <a:pt x="310" y="476"/>
                  </a:lnTo>
                  <a:lnTo>
                    <a:pt x="304" y="494"/>
                  </a:lnTo>
                  <a:lnTo>
                    <a:pt x="296" y="518"/>
                  </a:lnTo>
                  <a:lnTo>
                    <a:pt x="290" y="542"/>
                  </a:lnTo>
                  <a:lnTo>
                    <a:pt x="260" y="550"/>
                  </a:lnTo>
                  <a:lnTo>
                    <a:pt x="236" y="554"/>
                  </a:lnTo>
                  <a:close/>
                </a:path>
              </a:pathLst>
            </a:custGeom>
            <a:grpFill/>
            <a:ln w="9525">
              <a:solidFill>
                <a:schemeClr val="bg1"/>
              </a:solidFill>
              <a:round/>
            </a:ln>
          </p:spPr>
          <p:txBody>
            <a:bodyPr/>
            <a:lstStyle/>
            <a:p>
              <a:pPr fontAlgn="base">
                <a:spcBef>
                  <a:spcPct val="0"/>
                </a:spcBef>
                <a:spcAft>
                  <a:spcPct val="0"/>
                </a:spcAft>
              </a:pPr>
              <a:endParaRPr lang="zh-CN" altLang="en-US" kern="0">
                <a:solidFill>
                  <a:srgbClr val="663300"/>
                </a:solidFill>
                <a:latin typeface="Arial" panose="020B0604020202020204" pitchFamily="34" charset="0"/>
              </a:endParaRPr>
            </a:p>
          </p:txBody>
        </p:sp>
        <p:sp>
          <p:nvSpPr>
            <p:cNvPr id="85" name="Freeform 37"/>
            <p:cNvSpPr/>
            <p:nvPr/>
          </p:nvSpPr>
          <p:spPr bwMode="auto">
            <a:xfrm>
              <a:off x="7004050" y="1552576"/>
              <a:ext cx="1330325" cy="844550"/>
            </a:xfrm>
            <a:custGeom>
              <a:avLst/>
              <a:gdLst>
                <a:gd name="T0" fmla="*/ 410 w 838"/>
                <a:gd name="T1" fmla="*/ 492 h 532"/>
                <a:gd name="T2" fmla="*/ 402 w 838"/>
                <a:gd name="T3" fmla="*/ 438 h 532"/>
                <a:gd name="T4" fmla="*/ 376 w 838"/>
                <a:gd name="T5" fmla="*/ 398 h 532"/>
                <a:gd name="T6" fmla="*/ 346 w 838"/>
                <a:gd name="T7" fmla="*/ 366 h 532"/>
                <a:gd name="T8" fmla="*/ 324 w 838"/>
                <a:gd name="T9" fmla="*/ 314 h 532"/>
                <a:gd name="T10" fmla="*/ 300 w 838"/>
                <a:gd name="T11" fmla="*/ 346 h 532"/>
                <a:gd name="T12" fmla="*/ 258 w 838"/>
                <a:gd name="T13" fmla="*/ 308 h 532"/>
                <a:gd name="T14" fmla="*/ 206 w 838"/>
                <a:gd name="T15" fmla="*/ 288 h 532"/>
                <a:gd name="T16" fmla="*/ 186 w 838"/>
                <a:gd name="T17" fmla="*/ 240 h 532"/>
                <a:gd name="T18" fmla="*/ 152 w 838"/>
                <a:gd name="T19" fmla="*/ 174 h 532"/>
                <a:gd name="T20" fmla="*/ 112 w 838"/>
                <a:gd name="T21" fmla="*/ 200 h 532"/>
                <a:gd name="T22" fmla="*/ 80 w 838"/>
                <a:gd name="T23" fmla="*/ 200 h 532"/>
                <a:gd name="T24" fmla="*/ 60 w 838"/>
                <a:gd name="T25" fmla="*/ 152 h 532"/>
                <a:gd name="T26" fmla="*/ 36 w 838"/>
                <a:gd name="T27" fmla="*/ 88 h 532"/>
                <a:gd name="T28" fmla="*/ 0 w 838"/>
                <a:gd name="T29" fmla="*/ 58 h 532"/>
                <a:gd name="T30" fmla="*/ 14 w 838"/>
                <a:gd name="T31" fmla="*/ 30 h 532"/>
                <a:gd name="T32" fmla="*/ 68 w 838"/>
                <a:gd name="T33" fmla="*/ 60 h 532"/>
                <a:gd name="T34" fmla="*/ 108 w 838"/>
                <a:gd name="T35" fmla="*/ 32 h 532"/>
                <a:gd name="T36" fmla="*/ 138 w 838"/>
                <a:gd name="T37" fmla="*/ 0 h 532"/>
                <a:gd name="T38" fmla="*/ 166 w 838"/>
                <a:gd name="T39" fmla="*/ 22 h 532"/>
                <a:gd name="T40" fmla="*/ 198 w 838"/>
                <a:gd name="T41" fmla="*/ 68 h 532"/>
                <a:gd name="T42" fmla="*/ 294 w 838"/>
                <a:gd name="T43" fmla="*/ 66 h 532"/>
                <a:gd name="T44" fmla="*/ 350 w 838"/>
                <a:gd name="T45" fmla="*/ 30 h 532"/>
                <a:gd name="T46" fmla="*/ 358 w 838"/>
                <a:gd name="T47" fmla="*/ 80 h 532"/>
                <a:gd name="T48" fmla="*/ 398 w 838"/>
                <a:gd name="T49" fmla="*/ 78 h 532"/>
                <a:gd name="T50" fmla="*/ 422 w 838"/>
                <a:gd name="T51" fmla="*/ 76 h 532"/>
                <a:gd name="T52" fmla="*/ 470 w 838"/>
                <a:gd name="T53" fmla="*/ 110 h 532"/>
                <a:gd name="T54" fmla="*/ 518 w 838"/>
                <a:gd name="T55" fmla="*/ 166 h 532"/>
                <a:gd name="T56" fmla="*/ 546 w 838"/>
                <a:gd name="T57" fmla="*/ 134 h 532"/>
                <a:gd name="T58" fmla="*/ 572 w 838"/>
                <a:gd name="T59" fmla="*/ 140 h 532"/>
                <a:gd name="T60" fmla="*/ 606 w 838"/>
                <a:gd name="T61" fmla="*/ 184 h 532"/>
                <a:gd name="T62" fmla="*/ 664 w 838"/>
                <a:gd name="T63" fmla="*/ 204 h 532"/>
                <a:gd name="T64" fmla="*/ 684 w 838"/>
                <a:gd name="T65" fmla="*/ 186 h 532"/>
                <a:gd name="T66" fmla="*/ 684 w 838"/>
                <a:gd name="T67" fmla="*/ 168 h 532"/>
                <a:gd name="T68" fmla="*/ 724 w 838"/>
                <a:gd name="T69" fmla="*/ 146 h 532"/>
                <a:gd name="T70" fmla="*/ 742 w 838"/>
                <a:gd name="T71" fmla="*/ 132 h 532"/>
                <a:gd name="T72" fmla="*/ 756 w 838"/>
                <a:gd name="T73" fmla="*/ 154 h 532"/>
                <a:gd name="T74" fmla="*/ 806 w 838"/>
                <a:gd name="T75" fmla="*/ 188 h 532"/>
                <a:gd name="T76" fmla="*/ 838 w 838"/>
                <a:gd name="T77" fmla="*/ 228 h 532"/>
                <a:gd name="T78" fmla="*/ 818 w 838"/>
                <a:gd name="T79" fmla="*/ 272 h 532"/>
                <a:gd name="T80" fmla="*/ 802 w 838"/>
                <a:gd name="T81" fmla="*/ 308 h 532"/>
                <a:gd name="T82" fmla="*/ 778 w 838"/>
                <a:gd name="T83" fmla="*/ 300 h 532"/>
                <a:gd name="T84" fmla="*/ 770 w 838"/>
                <a:gd name="T85" fmla="*/ 258 h 532"/>
                <a:gd name="T86" fmla="*/ 744 w 838"/>
                <a:gd name="T87" fmla="*/ 242 h 532"/>
                <a:gd name="T88" fmla="*/ 716 w 838"/>
                <a:gd name="T89" fmla="*/ 282 h 532"/>
                <a:gd name="T90" fmla="*/ 686 w 838"/>
                <a:gd name="T91" fmla="*/ 346 h 532"/>
                <a:gd name="T92" fmla="*/ 632 w 838"/>
                <a:gd name="T93" fmla="*/ 368 h 532"/>
                <a:gd name="T94" fmla="*/ 618 w 838"/>
                <a:gd name="T95" fmla="*/ 410 h 532"/>
                <a:gd name="T96" fmla="*/ 638 w 838"/>
                <a:gd name="T97" fmla="*/ 444 h 532"/>
                <a:gd name="T98" fmla="*/ 588 w 838"/>
                <a:gd name="T99" fmla="*/ 456 h 532"/>
                <a:gd name="T100" fmla="*/ 540 w 838"/>
                <a:gd name="T101" fmla="*/ 438 h 532"/>
                <a:gd name="T102" fmla="*/ 502 w 838"/>
                <a:gd name="T103" fmla="*/ 456 h 532"/>
                <a:gd name="T104" fmla="*/ 476 w 838"/>
                <a:gd name="T105" fmla="*/ 530 h 53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38" h="532">
                  <a:moveTo>
                    <a:pt x="464" y="532"/>
                  </a:moveTo>
                  <a:lnTo>
                    <a:pt x="464" y="532"/>
                  </a:lnTo>
                  <a:lnTo>
                    <a:pt x="452" y="520"/>
                  </a:lnTo>
                  <a:lnTo>
                    <a:pt x="436" y="508"/>
                  </a:lnTo>
                  <a:lnTo>
                    <a:pt x="410" y="492"/>
                  </a:lnTo>
                  <a:lnTo>
                    <a:pt x="402" y="482"/>
                  </a:lnTo>
                  <a:lnTo>
                    <a:pt x="404" y="450"/>
                  </a:lnTo>
                  <a:lnTo>
                    <a:pt x="402" y="438"/>
                  </a:lnTo>
                  <a:lnTo>
                    <a:pt x="398" y="426"/>
                  </a:lnTo>
                  <a:lnTo>
                    <a:pt x="388" y="416"/>
                  </a:lnTo>
                  <a:lnTo>
                    <a:pt x="382" y="410"/>
                  </a:lnTo>
                  <a:lnTo>
                    <a:pt x="376" y="398"/>
                  </a:lnTo>
                  <a:lnTo>
                    <a:pt x="348" y="368"/>
                  </a:lnTo>
                  <a:lnTo>
                    <a:pt x="346" y="366"/>
                  </a:lnTo>
                  <a:lnTo>
                    <a:pt x="344" y="326"/>
                  </a:lnTo>
                  <a:lnTo>
                    <a:pt x="336" y="318"/>
                  </a:lnTo>
                  <a:lnTo>
                    <a:pt x="330" y="314"/>
                  </a:lnTo>
                  <a:lnTo>
                    <a:pt x="324" y="314"/>
                  </a:lnTo>
                  <a:lnTo>
                    <a:pt x="318" y="314"/>
                  </a:lnTo>
                  <a:lnTo>
                    <a:pt x="312" y="322"/>
                  </a:lnTo>
                  <a:lnTo>
                    <a:pt x="308" y="328"/>
                  </a:lnTo>
                  <a:lnTo>
                    <a:pt x="300" y="346"/>
                  </a:lnTo>
                  <a:lnTo>
                    <a:pt x="296" y="346"/>
                  </a:lnTo>
                  <a:lnTo>
                    <a:pt x="270" y="320"/>
                  </a:lnTo>
                  <a:lnTo>
                    <a:pt x="258" y="308"/>
                  </a:lnTo>
                  <a:lnTo>
                    <a:pt x="246" y="300"/>
                  </a:lnTo>
                  <a:lnTo>
                    <a:pt x="228" y="296"/>
                  </a:lnTo>
                  <a:lnTo>
                    <a:pt x="216" y="292"/>
                  </a:lnTo>
                  <a:lnTo>
                    <a:pt x="206" y="288"/>
                  </a:lnTo>
                  <a:lnTo>
                    <a:pt x="200" y="280"/>
                  </a:lnTo>
                  <a:lnTo>
                    <a:pt x="194" y="274"/>
                  </a:lnTo>
                  <a:lnTo>
                    <a:pt x="192" y="264"/>
                  </a:lnTo>
                  <a:lnTo>
                    <a:pt x="186" y="240"/>
                  </a:lnTo>
                  <a:lnTo>
                    <a:pt x="180" y="224"/>
                  </a:lnTo>
                  <a:lnTo>
                    <a:pt x="170" y="210"/>
                  </a:lnTo>
                  <a:lnTo>
                    <a:pt x="156" y="190"/>
                  </a:lnTo>
                  <a:lnTo>
                    <a:pt x="152" y="174"/>
                  </a:lnTo>
                  <a:lnTo>
                    <a:pt x="144" y="172"/>
                  </a:lnTo>
                  <a:lnTo>
                    <a:pt x="112" y="200"/>
                  </a:lnTo>
                  <a:lnTo>
                    <a:pt x="98" y="226"/>
                  </a:lnTo>
                  <a:lnTo>
                    <a:pt x="90" y="220"/>
                  </a:lnTo>
                  <a:lnTo>
                    <a:pt x="86" y="214"/>
                  </a:lnTo>
                  <a:lnTo>
                    <a:pt x="80" y="200"/>
                  </a:lnTo>
                  <a:lnTo>
                    <a:pt x="76" y="186"/>
                  </a:lnTo>
                  <a:lnTo>
                    <a:pt x="74" y="182"/>
                  </a:lnTo>
                  <a:lnTo>
                    <a:pt x="72" y="178"/>
                  </a:lnTo>
                  <a:lnTo>
                    <a:pt x="60" y="152"/>
                  </a:lnTo>
                  <a:lnTo>
                    <a:pt x="60" y="116"/>
                  </a:lnTo>
                  <a:lnTo>
                    <a:pt x="48" y="100"/>
                  </a:lnTo>
                  <a:lnTo>
                    <a:pt x="36" y="88"/>
                  </a:lnTo>
                  <a:lnTo>
                    <a:pt x="12" y="68"/>
                  </a:lnTo>
                  <a:lnTo>
                    <a:pt x="6" y="66"/>
                  </a:lnTo>
                  <a:lnTo>
                    <a:pt x="2" y="64"/>
                  </a:lnTo>
                  <a:lnTo>
                    <a:pt x="0" y="58"/>
                  </a:lnTo>
                  <a:lnTo>
                    <a:pt x="0" y="52"/>
                  </a:lnTo>
                  <a:lnTo>
                    <a:pt x="4" y="38"/>
                  </a:lnTo>
                  <a:lnTo>
                    <a:pt x="8" y="32"/>
                  </a:lnTo>
                  <a:lnTo>
                    <a:pt x="14" y="30"/>
                  </a:lnTo>
                  <a:lnTo>
                    <a:pt x="28" y="40"/>
                  </a:lnTo>
                  <a:lnTo>
                    <a:pt x="42" y="50"/>
                  </a:lnTo>
                  <a:lnTo>
                    <a:pt x="58" y="56"/>
                  </a:lnTo>
                  <a:lnTo>
                    <a:pt x="68" y="60"/>
                  </a:lnTo>
                  <a:lnTo>
                    <a:pt x="78" y="60"/>
                  </a:lnTo>
                  <a:lnTo>
                    <a:pt x="88" y="52"/>
                  </a:lnTo>
                  <a:lnTo>
                    <a:pt x="98" y="42"/>
                  </a:lnTo>
                  <a:lnTo>
                    <a:pt x="108" y="32"/>
                  </a:lnTo>
                  <a:lnTo>
                    <a:pt x="118" y="24"/>
                  </a:lnTo>
                  <a:lnTo>
                    <a:pt x="128" y="8"/>
                  </a:lnTo>
                  <a:lnTo>
                    <a:pt x="134" y="4"/>
                  </a:lnTo>
                  <a:lnTo>
                    <a:pt x="138" y="0"/>
                  </a:lnTo>
                  <a:lnTo>
                    <a:pt x="144" y="0"/>
                  </a:lnTo>
                  <a:lnTo>
                    <a:pt x="152" y="4"/>
                  </a:lnTo>
                  <a:lnTo>
                    <a:pt x="158" y="10"/>
                  </a:lnTo>
                  <a:lnTo>
                    <a:pt x="166" y="22"/>
                  </a:lnTo>
                  <a:lnTo>
                    <a:pt x="168" y="32"/>
                  </a:lnTo>
                  <a:lnTo>
                    <a:pt x="172" y="42"/>
                  </a:lnTo>
                  <a:lnTo>
                    <a:pt x="180" y="52"/>
                  </a:lnTo>
                  <a:lnTo>
                    <a:pt x="188" y="60"/>
                  </a:lnTo>
                  <a:lnTo>
                    <a:pt x="198" y="68"/>
                  </a:lnTo>
                  <a:lnTo>
                    <a:pt x="210" y="74"/>
                  </a:lnTo>
                  <a:lnTo>
                    <a:pt x="224" y="78"/>
                  </a:lnTo>
                  <a:lnTo>
                    <a:pt x="238" y="82"/>
                  </a:lnTo>
                  <a:lnTo>
                    <a:pt x="294" y="66"/>
                  </a:lnTo>
                  <a:lnTo>
                    <a:pt x="340" y="26"/>
                  </a:lnTo>
                  <a:lnTo>
                    <a:pt x="350" y="30"/>
                  </a:lnTo>
                  <a:lnTo>
                    <a:pt x="348" y="46"/>
                  </a:lnTo>
                  <a:lnTo>
                    <a:pt x="348" y="54"/>
                  </a:lnTo>
                  <a:lnTo>
                    <a:pt x="348" y="64"/>
                  </a:lnTo>
                  <a:lnTo>
                    <a:pt x="352" y="72"/>
                  </a:lnTo>
                  <a:lnTo>
                    <a:pt x="358" y="80"/>
                  </a:lnTo>
                  <a:lnTo>
                    <a:pt x="366" y="84"/>
                  </a:lnTo>
                  <a:lnTo>
                    <a:pt x="380" y="86"/>
                  </a:lnTo>
                  <a:lnTo>
                    <a:pt x="388" y="82"/>
                  </a:lnTo>
                  <a:lnTo>
                    <a:pt x="398" y="78"/>
                  </a:lnTo>
                  <a:lnTo>
                    <a:pt x="404" y="74"/>
                  </a:lnTo>
                  <a:lnTo>
                    <a:pt x="410" y="72"/>
                  </a:lnTo>
                  <a:lnTo>
                    <a:pt x="416" y="74"/>
                  </a:lnTo>
                  <a:lnTo>
                    <a:pt x="422" y="76"/>
                  </a:lnTo>
                  <a:lnTo>
                    <a:pt x="434" y="88"/>
                  </a:lnTo>
                  <a:lnTo>
                    <a:pt x="446" y="102"/>
                  </a:lnTo>
                  <a:lnTo>
                    <a:pt x="470" y="110"/>
                  </a:lnTo>
                  <a:lnTo>
                    <a:pt x="478" y="122"/>
                  </a:lnTo>
                  <a:lnTo>
                    <a:pt x="488" y="136"/>
                  </a:lnTo>
                  <a:lnTo>
                    <a:pt x="500" y="152"/>
                  </a:lnTo>
                  <a:lnTo>
                    <a:pt x="518" y="166"/>
                  </a:lnTo>
                  <a:lnTo>
                    <a:pt x="526" y="166"/>
                  </a:lnTo>
                  <a:lnTo>
                    <a:pt x="536" y="156"/>
                  </a:lnTo>
                  <a:lnTo>
                    <a:pt x="542" y="144"/>
                  </a:lnTo>
                  <a:lnTo>
                    <a:pt x="546" y="134"/>
                  </a:lnTo>
                  <a:lnTo>
                    <a:pt x="550" y="122"/>
                  </a:lnTo>
                  <a:lnTo>
                    <a:pt x="568" y="128"/>
                  </a:lnTo>
                  <a:lnTo>
                    <a:pt x="572" y="140"/>
                  </a:lnTo>
                  <a:lnTo>
                    <a:pt x="580" y="154"/>
                  </a:lnTo>
                  <a:lnTo>
                    <a:pt x="592" y="168"/>
                  </a:lnTo>
                  <a:lnTo>
                    <a:pt x="606" y="180"/>
                  </a:lnTo>
                  <a:lnTo>
                    <a:pt x="606" y="184"/>
                  </a:lnTo>
                  <a:lnTo>
                    <a:pt x="632" y="206"/>
                  </a:lnTo>
                  <a:lnTo>
                    <a:pt x="664" y="204"/>
                  </a:lnTo>
                  <a:lnTo>
                    <a:pt x="670" y="196"/>
                  </a:lnTo>
                  <a:lnTo>
                    <a:pt x="678" y="190"/>
                  </a:lnTo>
                  <a:lnTo>
                    <a:pt x="680" y="188"/>
                  </a:lnTo>
                  <a:lnTo>
                    <a:pt x="684" y="186"/>
                  </a:lnTo>
                  <a:lnTo>
                    <a:pt x="690" y="180"/>
                  </a:lnTo>
                  <a:lnTo>
                    <a:pt x="690" y="172"/>
                  </a:lnTo>
                  <a:lnTo>
                    <a:pt x="684" y="168"/>
                  </a:lnTo>
                  <a:lnTo>
                    <a:pt x="684" y="164"/>
                  </a:lnTo>
                  <a:lnTo>
                    <a:pt x="688" y="160"/>
                  </a:lnTo>
                  <a:lnTo>
                    <a:pt x="700" y="154"/>
                  </a:lnTo>
                  <a:lnTo>
                    <a:pt x="724" y="146"/>
                  </a:lnTo>
                  <a:lnTo>
                    <a:pt x="730" y="142"/>
                  </a:lnTo>
                  <a:lnTo>
                    <a:pt x="734" y="140"/>
                  </a:lnTo>
                  <a:lnTo>
                    <a:pt x="742" y="132"/>
                  </a:lnTo>
                  <a:lnTo>
                    <a:pt x="744" y="134"/>
                  </a:lnTo>
                  <a:lnTo>
                    <a:pt x="746" y="136"/>
                  </a:lnTo>
                  <a:lnTo>
                    <a:pt x="750" y="144"/>
                  </a:lnTo>
                  <a:lnTo>
                    <a:pt x="756" y="154"/>
                  </a:lnTo>
                  <a:lnTo>
                    <a:pt x="762" y="158"/>
                  </a:lnTo>
                  <a:lnTo>
                    <a:pt x="770" y="162"/>
                  </a:lnTo>
                  <a:lnTo>
                    <a:pt x="806" y="188"/>
                  </a:lnTo>
                  <a:lnTo>
                    <a:pt x="838" y="194"/>
                  </a:lnTo>
                  <a:lnTo>
                    <a:pt x="838" y="204"/>
                  </a:lnTo>
                  <a:lnTo>
                    <a:pt x="838" y="220"/>
                  </a:lnTo>
                  <a:lnTo>
                    <a:pt x="838" y="228"/>
                  </a:lnTo>
                  <a:lnTo>
                    <a:pt x="836" y="236"/>
                  </a:lnTo>
                  <a:lnTo>
                    <a:pt x="834" y="242"/>
                  </a:lnTo>
                  <a:lnTo>
                    <a:pt x="828" y="246"/>
                  </a:lnTo>
                  <a:lnTo>
                    <a:pt x="818" y="272"/>
                  </a:lnTo>
                  <a:lnTo>
                    <a:pt x="812" y="306"/>
                  </a:lnTo>
                  <a:lnTo>
                    <a:pt x="802" y="308"/>
                  </a:lnTo>
                  <a:lnTo>
                    <a:pt x="800" y="302"/>
                  </a:lnTo>
                  <a:lnTo>
                    <a:pt x="796" y="300"/>
                  </a:lnTo>
                  <a:lnTo>
                    <a:pt x="792" y="298"/>
                  </a:lnTo>
                  <a:lnTo>
                    <a:pt x="788" y="298"/>
                  </a:lnTo>
                  <a:lnTo>
                    <a:pt x="778" y="300"/>
                  </a:lnTo>
                  <a:lnTo>
                    <a:pt x="774" y="302"/>
                  </a:lnTo>
                  <a:lnTo>
                    <a:pt x="770" y="300"/>
                  </a:lnTo>
                  <a:lnTo>
                    <a:pt x="770" y="258"/>
                  </a:lnTo>
                  <a:lnTo>
                    <a:pt x="762" y="248"/>
                  </a:lnTo>
                  <a:lnTo>
                    <a:pt x="756" y="244"/>
                  </a:lnTo>
                  <a:lnTo>
                    <a:pt x="750" y="242"/>
                  </a:lnTo>
                  <a:lnTo>
                    <a:pt x="744" y="242"/>
                  </a:lnTo>
                  <a:lnTo>
                    <a:pt x="738" y="244"/>
                  </a:lnTo>
                  <a:lnTo>
                    <a:pt x="732" y="250"/>
                  </a:lnTo>
                  <a:lnTo>
                    <a:pt x="722" y="264"/>
                  </a:lnTo>
                  <a:lnTo>
                    <a:pt x="716" y="282"/>
                  </a:lnTo>
                  <a:lnTo>
                    <a:pt x="708" y="302"/>
                  </a:lnTo>
                  <a:lnTo>
                    <a:pt x="698" y="320"/>
                  </a:lnTo>
                  <a:lnTo>
                    <a:pt x="690" y="340"/>
                  </a:lnTo>
                  <a:lnTo>
                    <a:pt x="686" y="346"/>
                  </a:lnTo>
                  <a:lnTo>
                    <a:pt x="680" y="354"/>
                  </a:lnTo>
                  <a:lnTo>
                    <a:pt x="666" y="362"/>
                  </a:lnTo>
                  <a:lnTo>
                    <a:pt x="652" y="366"/>
                  </a:lnTo>
                  <a:lnTo>
                    <a:pt x="632" y="368"/>
                  </a:lnTo>
                  <a:lnTo>
                    <a:pt x="624" y="372"/>
                  </a:lnTo>
                  <a:lnTo>
                    <a:pt x="622" y="374"/>
                  </a:lnTo>
                  <a:lnTo>
                    <a:pt x="620" y="378"/>
                  </a:lnTo>
                  <a:lnTo>
                    <a:pt x="618" y="390"/>
                  </a:lnTo>
                  <a:lnTo>
                    <a:pt x="618" y="410"/>
                  </a:lnTo>
                  <a:lnTo>
                    <a:pt x="644" y="432"/>
                  </a:lnTo>
                  <a:lnTo>
                    <a:pt x="642" y="438"/>
                  </a:lnTo>
                  <a:lnTo>
                    <a:pt x="638" y="444"/>
                  </a:lnTo>
                  <a:lnTo>
                    <a:pt x="628" y="454"/>
                  </a:lnTo>
                  <a:lnTo>
                    <a:pt x="620" y="456"/>
                  </a:lnTo>
                  <a:lnTo>
                    <a:pt x="610" y="456"/>
                  </a:lnTo>
                  <a:lnTo>
                    <a:pt x="588" y="456"/>
                  </a:lnTo>
                  <a:lnTo>
                    <a:pt x="570" y="452"/>
                  </a:lnTo>
                  <a:lnTo>
                    <a:pt x="556" y="448"/>
                  </a:lnTo>
                  <a:lnTo>
                    <a:pt x="548" y="442"/>
                  </a:lnTo>
                  <a:lnTo>
                    <a:pt x="540" y="438"/>
                  </a:lnTo>
                  <a:lnTo>
                    <a:pt x="532" y="436"/>
                  </a:lnTo>
                  <a:lnTo>
                    <a:pt x="526" y="438"/>
                  </a:lnTo>
                  <a:lnTo>
                    <a:pt x="520" y="440"/>
                  </a:lnTo>
                  <a:lnTo>
                    <a:pt x="514" y="446"/>
                  </a:lnTo>
                  <a:lnTo>
                    <a:pt x="502" y="456"/>
                  </a:lnTo>
                  <a:lnTo>
                    <a:pt x="480" y="520"/>
                  </a:lnTo>
                  <a:lnTo>
                    <a:pt x="476" y="530"/>
                  </a:lnTo>
                  <a:lnTo>
                    <a:pt x="464" y="532"/>
                  </a:lnTo>
                  <a:close/>
                </a:path>
              </a:pathLst>
            </a:custGeom>
            <a:grpFill/>
            <a:ln w="9525">
              <a:solidFill>
                <a:schemeClr val="bg1"/>
              </a:solidFill>
              <a:round/>
            </a:ln>
          </p:spPr>
          <p:txBody>
            <a:bodyPr/>
            <a:lstStyle/>
            <a:p>
              <a:pPr fontAlgn="base">
                <a:spcBef>
                  <a:spcPct val="0"/>
                </a:spcBef>
                <a:spcAft>
                  <a:spcPct val="0"/>
                </a:spcAft>
              </a:pPr>
              <a:endParaRPr lang="zh-CN" altLang="en-US" kern="0">
                <a:solidFill>
                  <a:srgbClr val="663300"/>
                </a:solidFill>
                <a:latin typeface="Arial" panose="020B0604020202020204" pitchFamily="34" charset="0"/>
              </a:endParaRPr>
            </a:p>
          </p:txBody>
        </p:sp>
        <p:sp>
          <p:nvSpPr>
            <p:cNvPr id="86" name="Freeform 38"/>
            <p:cNvSpPr/>
            <p:nvPr/>
          </p:nvSpPr>
          <p:spPr bwMode="auto">
            <a:xfrm>
              <a:off x="6727825" y="285751"/>
              <a:ext cx="1768475" cy="1581150"/>
            </a:xfrm>
            <a:custGeom>
              <a:avLst/>
              <a:gdLst>
                <a:gd name="T0" fmla="*/ 750 w 1114"/>
                <a:gd name="T1" fmla="*/ 920 h 996"/>
                <a:gd name="T2" fmla="*/ 698 w 1114"/>
                <a:gd name="T3" fmla="*/ 952 h 996"/>
                <a:gd name="T4" fmla="*/ 656 w 1114"/>
                <a:gd name="T5" fmla="*/ 908 h 996"/>
                <a:gd name="T6" fmla="*/ 614 w 1114"/>
                <a:gd name="T7" fmla="*/ 872 h 996"/>
                <a:gd name="T8" fmla="*/ 568 w 1114"/>
                <a:gd name="T9" fmla="*/ 866 h 996"/>
                <a:gd name="T10" fmla="*/ 534 w 1114"/>
                <a:gd name="T11" fmla="*/ 824 h 996"/>
                <a:gd name="T12" fmla="*/ 488 w 1114"/>
                <a:gd name="T13" fmla="*/ 834 h 996"/>
                <a:gd name="T14" fmla="*/ 442 w 1114"/>
                <a:gd name="T15" fmla="*/ 860 h 996"/>
                <a:gd name="T16" fmla="*/ 360 w 1114"/>
                <a:gd name="T17" fmla="*/ 840 h 996"/>
                <a:gd name="T18" fmla="*/ 320 w 1114"/>
                <a:gd name="T19" fmla="*/ 790 h 996"/>
                <a:gd name="T20" fmla="*/ 288 w 1114"/>
                <a:gd name="T21" fmla="*/ 776 h 996"/>
                <a:gd name="T22" fmla="*/ 324 w 1114"/>
                <a:gd name="T23" fmla="*/ 756 h 996"/>
                <a:gd name="T24" fmla="*/ 288 w 1114"/>
                <a:gd name="T25" fmla="*/ 712 h 996"/>
                <a:gd name="T26" fmla="*/ 244 w 1114"/>
                <a:gd name="T27" fmla="*/ 716 h 996"/>
                <a:gd name="T28" fmla="*/ 220 w 1114"/>
                <a:gd name="T29" fmla="*/ 662 h 996"/>
                <a:gd name="T30" fmla="*/ 268 w 1114"/>
                <a:gd name="T31" fmla="*/ 592 h 996"/>
                <a:gd name="T32" fmla="*/ 304 w 1114"/>
                <a:gd name="T33" fmla="*/ 516 h 996"/>
                <a:gd name="T34" fmla="*/ 314 w 1114"/>
                <a:gd name="T35" fmla="*/ 550 h 996"/>
                <a:gd name="T36" fmla="*/ 358 w 1114"/>
                <a:gd name="T37" fmla="*/ 568 h 996"/>
                <a:gd name="T38" fmla="*/ 358 w 1114"/>
                <a:gd name="T39" fmla="*/ 484 h 996"/>
                <a:gd name="T40" fmla="*/ 360 w 1114"/>
                <a:gd name="T41" fmla="*/ 428 h 996"/>
                <a:gd name="T42" fmla="*/ 338 w 1114"/>
                <a:gd name="T43" fmla="*/ 348 h 996"/>
                <a:gd name="T44" fmla="*/ 362 w 1114"/>
                <a:gd name="T45" fmla="*/ 252 h 996"/>
                <a:gd name="T46" fmla="*/ 314 w 1114"/>
                <a:gd name="T47" fmla="*/ 158 h 996"/>
                <a:gd name="T48" fmla="*/ 252 w 1114"/>
                <a:gd name="T49" fmla="*/ 188 h 996"/>
                <a:gd name="T50" fmla="*/ 166 w 1114"/>
                <a:gd name="T51" fmla="*/ 218 h 996"/>
                <a:gd name="T52" fmla="*/ 130 w 1114"/>
                <a:gd name="T53" fmla="*/ 192 h 996"/>
                <a:gd name="T54" fmla="*/ 102 w 1114"/>
                <a:gd name="T55" fmla="*/ 126 h 996"/>
                <a:gd name="T56" fmla="*/ 44 w 1114"/>
                <a:gd name="T57" fmla="*/ 140 h 996"/>
                <a:gd name="T58" fmla="*/ 20 w 1114"/>
                <a:gd name="T59" fmla="*/ 96 h 996"/>
                <a:gd name="T60" fmla="*/ 72 w 1114"/>
                <a:gd name="T61" fmla="*/ 10 h 996"/>
                <a:gd name="T62" fmla="*/ 168 w 1114"/>
                <a:gd name="T63" fmla="*/ 16 h 996"/>
                <a:gd name="T64" fmla="*/ 282 w 1114"/>
                <a:gd name="T65" fmla="*/ 26 h 996"/>
                <a:gd name="T66" fmla="*/ 392 w 1114"/>
                <a:gd name="T67" fmla="*/ 184 h 996"/>
                <a:gd name="T68" fmla="*/ 458 w 1114"/>
                <a:gd name="T69" fmla="*/ 278 h 996"/>
                <a:gd name="T70" fmla="*/ 498 w 1114"/>
                <a:gd name="T71" fmla="*/ 330 h 996"/>
                <a:gd name="T72" fmla="*/ 570 w 1114"/>
                <a:gd name="T73" fmla="*/ 354 h 996"/>
                <a:gd name="T74" fmla="*/ 638 w 1114"/>
                <a:gd name="T75" fmla="*/ 366 h 996"/>
                <a:gd name="T76" fmla="*/ 716 w 1114"/>
                <a:gd name="T77" fmla="*/ 396 h 996"/>
                <a:gd name="T78" fmla="*/ 770 w 1114"/>
                <a:gd name="T79" fmla="*/ 448 h 996"/>
                <a:gd name="T80" fmla="*/ 814 w 1114"/>
                <a:gd name="T81" fmla="*/ 512 h 996"/>
                <a:gd name="T82" fmla="*/ 912 w 1114"/>
                <a:gd name="T83" fmla="*/ 486 h 996"/>
                <a:gd name="T84" fmla="*/ 990 w 1114"/>
                <a:gd name="T85" fmla="*/ 404 h 996"/>
                <a:gd name="T86" fmla="*/ 1084 w 1114"/>
                <a:gd name="T87" fmla="*/ 340 h 996"/>
                <a:gd name="T88" fmla="*/ 1084 w 1114"/>
                <a:gd name="T89" fmla="*/ 412 h 996"/>
                <a:gd name="T90" fmla="*/ 1112 w 1114"/>
                <a:gd name="T91" fmla="*/ 498 h 996"/>
                <a:gd name="T92" fmla="*/ 1096 w 1114"/>
                <a:gd name="T93" fmla="*/ 584 h 996"/>
                <a:gd name="T94" fmla="*/ 1088 w 1114"/>
                <a:gd name="T95" fmla="*/ 732 h 996"/>
                <a:gd name="T96" fmla="*/ 1028 w 1114"/>
                <a:gd name="T97" fmla="*/ 748 h 996"/>
                <a:gd name="T98" fmla="*/ 974 w 1114"/>
                <a:gd name="T99" fmla="*/ 772 h 996"/>
                <a:gd name="T100" fmla="*/ 942 w 1114"/>
                <a:gd name="T101" fmla="*/ 800 h 996"/>
                <a:gd name="T102" fmla="*/ 984 w 1114"/>
                <a:gd name="T103" fmla="*/ 910 h 996"/>
                <a:gd name="T104" fmla="*/ 972 w 1114"/>
                <a:gd name="T105" fmla="*/ 968 h 996"/>
                <a:gd name="T106" fmla="*/ 928 w 1114"/>
                <a:gd name="T107" fmla="*/ 924 h 996"/>
                <a:gd name="T108" fmla="*/ 904 w 1114"/>
                <a:gd name="T109" fmla="*/ 930 h 996"/>
                <a:gd name="T110" fmla="*/ 848 w 1114"/>
                <a:gd name="T111" fmla="*/ 972 h 996"/>
                <a:gd name="T112" fmla="*/ 812 w 1114"/>
                <a:gd name="T113" fmla="*/ 996 h 99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14" h="996">
                  <a:moveTo>
                    <a:pt x="812" y="996"/>
                  </a:moveTo>
                  <a:lnTo>
                    <a:pt x="812" y="996"/>
                  </a:lnTo>
                  <a:lnTo>
                    <a:pt x="772" y="958"/>
                  </a:lnTo>
                  <a:lnTo>
                    <a:pt x="760" y="936"/>
                  </a:lnTo>
                  <a:lnTo>
                    <a:pt x="754" y="926"/>
                  </a:lnTo>
                  <a:lnTo>
                    <a:pt x="750" y="920"/>
                  </a:lnTo>
                  <a:lnTo>
                    <a:pt x="742" y="916"/>
                  </a:lnTo>
                  <a:lnTo>
                    <a:pt x="736" y="912"/>
                  </a:lnTo>
                  <a:lnTo>
                    <a:pt x="726" y="910"/>
                  </a:lnTo>
                  <a:lnTo>
                    <a:pt x="716" y="912"/>
                  </a:lnTo>
                  <a:lnTo>
                    <a:pt x="698" y="952"/>
                  </a:lnTo>
                  <a:lnTo>
                    <a:pt x="692" y="950"/>
                  </a:lnTo>
                  <a:lnTo>
                    <a:pt x="684" y="946"/>
                  </a:lnTo>
                  <a:lnTo>
                    <a:pt x="672" y="932"/>
                  </a:lnTo>
                  <a:lnTo>
                    <a:pt x="664" y="918"/>
                  </a:lnTo>
                  <a:lnTo>
                    <a:pt x="660" y="910"/>
                  </a:lnTo>
                  <a:lnTo>
                    <a:pt x="656" y="908"/>
                  </a:lnTo>
                  <a:lnTo>
                    <a:pt x="654" y="904"/>
                  </a:lnTo>
                  <a:lnTo>
                    <a:pt x="650" y="896"/>
                  </a:lnTo>
                  <a:lnTo>
                    <a:pt x="628" y="892"/>
                  </a:lnTo>
                  <a:lnTo>
                    <a:pt x="620" y="880"/>
                  </a:lnTo>
                  <a:lnTo>
                    <a:pt x="614" y="872"/>
                  </a:lnTo>
                  <a:lnTo>
                    <a:pt x="608" y="868"/>
                  </a:lnTo>
                  <a:lnTo>
                    <a:pt x="602" y="864"/>
                  </a:lnTo>
                  <a:lnTo>
                    <a:pt x="588" y="862"/>
                  </a:lnTo>
                  <a:lnTo>
                    <a:pt x="572" y="860"/>
                  </a:lnTo>
                  <a:lnTo>
                    <a:pt x="568" y="866"/>
                  </a:lnTo>
                  <a:lnTo>
                    <a:pt x="554" y="870"/>
                  </a:lnTo>
                  <a:lnTo>
                    <a:pt x="544" y="870"/>
                  </a:lnTo>
                  <a:lnTo>
                    <a:pt x="538" y="866"/>
                  </a:lnTo>
                  <a:lnTo>
                    <a:pt x="536" y="860"/>
                  </a:lnTo>
                  <a:lnTo>
                    <a:pt x="534" y="852"/>
                  </a:lnTo>
                  <a:lnTo>
                    <a:pt x="534" y="842"/>
                  </a:lnTo>
                  <a:lnTo>
                    <a:pt x="534" y="824"/>
                  </a:lnTo>
                  <a:lnTo>
                    <a:pt x="526" y="816"/>
                  </a:lnTo>
                  <a:lnTo>
                    <a:pt x="520" y="814"/>
                  </a:lnTo>
                  <a:lnTo>
                    <a:pt x="514" y="812"/>
                  </a:lnTo>
                  <a:lnTo>
                    <a:pt x="506" y="812"/>
                  </a:lnTo>
                  <a:lnTo>
                    <a:pt x="488" y="834"/>
                  </a:lnTo>
                  <a:lnTo>
                    <a:pt x="474" y="842"/>
                  </a:lnTo>
                  <a:lnTo>
                    <a:pt x="468" y="848"/>
                  </a:lnTo>
                  <a:lnTo>
                    <a:pt x="460" y="852"/>
                  </a:lnTo>
                  <a:lnTo>
                    <a:pt x="452" y="858"/>
                  </a:lnTo>
                  <a:lnTo>
                    <a:pt x="442" y="860"/>
                  </a:lnTo>
                  <a:lnTo>
                    <a:pt x="422" y="866"/>
                  </a:lnTo>
                  <a:lnTo>
                    <a:pt x="404" y="868"/>
                  </a:lnTo>
                  <a:lnTo>
                    <a:pt x="380" y="858"/>
                  </a:lnTo>
                  <a:lnTo>
                    <a:pt x="372" y="852"/>
                  </a:lnTo>
                  <a:lnTo>
                    <a:pt x="364" y="846"/>
                  </a:lnTo>
                  <a:lnTo>
                    <a:pt x="360" y="840"/>
                  </a:lnTo>
                  <a:lnTo>
                    <a:pt x="354" y="832"/>
                  </a:lnTo>
                  <a:lnTo>
                    <a:pt x="348" y="814"/>
                  </a:lnTo>
                  <a:lnTo>
                    <a:pt x="336" y="796"/>
                  </a:lnTo>
                  <a:lnTo>
                    <a:pt x="332" y="792"/>
                  </a:lnTo>
                  <a:lnTo>
                    <a:pt x="330" y="790"/>
                  </a:lnTo>
                  <a:lnTo>
                    <a:pt x="320" y="790"/>
                  </a:lnTo>
                  <a:lnTo>
                    <a:pt x="304" y="788"/>
                  </a:lnTo>
                  <a:lnTo>
                    <a:pt x="302" y="790"/>
                  </a:lnTo>
                  <a:lnTo>
                    <a:pt x="294" y="786"/>
                  </a:lnTo>
                  <a:lnTo>
                    <a:pt x="290" y="782"/>
                  </a:lnTo>
                  <a:lnTo>
                    <a:pt x="288" y="776"/>
                  </a:lnTo>
                  <a:lnTo>
                    <a:pt x="286" y="770"/>
                  </a:lnTo>
                  <a:lnTo>
                    <a:pt x="294" y="768"/>
                  </a:lnTo>
                  <a:lnTo>
                    <a:pt x="304" y="766"/>
                  </a:lnTo>
                  <a:lnTo>
                    <a:pt x="314" y="762"/>
                  </a:lnTo>
                  <a:lnTo>
                    <a:pt x="324" y="756"/>
                  </a:lnTo>
                  <a:lnTo>
                    <a:pt x="322" y="736"/>
                  </a:lnTo>
                  <a:lnTo>
                    <a:pt x="318" y="722"/>
                  </a:lnTo>
                  <a:lnTo>
                    <a:pt x="310" y="708"/>
                  </a:lnTo>
                  <a:lnTo>
                    <a:pt x="296" y="708"/>
                  </a:lnTo>
                  <a:lnTo>
                    <a:pt x="288" y="712"/>
                  </a:lnTo>
                  <a:lnTo>
                    <a:pt x="284" y="720"/>
                  </a:lnTo>
                  <a:lnTo>
                    <a:pt x="278" y="732"/>
                  </a:lnTo>
                  <a:lnTo>
                    <a:pt x="270" y="732"/>
                  </a:lnTo>
                  <a:lnTo>
                    <a:pt x="264" y="730"/>
                  </a:lnTo>
                  <a:lnTo>
                    <a:pt x="252" y="724"/>
                  </a:lnTo>
                  <a:lnTo>
                    <a:pt x="244" y="716"/>
                  </a:lnTo>
                  <a:lnTo>
                    <a:pt x="234" y="712"/>
                  </a:lnTo>
                  <a:lnTo>
                    <a:pt x="232" y="702"/>
                  </a:lnTo>
                  <a:lnTo>
                    <a:pt x="228" y="696"/>
                  </a:lnTo>
                  <a:lnTo>
                    <a:pt x="220" y="686"/>
                  </a:lnTo>
                  <a:lnTo>
                    <a:pt x="220" y="662"/>
                  </a:lnTo>
                  <a:lnTo>
                    <a:pt x="232" y="650"/>
                  </a:lnTo>
                  <a:lnTo>
                    <a:pt x="244" y="640"/>
                  </a:lnTo>
                  <a:lnTo>
                    <a:pt x="260" y="616"/>
                  </a:lnTo>
                  <a:lnTo>
                    <a:pt x="264" y="602"/>
                  </a:lnTo>
                  <a:lnTo>
                    <a:pt x="268" y="592"/>
                  </a:lnTo>
                  <a:lnTo>
                    <a:pt x="274" y="582"/>
                  </a:lnTo>
                  <a:lnTo>
                    <a:pt x="280" y="572"/>
                  </a:lnTo>
                  <a:lnTo>
                    <a:pt x="292" y="556"/>
                  </a:lnTo>
                  <a:lnTo>
                    <a:pt x="298" y="546"/>
                  </a:lnTo>
                  <a:lnTo>
                    <a:pt x="302" y="536"/>
                  </a:lnTo>
                  <a:lnTo>
                    <a:pt x="304" y="516"/>
                  </a:lnTo>
                  <a:lnTo>
                    <a:pt x="308" y="518"/>
                  </a:lnTo>
                  <a:lnTo>
                    <a:pt x="312" y="520"/>
                  </a:lnTo>
                  <a:lnTo>
                    <a:pt x="316" y="528"/>
                  </a:lnTo>
                  <a:lnTo>
                    <a:pt x="316" y="538"/>
                  </a:lnTo>
                  <a:lnTo>
                    <a:pt x="314" y="550"/>
                  </a:lnTo>
                  <a:lnTo>
                    <a:pt x="316" y="556"/>
                  </a:lnTo>
                  <a:lnTo>
                    <a:pt x="318" y="562"/>
                  </a:lnTo>
                  <a:lnTo>
                    <a:pt x="322" y="568"/>
                  </a:lnTo>
                  <a:lnTo>
                    <a:pt x="330" y="572"/>
                  </a:lnTo>
                  <a:lnTo>
                    <a:pt x="348" y="572"/>
                  </a:lnTo>
                  <a:lnTo>
                    <a:pt x="358" y="568"/>
                  </a:lnTo>
                  <a:lnTo>
                    <a:pt x="366" y="562"/>
                  </a:lnTo>
                  <a:lnTo>
                    <a:pt x="368" y="524"/>
                  </a:lnTo>
                  <a:lnTo>
                    <a:pt x="368" y="508"/>
                  </a:lnTo>
                  <a:lnTo>
                    <a:pt x="366" y="494"/>
                  </a:lnTo>
                  <a:lnTo>
                    <a:pt x="358" y="484"/>
                  </a:lnTo>
                  <a:lnTo>
                    <a:pt x="352" y="474"/>
                  </a:lnTo>
                  <a:lnTo>
                    <a:pt x="348" y="466"/>
                  </a:lnTo>
                  <a:lnTo>
                    <a:pt x="348" y="458"/>
                  </a:lnTo>
                  <a:lnTo>
                    <a:pt x="350" y="452"/>
                  </a:lnTo>
                  <a:lnTo>
                    <a:pt x="352" y="444"/>
                  </a:lnTo>
                  <a:lnTo>
                    <a:pt x="360" y="428"/>
                  </a:lnTo>
                  <a:lnTo>
                    <a:pt x="358" y="410"/>
                  </a:lnTo>
                  <a:lnTo>
                    <a:pt x="352" y="392"/>
                  </a:lnTo>
                  <a:lnTo>
                    <a:pt x="346" y="380"/>
                  </a:lnTo>
                  <a:lnTo>
                    <a:pt x="340" y="372"/>
                  </a:lnTo>
                  <a:lnTo>
                    <a:pt x="338" y="348"/>
                  </a:lnTo>
                  <a:lnTo>
                    <a:pt x="350" y="320"/>
                  </a:lnTo>
                  <a:lnTo>
                    <a:pt x="352" y="306"/>
                  </a:lnTo>
                  <a:lnTo>
                    <a:pt x="354" y="294"/>
                  </a:lnTo>
                  <a:lnTo>
                    <a:pt x="364" y="268"/>
                  </a:lnTo>
                  <a:lnTo>
                    <a:pt x="362" y="252"/>
                  </a:lnTo>
                  <a:lnTo>
                    <a:pt x="360" y="236"/>
                  </a:lnTo>
                  <a:lnTo>
                    <a:pt x="356" y="218"/>
                  </a:lnTo>
                  <a:lnTo>
                    <a:pt x="350" y="202"/>
                  </a:lnTo>
                  <a:lnTo>
                    <a:pt x="342" y="188"/>
                  </a:lnTo>
                  <a:lnTo>
                    <a:pt x="334" y="174"/>
                  </a:lnTo>
                  <a:lnTo>
                    <a:pt x="324" y="164"/>
                  </a:lnTo>
                  <a:lnTo>
                    <a:pt x="314" y="158"/>
                  </a:lnTo>
                  <a:lnTo>
                    <a:pt x="296" y="158"/>
                  </a:lnTo>
                  <a:lnTo>
                    <a:pt x="284" y="160"/>
                  </a:lnTo>
                  <a:lnTo>
                    <a:pt x="272" y="164"/>
                  </a:lnTo>
                  <a:lnTo>
                    <a:pt x="262" y="172"/>
                  </a:lnTo>
                  <a:lnTo>
                    <a:pt x="252" y="188"/>
                  </a:lnTo>
                  <a:lnTo>
                    <a:pt x="244" y="198"/>
                  </a:lnTo>
                  <a:lnTo>
                    <a:pt x="234" y="204"/>
                  </a:lnTo>
                  <a:lnTo>
                    <a:pt x="216" y="208"/>
                  </a:lnTo>
                  <a:lnTo>
                    <a:pt x="198" y="210"/>
                  </a:lnTo>
                  <a:lnTo>
                    <a:pt x="182" y="214"/>
                  </a:lnTo>
                  <a:lnTo>
                    <a:pt x="166" y="218"/>
                  </a:lnTo>
                  <a:lnTo>
                    <a:pt x="152" y="222"/>
                  </a:lnTo>
                  <a:lnTo>
                    <a:pt x="144" y="218"/>
                  </a:lnTo>
                  <a:lnTo>
                    <a:pt x="138" y="212"/>
                  </a:lnTo>
                  <a:lnTo>
                    <a:pt x="134" y="208"/>
                  </a:lnTo>
                  <a:lnTo>
                    <a:pt x="132" y="202"/>
                  </a:lnTo>
                  <a:lnTo>
                    <a:pt x="130" y="192"/>
                  </a:lnTo>
                  <a:lnTo>
                    <a:pt x="128" y="184"/>
                  </a:lnTo>
                  <a:lnTo>
                    <a:pt x="124" y="164"/>
                  </a:lnTo>
                  <a:lnTo>
                    <a:pt x="118" y="148"/>
                  </a:lnTo>
                  <a:lnTo>
                    <a:pt x="110" y="136"/>
                  </a:lnTo>
                  <a:lnTo>
                    <a:pt x="102" y="126"/>
                  </a:lnTo>
                  <a:lnTo>
                    <a:pt x="86" y="120"/>
                  </a:lnTo>
                  <a:lnTo>
                    <a:pt x="72" y="116"/>
                  </a:lnTo>
                  <a:lnTo>
                    <a:pt x="62" y="114"/>
                  </a:lnTo>
                  <a:lnTo>
                    <a:pt x="54" y="116"/>
                  </a:lnTo>
                  <a:lnTo>
                    <a:pt x="48" y="122"/>
                  </a:lnTo>
                  <a:lnTo>
                    <a:pt x="46" y="130"/>
                  </a:lnTo>
                  <a:lnTo>
                    <a:pt x="44" y="140"/>
                  </a:lnTo>
                  <a:lnTo>
                    <a:pt x="44" y="156"/>
                  </a:lnTo>
                  <a:lnTo>
                    <a:pt x="0" y="124"/>
                  </a:lnTo>
                  <a:lnTo>
                    <a:pt x="0" y="118"/>
                  </a:lnTo>
                  <a:lnTo>
                    <a:pt x="20" y="96"/>
                  </a:lnTo>
                  <a:lnTo>
                    <a:pt x="24" y="58"/>
                  </a:lnTo>
                  <a:lnTo>
                    <a:pt x="10" y="46"/>
                  </a:lnTo>
                  <a:lnTo>
                    <a:pt x="72" y="10"/>
                  </a:lnTo>
                  <a:lnTo>
                    <a:pt x="88" y="4"/>
                  </a:lnTo>
                  <a:lnTo>
                    <a:pt x="104" y="0"/>
                  </a:lnTo>
                  <a:lnTo>
                    <a:pt x="122" y="0"/>
                  </a:lnTo>
                  <a:lnTo>
                    <a:pt x="142" y="2"/>
                  </a:lnTo>
                  <a:lnTo>
                    <a:pt x="156" y="10"/>
                  </a:lnTo>
                  <a:lnTo>
                    <a:pt x="168" y="16"/>
                  </a:lnTo>
                  <a:lnTo>
                    <a:pt x="184" y="18"/>
                  </a:lnTo>
                  <a:lnTo>
                    <a:pt x="204" y="20"/>
                  </a:lnTo>
                  <a:lnTo>
                    <a:pt x="224" y="16"/>
                  </a:lnTo>
                  <a:lnTo>
                    <a:pt x="240" y="14"/>
                  </a:lnTo>
                  <a:lnTo>
                    <a:pt x="258" y="18"/>
                  </a:lnTo>
                  <a:lnTo>
                    <a:pt x="282" y="26"/>
                  </a:lnTo>
                  <a:lnTo>
                    <a:pt x="324" y="78"/>
                  </a:lnTo>
                  <a:lnTo>
                    <a:pt x="348" y="106"/>
                  </a:lnTo>
                  <a:lnTo>
                    <a:pt x="374" y="136"/>
                  </a:lnTo>
                  <a:lnTo>
                    <a:pt x="392" y="184"/>
                  </a:lnTo>
                  <a:lnTo>
                    <a:pt x="436" y="222"/>
                  </a:lnTo>
                  <a:lnTo>
                    <a:pt x="446" y="236"/>
                  </a:lnTo>
                  <a:lnTo>
                    <a:pt x="452" y="246"/>
                  </a:lnTo>
                  <a:lnTo>
                    <a:pt x="456" y="258"/>
                  </a:lnTo>
                  <a:lnTo>
                    <a:pt x="458" y="278"/>
                  </a:lnTo>
                  <a:lnTo>
                    <a:pt x="464" y="284"/>
                  </a:lnTo>
                  <a:lnTo>
                    <a:pt x="470" y="290"/>
                  </a:lnTo>
                  <a:lnTo>
                    <a:pt x="492" y="306"/>
                  </a:lnTo>
                  <a:lnTo>
                    <a:pt x="496" y="314"/>
                  </a:lnTo>
                  <a:lnTo>
                    <a:pt x="498" y="330"/>
                  </a:lnTo>
                  <a:lnTo>
                    <a:pt x="504" y="354"/>
                  </a:lnTo>
                  <a:lnTo>
                    <a:pt x="514" y="358"/>
                  </a:lnTo>
                  <a:lnTo>
                    <a:pt x="532" y="358"/>
                  </a:lnTo>
                  <a:lnTo>
                    <a:pt x="552" y="356"/>
                  </a:lnTo>
                  <a:lnTo>
                    <a:pt x="570" y="354"/>
                  </a:lnTo>
                  <a:lnTo>
                    <a:pt x="580" y="354"/>
                  </a:lnTo>
                  <a:lnTo>
                    <a:pt x="588" y="354"/>
                  </a:lnTo>
                  <a:lnTo>
                    <a:pt x="600" y="358"/>
                  </a:lnTo>
                  <a:lnTo>
                    <a:pt x="614" y="366"/>
                  </a:lnTo>
                  <a:lnTo>
                    <a:pt x="638" y="366"/>
                  </a:lnTo>
                  <a:lnTo>
                    <a:pt x="642" y="362"/>
                  </a:lnTo>
                  <a:lnTo>
                    <a:pt x="646" y="360"/>
                  </a:lnTo>
                  <a:lnTo>
                    <a:pt x="662" y="358"/>
                  </a:lnTo>
                  <a:lnTo>
                    <a:pt x="704" y="396"/>
                  </a:lnTo>
                  <a:lnTo>
                    <a:pt x="716" y="396"/>
                  </a:lnTo>
                  <a:lnTo>
                    <a:pt x="728" y="396"/>
                  </a:lnTo>
                  <a:lnTo>
                    <a:pt x="740" y="400"/>
                  </a:lnTo>
                  <a:lnTo>
                    <a:pt x="748" y="404"/>
                  </a:lnTo>
                  <a:lnTo>
                    <a:pt x="754" y="410"/>
                  </a:lnTo>
                  <a:lnTo>
                    <a:pt x="770" y="448"/>
                  </a:lnTo>
                  <a:lnTo>
                    <a:pt x="772" y="458"/>
                  </a:lnTo>
                  <a:lnTo>
                    <a:pt x="778" y="470"/>
                  </a:lnTo>
                  <a:lnTo>
                    <a:pt x="784" y="484"/>
                  </a:lnTo>
                  <a:lnTo>
                    <a:pt x="792" y="496"/>
                  </a:lnTo>
                  <a:lnTo>
                    <a:pt x="802" y="506"/>
                  </a:lnTo>
                  <a:lnTo>
                    <a:pt x="808" y="510"/>
                  </a:lnTo>
                  <a:lnTo>
                    <a:pt x="814" y="512"/>
                  </a:lnTo>
                  <a:lnTo>
                    <a:pt x="822" y="514"/>
                  </a:lnTo>
                  <a:lnTo>
                    <a:pt x="830" y="512"/>
                  </a:lnTo>
                  <a:lnTo>
                    <a:pt x="838" y="510"/>
                  </a:lnTo>
                  <a:lnTo>
                    <a:pt x="846" y="506"/>
                  </a:lnTo>
                  <a:lnTo>
                    <a:pt x="878" y="498"/>
                  </a:lnTo>
                  <a:lnTo>
                    <a:pt x="912" y="486"/>
                  </a:lnTo>
                  <a:lnTo>
                    <a:pt x="928" y="476"/>
                  </a:lnTo>
                  <a:lnTo>
                    <a:pt x="942" y="454"/>
                  </a:lnTo>
                  <a:lnTo>
                    <a:pt x="956" y="436"/>
                  </a:lnTo>
                  <a:lnTo>
                    <a:pt x="972" y="420"/>
                  </a:lnTo>
                  <a:lnTo>
                    <a:pt x="990" y="404"/>
                  </a:lnTo>
                  <a:lnTo>
                    <a:pt x="1016" y="376"/>
                  </a:lnTo>
                  <a:lnTo>
                    <a:pt x="1064" y="336"/>
                  </a:lnTo>
                  <a:lnTo>
                    <a:pt x="1078" y="338"/>
                  </a:lnTo>
                  <a:lnTo>
                    <a:pt x="1084" y="340"/>
                  </a:lnTo>
                  <a:lnTo>
                    <a:pt x="1086" y="342"/>
                  </a:lnTo>
                  <a:lnTo>
                    <a:pt x="1088" y="346"/>
                  </a:lnTo>
                  <a:lnTo>
                    <a:pt x="1086" y="350"/>
                  </a:lnTo>
                  <a:lnTo>
                    <a:pt x="1084" y="370"/>
                  </a:lnTo>
                  <a:lnTo>
                    <a:pt x="1084" y="412"/>
                  </a:lnTo>
                  <a:lnTo>
                    <a:pt x="1100" y="428"/>
                  </a:lnTo>
                  <a:lnTo>
                    <a:pt x="1108" y="442"/>
                  </a:lnTo>
                  <a:lnTo>
                    <a:pt x="1112" y="448"/>
                  </a:lnTo>
                  <a:lnTo>
                    <a:pt x="1114" y="456"/>
                  </a:lnTo>
                  <a:lnTo>
                    <a:pt x="1112" y="498"/>
                  </a:lnTo>
                  <a:lnTo>
                    <a:pt x="1102" y="524"/>
                  </a:lnTo>
                  <a:lnTo>
                    <a:pt x="1098" y="530"/>
                  </a:lnTo>
                  <a:lnTo>
                    <a:pt x="1094" y="536"/>
                  </a:lnTo>
                  <a:lnTo>
                    <a:pt x="1092" y="550"/>
                  </a:lnTo>
                  <a:lnTo>
                    <a:pt x="1094" y="566"/>
                  </a:lnTo>
                  <a:lnTo>
                    <a:pt x="1096" y="584"/>
                  </a:lnTo>
                  <a:lnTo>
                    <a:pt x="1096" y="650"/>
                  </a:lnTo>
                  <a:lnTo>
                    <a:pt x="1086" y="690"/>
                  </a:lnTo>
                  <a:lnTo>
                    <a:pt x="1088" y="732"/>
                  </a:lnTo>
                  <a:lnTo>
                    <a:pt x="1080" y="742"/>
                  </a:lnTo>
                  <a:lnTo>
                    <a:pt x="1074" y="746"/>
                  </a:lnTo>
                  <a:lnTo>
                    <a:pt x="1068" y="750"/>
                  </a:lnTo>
                  <a:lnTo>
                    <a:pt x="1046" y="752"/>
                  </a:lnTo>
                  <a:lnTo>
                    <a:pt x="1028" y="748"/>
                  </a:lnTo>
                  <a:lnTo>
                    <a:pt x="1014" y="746"/>
                  </a:lnTo>
                  <a:lnTo>
                    <a:pt x="990" y="744"/>
                  </a:lnTo>
                  <a:lnTo>
                    <a:pt x="986" y="752"/>
                  </a:lnTo>
                  <a:lnTo>
                    <a:pt x="982" y="758"/>
                  </a:lnTo>
                  <a:lnTo>
                    <a:pt x="978" y="764"/>
                  </a:lnTo>
                  <a:lnTo>
                    <a:pt x="974" y="772"/>
                  </a:lnTo>
                  <a:lnTo>
                    <a:pt x="964" y="774"/>
                  </a:lnTo>
                  <a:lnTo>
                    <a:pt x="956" y="778"/>
                  </a:lnTo>
                  <a:lnTo>
                    <a:pt x="950" y="782"/>
                  </a:lnTo>
                  <a:lnTo>
                    <a:pt x="946" y="788"/>
                  </a:lnTo>
                  <a:lnTo>
                    <a:pt x="944" y="794"/>
                  </a:lnTo>
                  <a:lnTo>
                    <a:pt x="942" y="800"/>
                  </a:lnTo>
                  <a:lnTo>
                    <a:pt x="944" y="820"/>
                  </a:lnTo>
                  <a:lnTo>
                    <a:pt x="960" y="846"/>
                  </a:lnTo>
                  <a:lnTo>
                    <a:pt x="964" y="866"/>
                  </a:lnTo>
                  <a:lnTo>
                    <a:pt x="972" y="888"/>
                  </a:lnTo>
                  <a:lnTo>
                    <a:pt x="984" y="910"/>
                  </a:lnTo>
                  <a:lnTo>
                    <a:pt x="996" y="936"/>
                  </a:lnTo>
                  <a:lnTo>
                    <a:pt x="1006" y="976"/>
                  </a:lnTo>
                  <a:lnTo>
                    <a:pt x="992" y="976"/>
                  </a:lnTo>
                  <a:lnTo>
                    <a:pt x="982" y="972"/>
                  </a:lnTo>
                  <a:lnTo>
                    <a:pt x="972" y="968"/>
                  </a:lnTo>
                  <a:lnTo>
                    <a:pt x="962" y="962"/>
                  </a:lnTo>
                  <a:lnTo>
                    <a:pt x="948" y="950"/>
                  </a:lnTo>
                  <a:lnTo>
                    <a:pt x="936" y="942"/>
                  </a:lnTo>
                  <a:lnTo>
                    <a:pt x="934" y="934"/>
                  </a:lnTo>
                  <a:lnTo>
                    <a:pt x="932" y="928"/>
                  </a:lnTo>
                  <a:lnTo>
                    <a:pt x="928" y="924"/>
                  </a:lnTo>
                  <a:lnTo>
                    <a:pt x="924" y="920"/>
                  </a:lnTo>
                  <a:lnTo>
                    <a:pt x="918" y="920"/>
                  </a:lnTo>
                  <a:lnTo>
                    <a:pt x="914" y="918"/>
                  </a:lnTo>
                  <a:lnTo>
                    <a:pt x="910" y="920"/>
                  </a:lnTo>
                  <a:lnTo>
                    <a:pt x="906" y="922"/>
                  </a:lnTo>
                  <a:lnTo>
                    <a:pt x="904" y="930"/>
                  </a:lnTo>
                  <a:lnTo>
                    <a:pt x="888" y="934"/>
                  </a:lnTo>
                  <a:lnTo>
                    <a:pt x="874" y="940"/>
                  </a:lnTo>
                  <a:lnTo>
                    <a:pt x="848" y="954"/>
                  </a:lnTo>
                  <a:lnTo>
                    <a:pt x="848" y="972"/>
                  </a:lnTo>
                  <a:lnTo>
                    <a:pt x="852" y="976"/>
                  </a:lnTo>
                  <a:lnTo>
                    <a:pt x="840" y="982"/>
                  </a:lnTo>
                  <a:lnTo>
                    <a:pt x="832" y="992"/>
                  </a:lnTo>
                  <a:lnTo>
                    <a:pt x="812" y="996"/>
                  </a:lnTo>
                  <a:close/>
                </a:path>
              </a:pathLst>
            </a:custGeom>
            <a:grpFill/>
            <a:ln w="9525">
              <a:solidFill>
                <a:schemeClr val="bg1"/>
              </a:solidFill>
              <a:round/>
            </a:ln>
          </p:spPr>
          <p:txBody>
            <a:bodyPr/>
            <a:lstStyle/>
            <a:p>
              <a:pPr fontAlgn="base">
                <a:spcBef>
                  <a:spcPct val="0"/>
                </a:spcBef>
                <a:spcAft>
                  <a:spcPct val="0"/>
                </a:spcAft>
              </a:pPr>
              <a:endParaRPr lang="zh-CN" altLang="en-US" kern="0">
                <a:solidFill>
                  <a:srgbClr val="663300"/>
                </a:solidFill>
                <a:latin typeface="Arial" panose="020B0604020202020204" pitchFamily="34" charset="0"/>
              </a:endParaRPr>
            </a:p>
          </p:txBody>
        </p:sp>
        <p:sp>
          <p:nvSpPr>
            <p:cNvPr id="87" name="Freeform 39"/>
            <p:cNvSpPr/>
            <p:nvPr/>
          </p:nvSpPr>
          <p:spPr bwMode="auto">
            <a:xfrm>
              <a:off x="3181350" y="2301876"/>
              <a:ext cx="2238375" cy="1905000"/>
            </a:xfrm>
            <a:custGeom>
              <a:avLst/>
              <a:gdLst>
                <a:gd name="T0" fmla="*/ 1230 w 1410"/>
                <a:gd name="T1" fmla="*/ 918 h 1200"/>
                <a:gd name="T2" fmla="*/ 1196 w 1410"/>
                <a:gd name="T3" fmla="*/ 976 h 1200"/>
                <a:gd name="T4" fmla="*/ 1214 w 1410"/>
                <a:gd name="T5" fmla="*/ 1092 h 1200"/>
                <a:gd name="T6" fmla="*/ 1172 w 1410"/>
                <a:gd name="T7" fmla="*/ 1136 h 1200"/>
                <a:gd name="T8" fmla="*/ 1124 w 1410"/>
                <a:gd name="T9" fmla="*/ 1194 h 1200"/>
                <a:gd name="T10" fmla="*/ 1036 w 1410"/>
                <a:gd name="T11" fmla="*/ 1182 h 1200"/>
                <a:gd name="T12" fmla="*/ 972 w 1410"/>
                <a:gd name="T13" fmla="*/ 1096 h 1200"/>
                <a:gd name="T14" fmla="*/ 908 w 1410"/>
                <a:gd name="T15" fmla="*/ 1054 h 1200"/>
                <a:gd name="T16" fmla="*/ 834 w 1410"/>
                <a:gd name="T17" fmla="*/ 1030 h 1200"/>
                <a:gd name="T18" fmla="*/ 826 w 1410"/>
                <a:gd name="T19" fmla="*/ 1080 h 1200"/>
                <a:gd name="T20" fmla="*/ 788 w 1410"/>
                <a:gd name="T21" fmla="*/ 1120 h 1200"/>
                <a:gd name="T22" fmla="*/ 696 w 1410"/>
                <a:gd name="T23" fmla="*/ 1046 h 1200"/>
                <a:gd name="T24" fmla="*/ 764 w 1410"/>
                <a:gd name="T25" fmla="*/ 1022 h 1200"/>
                <a:gd name="T26" fmla="*/ 812 w 1410"/>
                <a:gd name="T27" fmla="*/ 1010 h 1200"/>
                <a:gd name="T28" fmla="*/ 818 w 1410"/>
                <a:gd name="T29" fmla="*/ 922 h 1200"/>
                <a:gd name="T30" fmla="*/ 878 w 1410"/>
                <a:gd name="T31" fmla="*/ 860 h 1200"/>
                <a:gd name="T32" fmla="*/ 876 w 1410"/>
                <a:gd name="T33" fmla="*/ 776 h 1200"/>
                <a:gd name="T34" fmla="*/ 846 w 1410"/>
                <a:gd name="T35" fmla="*/ 662 h 1200"/>
                <a:gd name="T36" fmla="*/ 760 w 1410"/>
                <a:gd name="T37" fmla="*/ 608 h 1200"/>
                <a:gd name="T38" fmla="*/ 638 w 1410"/>
                <a:gd name="T39" fmla="*/ 510 h 1200"/>
                <a:gd name="T40" fmla="*/ 506 w 1410"/>
                <a:gd name="T41" fmla="*/ 456 h 1200"/>
                <a:gd name="T42" fmla="*/ 412 w 1410"/>
                <a:gd name="T43" fmla="*/ 428 h 1200"/>
                <a:gd name="T44" fmla="*/ 356 w 1410"/>
                <a:gd name="T45" fmla="*/ 460 h 1200"/>
                <a:gd name="T46" fmla="*/ 318 w 1410"/>
                <a:gd name="T47" fmla="*/ 494 h 1200"/>
                <a:gd name="T48" fmla="*/ 182 w 1410"/>
                <a:gd name="T49" fmla="*/ 398 h 1200"/>
                <a:gd name="T50" fmla="*/ 42 w 1410"/>
                <a:gd name="T51" fmla="*/ 378 h 1200"/>
                <a:gd name="T52" fmla="*/ 8 w 1410"/>
                <a:gd name="T53" fmla="*/ 326 h 1200"/>
                <a:gd name="T54" fmla="*/ 12 w 1410"/>
                <a:gd name="T55" fmla="*/ 278 h 1200"/>
                <a:gd name="T56" fmla="*/ 100 w 1410"/>
                <a:gd name="T57" fmla="*/ 232 h 1200"/>
                <a:gd name="T58" fmla="*/ 156 w 1410"/>
                <a:gd name="T59" fmla="*/ 146 h 1200"/>
                <a:gd name="T60" fmla="*/ 274 w 1410"/>
                <a:gd name="T61" fmla="*/ 120 h 1200"/>
                <a:gd name="T62" fmla="*/ 308 w 1410"/>
                <a:gd name="T63" fmla="*/ 38 h 1200"/>
                <a:gd name="T64" fmla="*/ 346 w 1410"/>
                <a:gd name="T65" fmla="*/ 4 h 1200"/>
                <a:gd name="T66" fmla="*/ 450 w 1410"/>
                <a:gd name="T67" fmla="*/ 90 h 1200"/>
                <a:gd name="T68" fmla="*/ 446 w 1410"/>
                <a:gd name="T69" fmla="*/ 180 h 1200"/>
                <a:gd name="T70" fmla="*/ 506 w 1410"/>
                <a:gd name="T71" fmla="*/ 280 h 1200"/>
                <a:gd name="T72" fmla="*/ 652 w 1410"/>
                <a:gd name="T73" fmla="*/ 252 h 1200"/>
                <a:gd name="T74" fmla="*/ 626 w 1410"/>
                <a:gd name="T75" fmla="*/ 314 h 1200"/>
                <a:gd name="T76" fmla="*/ 632 w 1410"/>
                <a:gd name="T77" fmla="*/ 372 h 1200"/>
                <a:gd name="T78" fmla="*/ 702 w 1410"/>
                <a:gd name="T79" fmla="*/ 456 h 1200"/>
                <a:gd name="T80" fmla="*/ 780 w 1410"/>
                <a:gd name="T81" fmla="*/ 514 h 1200"/>
                <a:gd name="T82" fmla="*/ 808 w 1410"/>
                <a:gd name="T83" fmla="*/ 456 h 1200"/>
                <a:gd name="T84" fmla="*/ 868 w 1410"/>
                <a:gd name="T85" fmla="*/ 450 h 1200"/>
                <a:gd name="T86" fmla="*/ 938 w 1410"/>
                <a:gd name="T87" fmla="*/ 438 h 1200"/>
                <a:gd name="T88" fmla="*/ 1002 w 1410"/>
                <a:gd name="T89" fmla="*/ 440 h 1200"/>
                <a:gd name="T90" fmla="*/ 940 w 1410"/>
                <a:gd name="T91" fmla="*/ 512 h 1200"/>
                <a:gd name="T92" fmla="*/ 974 w 1410"/>
                <a:gd name="T93" fmla="*/ 642 h 1200"/>
                <a:gd name="T94" fmla="*/ 1024 w 1410"/>
                <a:gd name="T95" fmla="*/ 652 h 1200"/>
                <a:gd name="T96" fmla="*/ 1106 w 1410"/>
                <a:gd name="T97" fmla="*/ 762 h 1200"/>
                <a:gd name="T98" fmla="*/ 1152 w 1410"/>
                <a:gd name="T99" fmla="*/ 868 h 1200"/>
                <a:gd name="T100" fmla="*/ 1230 w 1410"/>
                <a:gd name="T101" fmla="*/ 850 h 1200"/>
                <a:gd name="T102" fmla="*/ 1250 w 1410"/>
                <a:gd name="T103" fmla="*/ 792 h 1200"/>
                <a:gd name="T104" fmla="*/ 1214 w 1410"/>
                <a:gd name="T105" fmla="*/ 742 h 1200"/>
                <a:gd name="T106" fmla="*/ 1258 w 1410"/>
                <a:gd name="T107" fmla="*/ 678 h 1200"/>
                <a:gd name="T108" fmla="*/ 1278 w 1410"/>
                <a:gd name="T109" fmla="*/ 688 h 1200"/>
                <a:gd name="T110" fmla="*/ 1344 w 1410"/>
                <a:gd name="T111" fmla="*/ 736 h 1200"/>
                <a:gd name="T112" fmla="*/ 1404 w 1410"/>
                <a:gd name="T113" fmla="*/ 860 h 1200"/>
                <a:gd name="T114" fmla="*/ 1360 w 1410"/>
                <a:gd name="T115" fmla="*/ 880 h 1200"/>
                <a:gd name="T116" fmla="*/ 1324 w 1410"/>
                <a:gd name="T117" fmla="*/ 938 h 12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410" h="1200">
                  <a:moveTo>
                    <a:pt x="1314" y="940"/>
                  </a:moveTo>
                  <a:lnTo>
                    <a:pt x="1314" y="940"/>
                  </a:lnTo>
                  <a:lnTo>
                    <a:pt x="1302" y="932"/>
                  </a:lnTo>
                  <a:lnTo>
                    <a:pt x="1290" y="926"/>
                  </a:lnTo>
                  <a:lnTo>
                    <a:pt x="1280" y="922"/>
                  </a:lnTo>
                  <a:lnTo>
                    <a:pt x="1270" y="918"/>
                  </a:lnTo>
                  <a:lnTo>
                    <a:pt x="1250" y="916"/>
                  </a:lnTo>
                  <a:lnTo>
                    <a:pt x="1230" y="918"/>
                  </a:lnTo>
                  <a:lnTo>
                    <a:pt x="1220" y="920"/>
                  </a:lnTo>
                  <a:lnTo>
                    <a:pt x="1208" y="924"/>
                  </a:lnTo>
                  <a:lnTo>
                    <a:pt x="1202" y="936"/>
                  </a:lnTo>
                  <a:lnTo>
                    <a:pt x="1198" y="950"/>
                  </a:lnTo>
                  <a:lnTo>
                    <a:pt x="1196" y="962"/>
                  </a:lnTo>
                  <a:lnTo>
                    <a:pt x="1196" y="976"/>
                  </a:lnTo>
                  <a:lnTo>
                    <a:pt x="1200" y="990"/>
                  </a:lnTo>
                  <a:lnTo>
                    <a:pt x="1204" y="1006"/>
                  </a:lnTo>
                  <a:lnTo>
                    <a:pt x="1216" y="1036"/>
                  </a:lnTo>
                  <a:lnTo>
                    <a:pt x="1218" y="1062"/>
                  </a:lnTo>
                  <a:lnTo>
                    <a:pt x="1218" y="1076"/>
                  </a:lnTo>
                  <a:lnTo>
                    <a:pt x="1214" y="1092"/>
                  </a:lnTo>
                  <a:lnTo>
                    <a:pt x="1164" y="1092"/>
                  </a:lnTo>
                  <a:lnTo>
                    <a:pt x="1154" y="1098"/>
                  </a:lnTo>
                  <a:lnTo>
                    <a:pt x="1152" y="1102"/>
                  </a:lnTo>
                  <a:lnTo>
                    <a:pt x="1150" y="1120"/>
                  </a:lnTo>
                  <a:lnTo>
                    <a:pt x="1172" y="1136"/>
                  </a:lnTo>
                  <a:lnTo>
                    <a:pt x="1172" y="1150"/>
                  </a:lnTo>
                  <a:lnTo>
                    <a:pt x="1166" y="1166"/>
                  </a:lnTo>
                  <a:lnTo>
                    <a:pt x="1160" y="1182"/>
                  </a:lnTo>
                  <a:lnTo>
                    <a:pt x="1144" y="1184"/>
                  </a:lnTo>
                  <a:lnTo>
                    <a:pt x="1134" y="1188"/>
                  </a:lnTo>
                  <a:lnTo>
                    <a:pt x="1124" y="1194"/>
                  </a:lnTo>
                  <a:lnTo>
                    <a:pt x="1112" y="1198"/>
                  </a:lnTo>
                  <a:lnTo>
                    <a:pt x="1056" y="1200"/>
                  </a:lnTo>
                  <a:lnTo>
                    <a:pt x="1050" y="1198"/>
                  </a:lnTo>
                  <a:lnTo>
                    <a:pt x="1044" y="1188"/>
                  </a:lnTo>
                  <a:lnTo>
                    <a:pt x="1036" y="1182"/>
                  </a:lnTo>
                  <a:lnTo>
                    <a:pt x="1030" y="1178"/>
                  </a:lnTo>
                  <a:lnTo>
                    <a:pt x="1024" y="1176"/>
                  </a:lnTo>
                  <a:lnTo>
                    <a:pt x="1018" y="1160"/>
                  </a:lnTo>
                  <a:lnTo>
                    <a:pt x="996" y="1116"/>
                  </a:lnTo>
                  <a:lnTo>
                    <a:pt x="972" y="1096"/>
                  </a:lnTo>
                  <a:lnTo>
                    <a:pt x="968" y="1090"/>
                  </a:lnTo>
                  <a:lnTo>
                    <a:pt x="962" y="1084"/>
                  </a:lnTo>
                  <a:lnTo>
                    <a:pt x="950" y="1074"/>
                  </a:lnTo>
                  <a:lnTo>
                    <a:pt x="938" y="1070"/>
                  </a:lnTo>
                  <a:lnTo>
                    <a:pt x="928" y="1066"/>
                  </a:lnTo>
                  <a:lnTo>
                    <a:pt x="908" y="1054"/>
                  </a:lnTo>
                  <a:lnTo>
                    <a:pt x="900" y="1036"/>
                  </a:lnTo>
                  <a:lnTo>
                    <a:pt x="892" y="1024"/>
                  </a:lnTo>
                  <a:lnTo>
                    <a:pt x="884" y="1016"/>
                  </a:lnTo>
                  <a:lnTo>
                    <a:pt x="876" y="1014"/>
                  </a:lnTo>
                  <a:lnTo>
                    <a:pt x="868" y="1014"/>
                  </a:lnTo>
                  <a:lnTo>
                    <a:pt x="858" y="1016"/>
                  </a:lnTo>
                  <a:lnTo>
                    <a:pt x="834" y="1030"/>
                  </a:lnTo>
                  <a:lnTo>
                    <a:pt x="826" y="1038"/>
                  </a:lnTo>
                  <a:lnTo>
                    <a:pt x="820" y="1044"/>
                  </a:lnTo>
                  <a:lnTo>
                    <a:pt x="818" y="1052"/>
                  </a:lnTo>
                  <a:lnTo>
                    <a:pt x="818" y="1066"/>
                  </a:lnTo>
                  <a:lnTo>
                    <a:pt x="822" y="1074"/>
                  </a:lnTo>
                  <a:lnTo>
                    <a:pt x="826" y="1080"/>
                  </a:lnTo>
                  <a:lnTo>
                    <a:pt x="828" y="1090"/>
                  </a:lnTo>
                  <a:lnTo>
                    <a:pt x="830" y="1104"/>
                  </a:lnTo>
                  <a:lnTo>
                    <a:pt x="818" y="1112"/>
                  </a:lnTo>
                  <a:lnTo>
                    <a:pt x="812" y="1116"/>
                  </a:lnTo>
                  <a:lnTo>
                    <a:pt x="804" y="1118"/>
                  </a:lnTo>
                  <a:lnTo>
                    <a:pt x="788" y="1120"/>
                  </a:lnTo>
                  <a:lnTo>
                    <a:pt x="764" y="1104"/>
                  </a:lnTo>
                  <a:lnTo>
                    <a:pt x="742" y="1090"/>
                  </a:lnTo>
                  <a:lnTo>
                    <a:pt x="724" y="1074"/>
                  </a:lnTo>
                  <a:lnTo>
                    <a:pt x="708" y="1058"/>
                  </a:lnTo>
                  <a:lnTo>
                    <a:pt x="702" y="1052"/>
                  </a:lnTo>
                  <a:lnTo>
                    <a:pt x="696" y="1046"/>
                  </a:lnTo>
                  <a:lnTo>
                    <a:pt x="692" y="1036"/>
                  </a:lnTo>
                  <a:lnTo>
                    <a:pt x="690" y="1028"/>
                  </a:lnTo>
                  <a:lnTo>
                    <a:pt x="688" y="1010"/>
                  </a:lnTo>
                  <a:lnTo>
                    <a:pt x="688" y="998"/>
                  </a:lnTo>
                  <a:lnTo>
                    <a:pt x="730" y="1000"/>
                  </a:lnTo>
                  <a:lnTo>
                    <a:pt x="764" y="1022"/>
                  </a:lnTo>
                  <a:lnTo>
                    <a:pt x="776" y="1022"/>
                  </a:lnTo>
                  <a:lnTo>
                    <a:pt x="788" y="1022"/>
                  </a:lnTo>
                  <a:lnTo>
                    <a:pt x="794" y="1022"/>
                  </a:lnTo>
                  <a:lnTo>
                    <a:pt x="800" y="1020"/>
                  </a:lnTo>
                  <a:lnTo>
                    <a:pt x="806" y="1016"/>
                  </a:lnTo>
                  <a:lnTo>
                    <a:pt x="812" y="1010"/>
                  </a:lnTo>
                  <a:lnTo>
                    <a:pt x="812" y="994"/>
                  </a:lnTo>
                  <a:lnTo>
                    <a:pt x="790" y="974"/>
                  </a:lnTo>
                  <a:lnTo>
                    <a:pt x="782" y="966"/>
                  </a:lnTo>
                  <a:lnTo>
                    <a:pt x="778" y="958"/>
                  </a:lnTo>
                  <a:lnTo>
                    <a:pt x="798" y="944"/>
                  </a:lnTo>
                  <a:lnTo>
                    <a:pt x="818" y="922"/>
                  </a:lnTo>
                  <a:lnTo>
                    <a:pt x="836" y="900"/>
                  </a:lnTo>
                  <a:lnTo>
                    <a:pt x="842" y="888"/>
                  </a:lnTo>
                  <a:lnTo>
                    <a:pt x="846" y="878"/>
                  </a:lnTo>
                  <a:lnTo>
                    <a:pt x="862" y="870"/>
                  </a:lnTo>
                  <a:lnTo>
                    <a:pt x="874" y="862"/>
                  </a:lnTo>
                  <a:lnTo>
                    <a:pt x="878" y="860"/>
                  </a:lnTo>
                  <a:lnTo>
                    <a:pt x="884" y="856"/>
                  </a:lnTo>
                  <a:lnTo>
                    <a:pt x="892" y="846"/>
                  </a:lnTo>
                  <a:lnTo>
                    <a:pt x="890" y="804"/>
                  </a:lnTo>
                  <a:lnTo>
                    <a:pt x="884" y="796"/>
                  </a:lnTo>
                  <a:lnTo>
                    <a:pt x="878" y="786"/>
                  </a:lnTo>
                  <a:lnTo>
                    <a:pt x="876" y="776"/>
                  </a:lnTo>
                  <a:lnTo>
                    <a:pt x="874" y="768"/>
                  </a:lnTo>
                  <a:lnTo>
                    <a:pt x="874" y="754"/>
                  </a:lnTo>
                  <a:lnTo>
                    <a:pt x="874" y="748"/>
                  </a:lnTo>
                  <a:lnTo>
                    <a:pt x="872" y="746"/>
                  </a:lnTo>
                  <a:lnTo>
                    <a:pt x="852" y="696"/>
                  </a:lnTo>
                  <a:lnTo>
                    <a:pt x="846" y="662"/>
                  </a:lnTo>
                  <a:lnTo>
                    <a:pt x="830" y="630"/>
                  </a:lnTo>
                  <a:lnTo>
                    <a:pt x="824" y="618"/>
                  </a:lnTo>
                  <a:lnTo>
                    <a:pt x="818" y="612"/>
                  </a:lnTo>
                  <a:lnTo>
                    <a:pt x="770" y="612"/>
                  </a:lnTo>
                  <a:lnTo>
                    <a:pt x="760" y="608"/>
                  </a:lnTo>
                  <a:lnTo>
                    <a:pt x="748" y="602"/>
                  </a:lnTo>
                  <a:lnTo>
                    <a:pt x="728" y="588"/>
                  </a:lnTo>
                  <a:lnTo>
                    <a:pt x="710" y="576"/>
                  </a:lnTo>
                  <a:lnTo>
                    <a:pt x="696" y="566"/>
                  </a:lnTo>
                  <a:lnTo>
                    <a:pt x="648" y="510"/>
                  </a:lnTo>
                  <a:lnTo>
                    <a:pt x="638" y="510"/>
                  </a:lnTo>
                  <a:lnTo>
                    <a:pt x="630" y="512"/>
                  </a:lnTo>
                  <a:lnTo>
                    <a:pt x="618" y="516"/>
                  </a:lnTo>
                  <a:lnTo>
                    <a:pt x="594" y="514"/>
                  </a:lnTo>
                  <a:lnTo>
                    <a:pt x="548" y="476"/>
                  </a:lnTo>
                  <a:lnTo>
                    <a:pt x="506" y="456"/>
                  </a:lnTo>
                  <a:lnTo>
                    <a:pt x="486" y="454"/>
                  </a:lnTo>
                  <a:lnTo>
                    <a:pt x="470" y="452"/>
                  </a:lnTo>
                  <a:lnTo>
                    <a:pt x="442" y="446"/>
                  </a:lnTo>
                  <a:lnTo>
                    <a:pt x="430" y="436"/>
                  </a:lnTo>
                  <a:lnTo>
                    <a:pt x="422" y="432"/>
                  </a:lnTo>
                  <a:lnTo>
                    <a:pt x="412" y="428"/>
                  </a:lnTo>
                  <a:lnTo>
                    <a:pt x="406" y="426"/>
                  </a:lnTo>
                  <a:lnTo>
                    <a:pt x="390" y="426"/>
                  </a:lnTo>
                  <a:lnTo>
                    <a:pt x="370" y="426"/>
                  </a:lnTo>
                  <a:lnTo>
                    <a:pt x="352" y="436"/>
                  </a:lnTo>
                  <a:lnTo>
                    <a:pt x="354" y="448"/>
                  </a:lnTo>
                  <a:lnTo>
                    <a:pt x="356" y="460"/>
                  </a:lnTo>
                  <a:lnTo>
                    <a:pt x="358" y="472"/>
                  </a:lnTo>
                  <a:lnTo>
                    <a:pt x="356" y="490"/>
                  </a:lnTo>
                  <a:lnTo>
                    <a:pt x="352" y="494"/>
                  </a:lnTo>
                  <a:lnTo>
                    <a:pt x="346" y="496"/>
                  </a:lnTo>
                  <a:lnTo>
                    <a:pt x="338" y="498"/>
                  </a:lnTo>
                  <a:lnTo>
                    <a:pt x="332" y="498"/>
                  </a:lnTo>
                  <a:lnTo>
                    <a:pt x="318" y="494"/>
                  </a:lnTo>
                  <a:lnTo>
                    <a:pt x="304" y="486"/>
                  </a:lnTo>
                  <a:lnTo>
                    <a:pt x="290" y="478"/>
                  </a:lnTo>
                  <a:lnTo>
                    <a:pt x="278" y="468"/>
                  </a:lnTo>
                  <a:lnTo>
                    <a:pt x="262" y="452"/>
                  </a:lnTo>
                  <a:lnTo>
                    <a:pt x="222" y="420"/>
                  </a:lnTo>
                  <a:lnTo>
                    <a:pt x="182" y="398"/>
                  </a:lnTo>
                  <a:lnTo>
                    <a:pt x="164" y="390"/>
                  </a:lnTo>
                  <a:lnTo>
                    <a:pt x="148" y="384"/>
                  </a:lnTo>
                  <a:lnTo>
                    <a:pt x="116" y="384"/>
                  </a:lnTo>
                  <a:lnTo>
                    <a:pt x="86" y="384"/>
                  </a:lnTo>
                  <a:lnTo>
                    <a:pt x="70" y="384"/>
                  </a:lnTo>
                  <a:lnTo>
                    <a:pt x="56" y="382"/>
                  </a:lnTo>
                  <a:lnTo>
                    <a:pt x="42" y="378"/>
                  </a:lnTo>
                  <a:lnTo>
                    <a:pt x="30" y="374"/>
                  </a:lnTo>
                  <a:lnTo>
                    <a:pt x="20" y="372"/>
                  </a:lnTo>
                  <a:lnTo>
                    <a:pt x="18" y="358"/>
                  </a:lnTo>
                  <a:lnTo>
                    <a:pt x="14" y="344"/>
                  </a:lnTo>
                  <a:lnTo>
                    <a:pt x="12" y="332"/>
                  </a:lnTo>
                  <a:lnTo>
                    <a:pt x="8" y="326"/>
                  </a:lnTo>
                  <a:lnTo>
                    <a:pt x="4" y="310"/>
                  </a:lnTo>
                  <a:lnTo>
                    <a:pt x="0" y="296"/>
                  </a:lnTo>
                  <a:lnTo>
                    <a:pt x="0" y="290"/>
                  </a:lnTo>
                  <a:lnTo>
                    <a:pt x="2" y="284"/>
                  </a:lnTo>
                  <a:lnTo>
                    <a:pt x="4" y="280"/>
                  </a:lnTo>
                  <a:lnTo>
                    <a:pt x="12" y="278"/>
                  </a:lnTo>
                  <a:lnTo>
                    <a:pt x="20" y="262"/>
                  </a:lnTo>
                  <a:lnTo>
                    <a:pt x="28" y="246"/>
                  </a:lnTo>
                  <a:lnTo>
                    <a:pt x="46" y="246"/>
                  </a:lnTo>
                  <a:lnTo>
                    <a:pt x="68" y="244"/>
                  </a:lnTo>
                  <a:lnTo>
                    <a:pt x="80" y="242"/>
                  </a:lnTo>
                  <a:lnTo>
                    <a:pt x="90" y="238"/>
                  </a:lnTo>
                  <a:lnTo>
                    <a:pt x="100" y="232"/>
                  </a:lnTo>
                  <a:lnTo>
                    <a:pt x="108" y="226"/>
                  </a:lnTo>
                  <a:lnTo>
                    <a:pt x="120" y="200"/>
                  </a:lnTo>
                  <a:lnTo>
                    <a:pt x="142" y="176"/>
                  </a:lnTo>
                  <a:lnTo>
                    <a:pt x="150" y="158"/>
                  </a:lnTo>
                  <a:lnTo>
                    <a:pt x="156" y="146"/>
                  </a:lnTo>
                  <a:lnTo>
                    <a:pt x="166" y="136"/>
                  </a:lnTo>
                  <a:lnTo>
                    <a:pt x="176" y="130"/>
                  </a:lnTo>
                  <a:lnTo>
                    <a:pt x="188" y="126"/>
                  </a:lnTo>
                  <a:lnTo>
                    <a:pt x="202" y="124"/>
                  </a:lnTo>
                  <a:lnTo>
                    <a:pt x="238" y="120"/>
                  </a:lnTo>
                  <a:lnTo>
                    <a:pt x="252" y="120"/>
                  </a:lnTo>
                  <a:lnTo>
                    <a:pt x="274" y="120"/>
                  </a:lnTo>
                  <a:lnTo>
                    <a:pt x="286" y="120"/>
                  </a:lnTo>
                  <a:lnTo>
                    <a:pt x="298" y="118"/>
                  </a:lnTo>
                  <a:lnTo>
                    <a:pt x="308" y="114"/>
                  </a:lnTo>
                  <a:lnTo>
                    <a:pt x="316" y="108"/>
                  </a:lnTo>
                  <a:lnTo>
                    <a:pt x="308" y="62"/>
                  </a:lnTo>
                  <a:lnTo>
                    <a:pt x="308" y="38"/>
                  </a:lnTo>
                  <a:lnTo>
                    <a:pt x="310" y="26"/>
                  </a:lnTo>
                  <a:lnTo>
                    <a:pt x="312" y="16"/>
                  </a:lnTo>
                  <a:lnTo>
                    <a:pt x="318" y="8"/>
                  </a:lnTo>
                  <a:lnTo>
                    <a:pt x="324" y="2"/>
                  </a:lnTo>
                  <a:lnTo>
                    <a:pt x="328" y="0"/>
                  </a:lnTo>
                  <a:lnTo>
                    <a:pt x="334" y="0"/>
                  </a:lnTo>
                  <a:lnTo>
                    <a:pt x="346" y="4"/>
                  </a:lnTo>
                  <a:lnTo>
                    <a:pt x="434" y="16"/>
                  </a:lnTo>
                  <a:lnTo>
                    <a:pt x="432" y="24"/>
                  </a:lnTo>
                  <a:lnTo>
                    <a:pt x="430" y="36"/>
                  </a:lnTo>
                  <a:lnTo>
                    <a:pt x="432" y="60"/>
                  </a:lnTo>
                  <a:lnTo>
                    <a:pt x="444" y="80"/>
                  </a:lnTo>
                  <a:lnTo>
                    <a:pt x="450" y="90"/>
                  </a:lnTo>
                  <a:lnTo>
                    <a:pt x="456" y="106"/>
                  </a:lnTo>
                  <a:lnTo>
                    <a:pt x="456" y="130"/>
                  </a:lnTo>
                  <a:lnTo>
                    <a:pt x="448" y="152"/>
                  </a:lnTo>
                  <a:lnTo>
                    <a:pt x="444" y="166"/>
                  </a:lnTo>
                  <a:lnTo>
                    <a:pt x="446" y="180"/>
                  </a:lnTo>
                  <a:lnTo>
                    <a:pt x="490" y="222"/>
                  </a:lnTo>
                  <a:lnTo>
                    <a:pt x="496" y="234"/>
                  </a:lnTo>
                  <a:lnTo>
                    <a:pt x="496" y="276"/>
                  </a:lnTo>
                  <a:lnTo>
                    <a:pt x="500" y="278"/>
                  </a:lnTo>
                  <a:lnTo>
                    <a:pt x="506" y="280"/>
                  </a:lnTo>
                  <a:lnTo>
                    <a:pt x="526" y="282"/>
                  </a:lnTo>
                  <a:lnTo>
                    <a:pt x="538" y="274"/>
                  </a:lnTo>
                  <a:lnTo>
                    <a:pt x="552" y="266"/>
                  </a:lnTo>
                  <a:lnTo>
                    <a:pt x="566" y="262"/>
                  </a:lnTo>
                  <a:lnTo>
                    <a:pt x="582" y="258"/>
                  </a:lnTo>
                  <a:lnTo>
                    <a:pt x="618" y="254"/>
                  </a:lnTo>
                  <a:lnTo>
                    <a:pt x="652" y="252"/>
                  </a:lnTo>
                  <a:lnTo>
                    <a:pt x="658" y="268"/>
                  </a:lnTo>
                  <a:lnTo>
                    <a:pt x="650" y="284"/>
                  </a:lnTo>
                  <a:lnTo>
                    <a:pt x="644" y="298"/>
                  </a:lnTo>
                  <a:lnTo>
                    <a:pt x="636" y="308"/>
                  </a:lnTo>
                  <a:lnTo>
                    <a:pt x="626" y="314"/>
                  </a:lnTo>
                  <a:lnTo>
                    <a:pt x="612" y="324"/>
                  </a:lnTo>
                  <a:lnTo>
                    <a:pt x="606" y="330"/>
                  </a:lnTo>
                  <a:lnTo>
                    <a:pt x="602" y="338"/>
                  </a:lnTo>
                  <a:lnTo>
                    <a:pt x="600" y="348"/>
                  </a:lnTo>
                  <a:lnTo>
                    <a:pt x="600" y="360"/>
                  </a:lnTo>
                  <a:lnTo>
                    <a:pt x="632" y="372"/>
                  </a:lnTo>
                  <a:lnTo>
                    <a:pt x="640" y="384"/>
                  </a:lnTo>
                  <a:lnTo>
                    <a:pt x="652" y="396"/>
                  </a:lnTo>
                  <a:lnTo>
                    <a:pt x="664" y="406"/>
                  </a:lnTo>
                  <a:lnTo>
                    <a:pt x="680" y="416"/>
                  </a:lnTo>
                  <a:lnTo>
                    <a:pt x="686" y="428"/>
                  </a:lnTo>
                  <a:lnTo>
                    <a:pt x="692" y="442"/>
                  </a:lnTo>
                  <a:lnTo>
                    <a:pt x="702" y="456"/>
                  </a:lnTo>
                  <a:lnTo>
                    <a:pt x="706" y="460"/>
                  </a:lnTo>
                  <a:lnTo>
                    <a:pt x="714" y="464"/>
                  </a:lnTo>
                  <a:lnTo>
                    <a:pt x="744" y="504"/>
                  </a:lnTo>
                  <a:lnTo>
                    <a:pt x="754" y="508"/>
                  </a:lnTo>
                  <a:lnTo>
                    <a:pt x="772" y="514"/>
                  </a:lnTo>
                  <a:lnTo>
                    <a:pt x="780" y="514"/>
                  </a:lnTo>
                  <a:lnTo>
                    <a:pt x="788" y="514"/>
                  </a:lnTo>
                  <a:lnTo>
                    <a:pt x="796" y="510"/>
                  </a:lnTo>
                  <a:lnTo>
                    <a:pt x="802" y="504"/>
                  </a:lnTo>
                  <a:lnTo>
                    <a:pt x="802" y="476"/>
                  </a:lnTo>
                  <a:lnTo>
                    <a:pt x="802" y="468"/>
                  </a:lnTo>
                  <a:lnTo>
                    <a:pt x="804" y="460"/>
                  </a:lnTo>
                  <a:lnTo>
                    <a:pt x="808" y="456"/>
                  </a:lnTo>
                  <a:lnTo>
                    <a:pt x="812" y="452"/>
                  </a:lnTo>
                  <a:lnTo>
                    <a:pt x="822" y="448"/>
                  </a:lnTo>
                  <a:lnTo>
                    <a:pt x="834" y="446"/>
                  </a:lnTo>
                  <a:lnTo>
                    <a:pt x="846" y="446"/>
                  </a:lnTo>
                  <a:lnTo>
                    <a:pt x="856" y="446"/>
                  </a:lnTo>
                  <a:lnTo>
                    <a:pt x="862" y="448"/>
                  </a:lnTo>
                  <a:lnTo>
                    <a:pt x="868" y="450"/>
                  </a:lnTo>
                  <a:lnTo>
                    <a:pt x="876" y="454"/>
                  </a:lnTo>
                  <a:lnTo>
                    <a:pt x="882" y="460"/>
                  </a:lnTo>
                  <a:lnTo>
                    <a:pt x="898" y="462"/>
                  </a:lnTo>
                  <a:lnTo>
                    <a:pt x="912" y="454"/>
                  </a:lnTo>
                  <a:lnTo>
                    <a:pt x="926" y="446"/>
                  </a:lnTo>
                  <a:lnTo>
                    <a:pt x="938" y="438"/>
                  </a:lnTo>
                  <a:lnTo>
                    <a:pt x="950" y="430"/>
                  </a:lnTo>
                  <a:lnTo>
                    <a:pt x="956" y="424"/>
                  </a:lnTo>
                  <a:lnTo>
                    <a:pt x="964" y="422"/>
                  </a:lnTo>
                  <a:lnTo>
                    <a:pt x="988" y="420"/>
                  </a:lnTo>
                  <a:lnTo>
                    <a:pt x="1002" y="440"/>
                  </a:lnTo>
                  <a:lnTo>
                    <a:pt x="1000" y="448"/>
                  </a:lnTo>
                  <a:lnTo>
                    <a:pt x="996" y="456"/>
                  </a:lnTo>
                  <a:lnTo>
                    <a:pt x="990" y="464"/>
                  </a:lnTo>
                  <a:lnTo>
                    <a:pt x="984" y="472"/>
                  </a:lnTo>
                  <a:lnTo>
                    <a:pt x="968" y="484"/>
                  </a:lnTo>
                  <a:lnTo>
                    <a:pt x="952" y="496"/>
                  </a:lnTo>
                  <a:lnTo>
                    <a:pt x="940" y="512"/>
                  </a:lnTo>
                  <a:lnTo>
                    <a:pt x="934" y="530"/>
                  </a:lnTo>
                  <a:lnTo>
                    <a:pt x="932" y="550"/>
                  </a:lnTo>
                  <a:lnTo>
                    <a:pt x="930" y="574"/>
                  </a:lnTo>
                  <a:lnTo>
                    <a:pt x="954" y="618"/>
                  </a:lnTo>
                  <a:lnTo>
                    <a:pt x="962" y="630"/>
                  </a:lnTo>
                  <a:lnTo>
                    <a:pt x="974" y="642"/>
                  </a:lnTo>
                  <a:lnTo>
                    <a:pt x="982" y="648"/>
                  </a:lnTo>
                  <a:lnTo>
                    <a:pt x="990" y="652"/>
                  </a:lnTo>
                  <a:lnTo>
                    <a:pt x="1000" y="656"/>
                  </a:lnTo>
                  <a:lnTo>
                    <a:pt x="1010" y="656"/>
                  </a:lnTo>
                  <a:lnTo>
                    <a:pt x="1012" y="652"/>
                  </a:lnTo>
                  <a:lnTo>
                    <a:pt x="1024" y="652"/>
                  </a:lnTo>
                  <a:lnTo>
                    <a:pt x="1032" y="656"/>
                  </a:lnTo>
                  <a:lnTo>
                    <a:pt x="1040" y="662"/>
                  </a:lnTo>
                  <a:lnTo>
                    <a:pt x="1060" y="680"/>
                  </a:lnTo>
                  <a:lnTo>
                    <a:pt x="1082" y="704"/>
                  </a:lnTo>
                  <a:lnTo>
                    <a:pt x="1098" y="726"/>
                  </a:lnTo>
                  <a:lnTo>
                    <a:pt x="1106" y="762"/>
                  </a:lnTo>
                  <a:lnTo>
                    <a:pt x="1108" y="784"/>
                  </a:lnTo>
                  <a:lnTo>
                    <a:pt x="1112" y="810"/>
                  </a:lnTo>
                  <a:lnTo>
                    <a:pt x="1118" y="840"/>
                  </a:lnTo>
                  <a:lnTo>
                    <a:pt x="1130" y="852"/>
                  </a:lnTo>
                  <a:lnTo>
                    <a:pt x="1140" y="860"/>
                  </a:lnTo>
                  <a:lnTo>
                    <a:pt x="1152" y="868"/>
                  </a:lnTo>
                  <a:lnTo>
                    <a:pt x="1172" y="882"/>
                  </a:lnTo>
                  <a:lnTo>
                    <a:pt x="1188" y="876"/>
                  </a:lnTo>
                  <a:lnTo>
                    <a:pt x="1214" y="866"/>
                  </a:lnTo>
                  <a:lnTo>
                    <a:pt x="1216" y="858"/>
                  </a:lnTo>
                  <a:lnTo>
                    <a:pt x="1220" y="854"/>
                  </a:lnTo>
                  <a:lnTo>
                    <a:pt x="1230" y="850"/>
                  </a:lnTo>
                  <a:lnTo>
                    <a:pt x="1246" y="846"/>
                  </a:lnTo>
                  <a:lnTo>
                    <a:pt x="1252" y="836"/>
                  </a:lnTo>
                  <a:lnTo>
                    <a:pt x="1258" y="826"/>
                  </a:lnTo>
                  <a:lnTo>
                    <a:pt x="1258" y="818"/>
                  </a:lnTo>
                  <a:lnTo>
                    <a:pt x="1258" y="808"/>
                  </a:lnTo>
                  <a:lnTo>
                    <a:pt x="1254" y="800"/>
                  </a:lnTo>
                  <a:lnTo>
                    <a:pt x="1250" y="792"/>
                  </a:lnTo>
                  <a:lnTo>
                    <a:pt x="1240" y="780"/>
                  </a:lnTo>
                  <a:lnTo>
                    <a:pt x="1222" y="774"/>
                  </a:lnTo>
                  <a:lnTo>
                    <a:pt x="1216" y="770"/>
                  </a:lnTo>
                  <a:lnTo>
                    <a:pt x="1214" y="766"/>
                  </a:lnTo>
                  <a:lnTo>
                    <a:pt x="1212" y="762"/>
                  </a:lnTo>
                  <a:lnTo>
                    <a:pt x="1212" y="756"/>
                  </a:lnTo>
                  <a:lnTo>
                    <a:pt x="1214" y="742"/>
                  </a:lnTo>
                  <a:lnTo>
                    <a:pt x="1234" y="712"/>
                  </a:lnTo>
                  <a:lnTo>
                    <a:pt x="1234" y="682"/>
                  </a:lnTo>
                  <a:lnTo>
                    <a:pt x="1240" y="678"/>
                  </a:lnTo>
                  <a:lnTo>
                    <a:pt x="1244" y="678"/>
                  </a:lnTo>
                  <a:lnTo>
                    <a:pt x="1258" y="678"/>
                  </a:lnTo>
                  <a:lnTo>
                    <a:pt x="1270" y="664"/>
                  </a:lnTo>
                  <a:lnTo>
                    <a:pt x="1284" y="656"/>
                  </a:lnTo>
                  <a:lnTo>
                    <a:pt x="1286" y="670"/>
                  </a:lnTo>
                  <a:lnTo>
                    <a:pt x="1284" y="678"/>
                  </a:lnTo>
                  <a:lnTo>
                    <a:pt x="1280" y="684"/>
                  </a:lnTo>
                  <a:lnTo>
                    <a:pt x="1278" y="688"/>
                  </a:lnTo>
                  <a:lnTo>
                    <a:pt x="1276" y="708"/>
                  </a:lnTo>
                  <a:lnTo>
                    <a:pt x="1280" y="714"/>
                  </a:lnTo>
                  <a:lnTo>
                    <a:pt x="1288" y="718"/>
                  </a:lnTo>
                  <a:lnTo>
                    <a:pt x="1304" y="726"/>
                  </a:lnTo>
                  <a:lnTo>
                    <a:pt x="1344" y="736"/>
                  </a:lnTo>
                  <a:lnTo>
                    <a:pt x="1394" y="770"/>
                  </a:lnTo>
                  <a:lnTo>
                    <a:pt x="1410" y="770"/>
                  </a:lnTo>
                  <a:lnTo>
                    <a:pt x="1404" y="784"/>
                  </a:lnTo>
                  <a:lnTo>
                    <a:pt x="1396" y="800"/>
                  </a:lnTo>
                  <a:lnTo>
                    <a:pt x="1404" y="860"/>
                  </a:lnTo>
                  <a:lnTo>
                    <a:pt x="1394" y="888"/>
                  </a:lnTo>
                  <a:lnTo>
                    <a:pt x="1386" y="888"/>
                  </a:lnTo>
                  <a:lnTo>
                    <a:pt x="1382" y="886"/>
                  </a:lnTo>
                  <a:lnTo>
                    <a:pt x="1376" y="884"/>
                  </a:lnTo>
                  <a:lnTo>
                    <a:pt x="1360" y="880"/>
                  </a:lnTo>
                  <a:lnTo>
                    <a:pt x="1346" y="882"/>
                  </a:lnTo>
                  <a:lnTo>
                    <a:pt x="1340" y="884"/>
                  </a:lnTo>
                  <a:lnTo>
                    <a:pt x="1334" y="886"/>
                  </a:lnTo>
                  <a:lnTo>
                    <a:pt x="1328" y="892"/>
                  </a:lnTo>
                  <a:lnTo>
                    <a:pt x="1324" y="898"/>
                  </a:lnTo>
                  <a:lnTo>
                    <a:pt x="1324" y="938"/>
                  </a:lnTo>
                  <a:lnTo>
                    <a:pt x="1314" y="940"/>
                  </a:lnTo>
                  <a:close/>
                </a:path>
              </a:pathLst>
            </a:custGeom>
            <a:grpFill/>
            <a:ln w="9525">
              <a:solidFill>
                <a:schemeClr val="bg1"/>
              </a:solidFill>
              <a:round/>
            </a:ln>
          </p:spPr>
          <p:txBody>
            <a:bodyPr/>
            <a:lstStyle/>
            <a:p>
              <a:pPr fontAlgn="base">
                <a:spcBef>
                  <a:spcPct val="0"/>
                </a:spcBef>
                <a:spcAft>
                  <a:spcPct val="0"/>
                </a:spcAft>
              </a:pPr>
              <a:endParaRPr lang="zh-CN" altLang="en-US" kern="0">
                <a:solidFill>
                  <a:srgbClr val="663300"/>
                </a:solidFill>
                <a:latin typeface="Arial" panose="020B0604020202020204" pitchFamily="34" charset="0"/>
              </a:endParaRPr>
            </a:p>
          </p:txBody>
        </p:sp>
        <p:sp>
          <p:nvSpPr>
            <p:cNvPr id="88" name="Freeform 40"/>
            <p:cNvSpPr/>
            <p:nvPr/>
          </p:nvSpPr>
          <p:spPr bwMode="auto">
            <a:xfrm>
              <a:off x="2597150" y="1939926"/>
              <a:ext cx="79375" cy="82550"/>
            </a:xfrm>
            <a:custGeom>
              <a:avLst/>
              <a:gdLst>
                <a:gd name="T0" fmla="*/ 26 w 50"/>
                <a:gd name="T1" fmla="*/ 0 h 52"/>
                <a:gd name="T2" fmla="*/ 26 w 50"/>
                <a:gd name="T3" fmla="*/ 0 h 52"/>
                <a:gd name="T4" fmla="*/ 36 w 50"/>
                <a:gd name="T5" fmla="*/ 2 h 52"/>
                <a:gd name="T6" fmla="*/ 44 w 50"/>
                <a:gd name="T7" fmla="*/ 8 h 52"/>
                <a:gd name="T8" fmla="*/ 48 w 50"/>
                <a:gd name="T9" fmla="*/ 16 h 52"/>
                <a:gd name="T10" fmla="*/ 50 w 50"/>
                <a:gd name="T11" fmla="*/ 26 h 52"/>
                <a:gd name="T12" fmla="*/ 50 w 50"/>
                <a:gd name="T13" fmla="*/ 26 h 52"/>
                <a:gd name="T14" fmla="*/ 48 w 50"/>
                <a:gd name="T15" fmla="*/ 36 h 52"/>
                <a:gd name="T16" fmla="*/ 44 w 50"/>
                <a:gd name="T17" fmla="*/ 44 h 52"/>
                <a:gd name="T18" fmla="*/ 36 w 50"/>
                <a:gd name="T19" fmla="*/ 50 h 52"/>
                <a:gd name="T20" fmla="*/ 26 w 50"/>
                <a:gd name="T21" fmla="*/ 52 h 52"/>
                <a:gd name="T22" fmla="*/ 26 w 50"/>
                <a:gd name="T23" fmla="*/ 52 h 52"/>
                <a:gd name="T24" fmla="*/ 16 w 50"/>
                <a:gd name="T25" fmla="*/ 50 h 52"/>
                <a:gd name="T26" fmla="*/ 6 w 50"/>
                <a:gd name="T27" fmla="*/ 44 h 52"/>
                <a:gd name="T28" fmla="*/ 2 w 50"/>
                <a:gd name="T29" fmla="*/ 36 h 52"/>
                <a:gd name="T30" fmla="*/ 0 w 50"/>
                <a:gd name="T31" fmla="*/ 26 h 52"/>
                <a:gd name="T32" fmla="*/ 0 w 50"/>
                <a:gd name="T33" fmla="*/ 26 h 52"/>
                <a:gd name="T34" fmla="*/ 2 w 50"/>
                <a:gd name="T35" fmla="*/ 16 h 52"/>
                <a:gd name="T36" fmla="*/ 6 w 50"/>
                <a:gd name="T37" fmla="*/ 8 h 52"/>
                <a:gd name="T38" fmla="*/ 16 w 50"/>
                <a:gd name="T39" fmla="*/ 2 h 52"/>
                <a:gd name="T40" fmla="*/ 26 w 50"/>
                <a:gd name="T41" fmla="*/ 0 h 52"/>
                <a:gd name="T42" fmla="*/ 26 w 50"/>
                <a:gd name="T43" fmla="*/ 0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0" h="52">
                  <a:moveTo>
                    <a:pt x="26" y="0"/>
                  </a:moveTo>
                  <a:lnTo>
                    <a:pt x="26" y="0"/>
                  </a:lnTo>
                  <a:lnTo>
                    <a:pt x="36" y="2"/>
                  </a:lnTo>
                  <a:lnTo>
                    <a:pt x="44" y="8"/>
                  </a:lnTo>
                  <a:lnTo>
                    <a:pt x="48" y="16"/>
                  </a:lnTo>
                  <a:lnTo>
                    <a:pt x="50" y="26"/>
                  </a:lnTo>
                  <a:lnTo>
                    <a:pt x="48" y="36"/>
                  </a:lnTo>
                  <a:lnTo>
                    <a:pt x="44" y="44"/>
                  </a:lnTo>
                  <a:lnTo>
                    <a:pt x="36" y="50"/>
                  </a:lnTo>
                  <a:lnTo>
                    <a:pt x="26" y="52"/>
                  </a:lnTo>
                  <a:lnTo>
                    <a:pt x="16" y="50"/>
                  </a:lnTo>
                  <a:lnTo>
                    <a:pt x="6" y="44"/>
                  </a:lnTo>
                  <a:lnTo>
                    <a:pt x="2" y="36"/>
                  </a:lnTo>
                  <a:lnTo>
                    <a:pt x="0" y="26"/>
                  </a:lnTo>
                  <a:lnTo>
                    <a:pt x="2" y="16"/>
                  </a:lnTo>
                  <a:lnTo>
                    <a:pt x="6" y="8"/>
                  </a:lnTo>
                  <a:lnTo>
                    <a:pt x="16" y="2"/>
                  </a:lnTo>
                  <a:lnTo>
                    <a:pt x="26" y="0"/>
                  </a:lnTo>
                  <a:close/>
                </a:path>
              </a:pathLst>
            </a:custGeom>
            <a:grpFill/>
            <a:ln w="9525">
              <a:solidFill>
                <a:schemeClr val="bg1"/>
              </a:solidFill>
              <a:round/>
            </a:ln>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srgbClr val="663300"/>
                </a:solidFill>
                <a:effectLst/>
                <a:uLnTx/>
                <a:uFillTx/>
                <a:latin typeface="Arial" panose="020B0604020202020204" pitchFamily="34" charset="0"/>
              </a:endParaRPr>
            </a:p>
          </p:txBody>
        </p:sp>
        <p:sp>
          <p:nvSpPr>
            <p:cNvPr id="89" name="Freeform 41"/>
            <p:cNvSpPr/>
            <p:nvPr/>
          </p:nvSpPr>
          <p:spPr bwMode="auto">
            <a:xfrm>
              <a:off x="4384675" y="3463926"/>
              <a:ext cx="79375" cy="82550"/>
            </a:xfrm>
            <a:custGeom>
              <a:avLst/>
              <a:gdLst>
                <a:gd name="T0" fmla="*/ 24 w 50"/>
                <a:gd name="T1" fmla="*/ 0 h 52"/>
                <a:gd name="T2" fmla="*/ 24 w 50"/>
                <a:gd name="T3" fmla="*/ 0 h 52"/>
                <a:gd name="T4" fmla="*/ 34 w 50"/>
                <a:gd name="T5" fmla="*/ 2 h 52"/>
                <a:gd name="T6" fmla="*/ 42 w 50"/>
                <a:gd name="T7" fmla="*/ 8 h 52"/>
                <a:gd name="T8" fmla="*/ 48 w 50"/>
                <a:gd name="T9" fmla="*/ 16 h 52"/>
                <a:gd name="T10" fmla="*/ 50 w 50"/>
                <a:gd name="T11" fmla="*/ 26 h 52"/>
                <a:gd name="T12" fmla="*/ 50 w 50"/>
                <a:gd name="T13" fmla="*/ 26 h 52"/>
                <a:gd name="T14" fmla="*/ 48 w 50"/>
                <a:gd name="T15" fmla="*/ 36 h 52"/>
                <a:gd name="T16" fmla="*/ 42 w 50"/>
                <a:gd name="T17" fmla="*/ 44 h 52"/>
                <a:gd name="T18" fmla="*/ 34 w 50"/>
                <a:gd name="T19" fmla="*/ 50 h 52"/>
                <a:gd name="T20" fmla="*/ 24 w 50"/>
                <a:gd name="T21" fmla="*/ 52 h 52"/>
                <a:gd name="T22" fmla="*/ 24 w 50"/>
                <a:gd name="T23" fmla="*/ 52 h 52"/>
                <a:gd name="T24" fmla="*/ 14 w 50"/>
                <a:gd name="T25" fmla="*/ 50 h 52"/>
                <a:gd name="T26" fmla="*/ 6 w 50"/>
                <a:gd name="T27" fmla="*/ 44 h 52"/>
                <a:gd name="T28" fmla="*/ 2 w 50"/>
                <a:gd name="T29" fmla="*/ 36 h 52"/>
                <a:gd name="T30" fmla="*/ 0 w 50"/>
                <a:gd name="T31" fmla="*/ 26 h 52"/>
                <a:gd name="T32" fmla="*/ 0 w 50"/>
                <a:gd name="T33" fmla="*/ 26 h 52"/>
                <a:gd name="T34" fmla="*/ 2 w 50"/>
                <a:gd name="T35" fmla="*/ 16 h 52"/>
                <a:gd name="T36" fmla="*/ 6 w 50"/>
                <a:gd name="T37" fmla="*/ 8 h 52"/>
                <a:gd name="T38" fmla="*/ 14 w 50"/>
                <a:gd name="T39" fmla="*/ 2 h 52"/>
                <a:gd name="T40" fmla="*/ 24 w 50"/>
                <a:gd name="T41" fmla="*/ 0 h 52"/>
                <a:gd name="T42" fmla="*/ 24 w 50"/>
                <a:gd name="T43" fmla="*/ 0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0" h="52">
                  <a:moveTo>
                    <a:pt x="24" y="0"/>
                  </a:moveTo>
                  <a:lnTo>
                    <a:pt x="24" y="0"/>
                  </a:lnTo>
                  <a:lnTo>
                    <a:pt x="34" y="2"/>
                  </a:lnTo>
                  <a:lnTo>
                    <a:pt x="42" y="8"/>
                  </a:lnTo>
                  <a:lnTo>
                    <a:pt x="48" y="16"/>
                  </a:lnTo>
                  <a:lnTo>
                    <a:pt x="50" y="26"/>
                  </a:lnTo>
                  <a:lnTo>
                    <a:pt x="48" y="36"/>
                  </a:lnTo>
                  <a:lnTo>
                    <a:pt x="42" y="44"/>
                  </a:lnTo>
                  <a:lnTo>
                    <a:pt x="34" y="50"/>
                  </a:lnTo>
                  <a:lnTo>
                    <a:pt x="24" y="52"/>
                  </a:lnTo>
                  <a:lnTo>
                    <a:pt x="14" y="50"/>
                  </a:lnTo>
                  <a:lnTo>
                    <a:pt x="6" y="44"/>
                  </a:lnTo>
                  <a:lnTo>
                    <a:pt x="2" y="36"/>
                  </a:lnTo>
                  <a:lnTo>
                    <a:pt x="0" y="26"/>
                  </a:lnTo>
                  <a:lnTo>
                    <a:pt x="2" y="16"/>
                  </a:lnTo>
                  <a:lnTo>
                    <a:pt x="6" y="8"/>
                  </a:lnTo>
                  <a:lnTo>
                    <a:pt x="14" y="2"/>
                  </a:lnTo>
                  <a:lnTo>
                    <a:pt x="24" y="0"/>
                  </a:lnTo>
                  <a:close/>
                </a:path>
              </a:pathLst>
            </a:custGeom>
            <a:grpFill/>
            <a:ln w="9525">
              <a:solidFill>
                <a:schemeClr val="bg1"/>
              </a:solidFill>
              <a:round/>
            </a:ln>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srgbClr val="663300"/>
                </a:solidFill>
                <a:effectLst/>
                <a:uLnTx/>
                <a:uFillTx/>
                <a:latin typeface="Arial" panose="020B0604020202020204" pitchFamily="34" charset="0"/>
              </a:endParaRPr>
            </a:p>
          </p:txBody>
        </p:sp>
        <p:sp>
          <p:nvSpPr>
            <p:cNvPr id="90" name="Freeform 42"/>
            <p:cNvSpPr/>
            <p:nvPr/>
          </p:nvSpPr>
          <p:spPr bwMode="auto">
            <a:xfrm>
              <a:off x="4737100" y="4543426"/>
              <a:ext cx="63500" cy="66675"/>
            </a:xfrm>
            <a:custGeom>
              <a:avLst/>
              <a:gdLst>
                <a:gd name="T0" fmla="*/ 20 w 40"/>
                <a:gd name="T1" fmla="*/ 0 h 42"/>
                <a:gd name="T2" fmla="*/ 20 w 40"/>
                <a:gd name="T3" fmla="*/ 0 h 42"/>
                <a:gd name="T4" fmla="*/ 28 w 40"/>
                <a:gd name="T5" fmla="*/ 2 h 42"/>
                <a:gd name="T6" fmla="*/ 34 w 40"/>
                <a:gd name="T7" fmla="*/ 6 h 42"/>
                <a:gd name="T8" fmla="*/ 38 w 40"/>
                <a:gd name="T9" fmla="*/ 12 h 42"/>
                <a:gd name="T10" fmla="*/ 40 w 40"/>
                <a:gd name="T11" fmla="*/ 20 h 42"/>
                <a:gd name="T12" fmla="*/ 40 w 40"/>
                <a:gd name="T13" fmla="*/ 20 h 42"/>
                <a:gd name="T14" fmla="*/ 38 w 40"/>
                <a:gd name="T15" fmla="*/ 28 h 42"/>
                <a:gd name="T16" fmla="*/ 34 w 40"/>
                <a:gd name="T17" fmla="*/ 36 h 42"/>
                <a:gd name="T18" fmla="*/ 28 w 40"/>
                <a:gd name="T19" fmla="*/ 40 h 42"/>
                <a:gd name="T20" fmla="*/ 20 w 40"/>
                <a:gd name="T21" fmla="*/ 42 h 42"/>
                <a:gd name="T22" fmla="*/ 20 w 40"/>
                <a:gd name="T23" fmla="*/ 42 h 42"/>
                <a:gd name="T24" fmla="*/ 12 w 40"/>
                <a:gd name="T25" fmla="*/ 40 h 42"/>
                <a:gd name="T26" fmla="*/ 6 w 40"/>
                <a:gd name="T27" fmla="*/ 36 h 42"/>
                <a:gd name="T28" fmla="*/ 0 w 40"/>
                <a:gd name="T29" fmla="*/ 28 h 42"/>
                <a:gd name="T30" fmla="*/ 0 w 40"/>
                <a:gd name="T31" fmla="*/ 20 h 42"/>
                <a:gd name="T32" fmla="*/ 0 w 40"/>
                <a:gd name="T33" fmla="*/ 20 h 42"/>
                <a:gd name="T34" fmla="*/ 0 w 40"/>
                <a:gd name="T35" fmla="*/ 12 h 42"/>
                <a:gd name="T36" fmla="*/ 6 w 40"/>
                <a:gd name="T37" fmla="*/ 6 h 42"/>
                <a:gd name="T38" fmla="*/ 12 w 40"/>
                <a:gd name="T39" fmla="*/ 2 h 42"/>
                <a:gd name="T40" fmla="*/ 20 w 40"/>
                <a:gd name="T41" fmla="*/ 0 h 42"/>
                <a:gd name="T42" fmla="*/ 20 w 40"/>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2">
                  <a:moveTo>
                    <a:pt x="20" y="0"/>
                  </a:moveTo>
                  <a:lnTo>
                    <a:pt x="20" y="0"/>
                  </a:lnTo>
                  <a:lnTo>
                    <a:pt x="28" y="2"/>
                  </a:lnTo>
                  <a:lnTo>
                    <a:pt x="34" y="6"/>
                  </a:lnTo>
                  <a:lnTo>
                    <a:pt x="38" y="12"/>
                  </a:lnTo>
                  <a:lnTo>
                    <a:pt x="40" y="20"/>
                  </a:lnTo>
                  <a:lnTo>
                    <a:pt x="38" y="28"/>
                  </a:lnTo>
                  <a:lnTo>
                    <a:pt x="34" y="36"/>
                  </a:lnTo>
                  <a:lnTo>
                    <a:pt x="28" y="40"/>
                  </a:lnTo>
                  <a:lnTo>
                    <a:pt x="20" y="42"/>
                  </a:lnTo>
                  <a:lnTo>
                    <a:pt x="12" y="40"/>
                  </a:lnTo>
                  <a:lnTo>
                    <a:pt x="6" y="36"/>
                  </a:lnTo>
                  <a:lnTo>
                    <a:pt x="0" y="28"/>
                  </a:lnTo>
                  <a:lnTo>
                    <a:pt x="0" y="20"/>
                  </a:lnTo>
                  <a:lnTo>
                    <a:pt x="0" y="12"/>
                  </a:lnTo>
                  <a:lnTo>
                    <a:pt x="6" y="6"/>
                  </a:lnTo>
                  <a:lnTo>
                    <a:pt x="12" y="2"/>
                  </a:lnTo>
                  <a:lnTo>
                    <a:pt x="20" y="0"/>
                  </a:lnTo>
                  <a:close/>
                </a:path>
              </a:pathLst>
            </a:custGeom>
            <a:grpFill/>
            <a:ln w="9525">
              <a:solidFill>
                <a:schemeClr val="bg1"/>
              </a:solidFill>
              <a:round/>
            </a:ln>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srgbClr val="663300"/>
                </a:solidFill>
                <a:effectLst/>
                <a:uLnTx/>
                <a:uFillTx/>
                <a:latin typeface="Arial" panose="020B0604020202020204" pitchFamily="34" charset="0"/>
              </a:endParaRPr>
            </a:p>
          </p:txBody>
        </p:sp>
        <p:sp>
          <p:nvSpPr>
            <p:cNvPr id="91" name="Freeform 43"/>
            <p:cNvSpPr/>
            <p:nvPr/>
          </p:nvSpPr>
          <p:spPr bwMode="auto">
            <a:xfrm>
              <a:off x="4495800" y="5581651"/>
              <a:ext cx="66675" cy="63500"/>
            </a:xfrm>
            <a:custGeom>
              <a:avLst/>
              <a:gdLst>
                <a:gd name="T0" fmla="*/ 22 w 42"/>
                <a:gd name="T1" fmla="*/ 0 h 40"/>
                <a:gd name="T2" fmla="*/ 22 w 42"/>
                <a:gd name="T3" fmla="*/ 0 h 40"/>
                <a:gd name="T4" fmla="*/ 30 w 42"/>
                <a:gd name="T5" fmla="*/ 2 h 40"/>
                <a:gd name="T6" fmla="*/ 36 w 42"/>
                <a:gd name="T7" fmla="*/ 6 h 40"/>
                <a:gd name="T8" fmla="*/ 40 w 42"/>
                <a:gd name="T9" fmla="*/ 12 h 40"/>
                <a:gd name="T10" fmla="*/ 42 w 42"/>
                <a:gd name="T11" fmla="*/ 20 h 40"/>
                <a:gd name="T12" fmla="*/ 42 w 42"/>
                <a:gd name="T13" fmla="*/ 20 h 40"/>
                <a:gd name="T14" fmla="*/ 40 w 42"/>
                <a:gd name="T15" fmla="*/ 28 h 40"/>
                <a:gd name="T16" fmla="*/ 36 w 42"/>
                <a:gd name="T17" fmla="*/ 34 h 40"/>
                <a:gd name="T18" fmla="*/ 30 w 42"/>
                <a:gd name="T19" fmla="*/ 38 h 40"/>
                <a:gd name="T20" fmla="*/ 22 w 42"/>
                <a:gd name="T21" fmla="*/ 40 h 40"/>
                <a:gd name="T22" fmla="*/ 22 w 42"/>
                <a:gd name="T23" fmla="*/ 40 h 40"/>
                <a:gd name="T24" fmla="*/ 14 w 42"/>
                <a:gd name="T25" fmla="*/ 38 h 40"/>
                <a:gd name="T26" fmla="*/ 6 w 42"/>
                <a:gd name="T27" fmla="*/ 34 h 40"/>
                <a:gd name="T28" fmla="*/ 2 w 42"/>
                <a:gd name="T29" fmla="*/ 28 h 40"/>
                <a:gd name="T30" fmla="*/ 0 w 42"/>
                <a:gd name="T31" fmla="*/ 20 h 40"/>
                <a:gd name="T32" fmla="*/ 0 w 42"/>
                <a:gd name="T33" fmla="*/ 20 h 40"/>
                <a:gd name="T34" fmla="*/ 2 w 42"/>
                <a:gd name="T35" fmla="*/ 12 h 40"/>
                <a:gd name="T36" fmla="*/ 6 w 42"/>
                <a:gd name="T37" fmla="*/ 6 h 40"/>
                <a:gd name="T38" fmla="*/ 14 w 42"/>
                <a:gd name="T39" fmla="*/ 2 h 40"/>
                <a:gd name="T40" fmla="*/ 22 w 42"/>
                <a:gd name="T41" fmla="*/ 0 h 40"/>
                <a:gd name="T42" fmla="*/ 22 w 42"/>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0">
                  <a:moveTo>
                    <a:pt x="22" y="0"/>
                  </a:moveTo>
                  <a:lnTo>
                    <a:pt x="22" y="0"/>
                  </a:lnTo>
                  <a:lnTo>
                    <a:pt x="30" y="2"/>
                  </a:lnTo>
                  <a:lnTo>
                    <a:pt x="36" y="6"/>
                  </a:lnTo>
                  <a:lnTo>
                    <a:pt x="40" y="12"/>
                  </a:lnTo>
                  <a:lnTo>
                    <a:pt x="42" y="20"/>
                  </a:lnTo>
                  <a:lnTo>
                    <a:pt x="40" y="28"/>
                  </a:lnTo>
                  <a:lnTo>
                    <a:pt x="36" y="34"/>
                  </a:lnTo>
                  <a:lnTo>
                    <a:pt x="30" y="38"/>
                  </a:lnTo>
                  <a:lnTo>
                    <a:pt x="22" y="40"/>
                  </a:lnTo>
                  <a:lnTo>
                    <a:pt x="14" y="38"/>
                  </a:lnTo>
                  <a:lnTo>
                    <a:pt x="6" y="34"/>
                  </a:lnTo>
                  <a:lnTo>
                    <a:pt x="2" y="28"/>
                  </a:lnTo>
                  <a:lnTo>
                    <a:pt x="0" y="20"/>
                  </a:lnTo>
                  <a:lnTo>
                    <a:pt x="2" y="12"/>
                  </a:lnTo>
                  <a:lnTo>
                    <a:pt x="6" y="6"/>
                  </a:lnTo>
                  <a:lnTo>
                    <a:pt x="14" y="2"/>
                  </a:lnTo>
                  <a:lnTo>
                    <a:pt x="22" y="0"/>
                  </a:lnTo>
                  <a:close/>
                </a:path>
              </a:pathLst>
            </a:custGeom>
            <a:grpFill/>
            <a:ln w="9525">
              <a:solidFill>
                <a:schemeClr val="bg1"/>
              </a:solidFill>
              <a:round/>
            </a:ln>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srgbClr val="663300"/>
                </a:solidFill>
                <a:effectLst/>
                <a:uLnTx/>
                <a:uFillTx/>
                <a:latin typeface="Arial" panose="020B0604020202020204" pitchFamily="34" charset="0"/>
              </a:endParaRPr>
            </a:p>
          </p:txBody>
        </p:sp>
        <p:sp>
          <p:nvSpPr>
            <p:cNvPr id="92" name="Freeform 44"/>
            <p:cNvSpPr/>
            <p:nvPr/>
          </p:nvSpPr>
          <p:spPr bwMode="auto">
            <a:xfrm>
              <a:off x="2736850" y="4533901"/>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40 h 40"/>
                <a:gd name="T20" fmla="*/ 20 w 40"/>
                <a:gd name="T21" fmla="*/ 40 h 40"/>
                <a:gd name="T22" fmla="*/ 20 w 40"/>
                <a:gd name="T23" fmla="*/ 40 h 40"/>
                <a:gd name="T24" fmla="*/ 12 w 40"/>
                <a:gd name="T25" fmla="*/ 40 h 40"/>
                <a:gd name="T26" fmla="*/ 4 w 40"/>
                <a:gd name="T27" fmla="*/ 34 h 40"/>
                <a:gd name="T28" fmla="*/ 0 w 40"/>
                <a:gd name="T29" fmla="*/ 28 h 40"/>
                <a:gd name="T30" fmla="*/ 0 w 40"/>
                <a:gd name="T31" fmla="*/ 20 h 40"/>
                <a:gd name="T32" fmla="*/ 0 w 40"/>
                <a:gd name="T33" fmla="*/ 20 h 40"/>
                <a:gd name="T34" fmla="*/ 0 w 40"/>
                <a:gd name="T35" fmla="*/ 12 h 40"/>
                <a:gd name="T36" fmla="*/ 4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40"/>
                  </a:lnTo>
                  <a:lnTo>
                    <a:pt x="20" y="40"/>
                  </a:lnTo>
                  <a:lnTo>
                    <a:pt x="12" y="40"/>
                  </a:lnTo>
                  <a:lnTo>
                    <a:pt x="4" y="34"/>
                  </a:lnTo>
                  <a:lnTo>
                    <a:pt x="0" y="28"/>
                  </a:lnTo>
                  <a:lnTo>
                    <a:pt x="0" y="20"/>
                  </a:lnTo>
                  <a:lnTo>
                    <a:pt x="0" y="12"/>
                  </a:lnTo>
                  <a:lnTo>
                    <a:pt x="4" y="6"/>
                  </a:lnTo>
                  <a:lnTo>
                    <a:pt x="12" y="2"/>
                  </a:lnTo>
                  <a:lnTo>
                    <a:pt x="20" y="0"/>
                  </a:lnTo>
                  <a:close/>
                </a:path>
              </a:pathLst>
            </a:custGeom>
            <a:grpFill/>
            <a:ln w="9525">
              <a:solidFill>
                <a:schemeClr val="bg1"/>
              </a:solidFill>
              <a:round/>
            </a:ln>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srgbClr val="663300"/>
                </a:solidFill>
                <a:effectLst/>
                <a:uLnTx/>
                <a:uFillTx/>
                <a:latin typeface="Arial" panose="020B0604020202020204" pitchFamily="34" charset="0"/>
              </a:endParaRPr>
            </a:p>
          </p:txBody>
        </p:sp>
        <p:sp>
          <p:nvSpPr>
            <p:cNvPr id="93" name="Freeform 45"/>
            <p:cNvSpPr/>
            <p:nvPr/>
          </p:nvSpPr>
          <p:spPr bwMode="auto">
            <a:xfrm>
              <a:off x="5451475" y="5978526"/>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40 h 40"/>
                <a:gd name="T20" fmla="*/ 20 w 40"/>
                <a:gd name="T21" fmla="*/ 40 h 40"/>
                <a:gd name="T22" fmla="*/ 20 w 40"/>
                <a:gd name="T23" fmla="*/ 40 h 40"/>
                <a:gd name="T24" fmla="*/ 12 w 40"/>
                <a:gd name="T25" fmla="*/ 40 h 40"/>
                <a:gd name="T26" fmla="*/ 6 w 40"/>
                <a:gd name="T27" fmla="*/ 34 h 40"/>
                <a:gd name="T28" fmla="*/ 0 w 40"/>
                <a:gd name="T29" fmla="*/ 28 h 40"/>
                <a:gd name="T30" fmla="*/ 0 w 40"/>
                <a:gd name="T31" fmla="*/ 20 h 40"/>
                <a:gd name="T32" fmla="*/ 0 w 40"/>
                <a:gd name="T33" fmla="*/ 20 h 40"/>
                <a:gd name="T34" fmla="*/ 0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40"/>
                  </a:lnTo>
                  <a:lnTo>
                    <a:pt x="20" y="40"/>
                  </a:lnTo>
                  <a:lnTo>
                    <a:pt x="12" y="40"/>
                  </a:lnTo>
                  <a:lnTo>
                    <a:pt x="6" y="34"/>
                  </a:lnTo>
                  <a:lnTo>
                    <a:pt x="0" y="28"/>
                  </a:lnTo>
                  <a:lnTo>
                    <a:pt x="0" y="20"/>
                  </a:lnTo>
                  <a:lnTo>
                    <a:pt x="0" y="12"/>
                  </a:lnTo>
                  <a:lnTo>
                    <a:pt x="6" y="6"/>
                  </a:lnTo>
                  <a:lnTo>
                    <a:pt x="12" y="2"/>
                  </a:lnTo>
                  <a:lnTo>
                    <a:pt x="20" y="0"/>
                  </a:lnTo>
                  <a:close/>
                </a:path>
              </a:pathLst>
            </a:custGeom>
            <a:grpFill/>
            <a:ln w="9525">
              <a:solidFill>
                <a:schemeClr val="bg1"/>
              </a:solidFill>
              <a:round/>
            </a:ln>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srgbClr val="663300"/>
                </a:solidFill>
                <a:effectLst/>
                <a:uLnTx/>
                <a:uFillTx/>
                <a:latin typeface="Arial" panose="020B0604020202020204" pitchFamily="34" charset="0"/>
              </a:endParaRPr>
            </a:p>
          </p:txBody>
        </p:sp>
        <p:sp>
          <p:nvSpPr>
            <p:cNvPr id="94" name="Freeform 46"/>
            <p:cNvSpPr/>
            <p:nvPr/>
          </p:nvSpPr>
          <p:spPr bwMode="auto">
            <a:xfrm>
              <a:off x="5181600" y="5302251"/>
              <a:ext cx="66675" cy="66675"/>
            </a:xfrm>
            <a:custGeom>
              <a:avLst/>
              <a:gdLst>
                <a:gd name="T0" fmla="*/ 20 w 42"/>
                <a:gd name="T1" fmla="*/ 0 h 42"/>
                <a:gd name="T2" fmla="*/ 20 w 42"/>
                <a:gd name="T3" fmla="*/ 0 h 42"/>
                <a:gd name="T4" fmla="*/ 28 w 42"/>
                <a:gd name="T5" fmla="*/ 2 h 42"/>
                <a:gd name="T6" fmla="*/ 36 w 42"/>
                <a:gd name="T7" fmla="*/ 6 h 42"/>
                <a:gd name="T8" fmla="*/ 40 w 42"/>
                <a:gd name="T9" fmla="*/ 14 h 42"/>
                <a:gd name="T10" fmla="*/ 42 w 42"/>
                <a:gd name="T11" fmla="*/ 22 h 42"/>
                <a:gd name="T12" fmla="*/ 42 w 42"/>
                <a:gd name="T13" fmla="*/ 22 h 42"/>
                <a:gd name="T14" fmla="*/ 40 w 42"/>
                <a:gd name="T15" fmla="*/ 30 h 42"/>
                <a:gd name="T16" fmla="*/ 36 w 42"/>
                <a:gd name="T17" fmla="*/ 36 h 42"/>
                <a:gd name="T18" fmla="*/ 28 w 42"/>
                <a:gd name="T19" fmla="*/ 40 h 42"/>
                <a:gd name="T20" fmla="*/ 20 w 42"/>
                <a:gd name="T21" fmla="*/ 42 h 42"/>
                <a:gd name="T22" fmla="*/ 20 w 42"/>
                <a:gd name="T23" fmla="*/ 42 h 42"/>
                <a:gd name="T24" fmla="*/ 12 w 42"/>
                <a:gd name="T25" fmla="*/ 40 h 42"/>
                <a:gd name="T26" fmla="*/ 6 w 42"/>
                <a:gd name="T27" fmla="*/ 36 h 42"/>
                <a:gd name="T28" fmla="*/ 2 w 42"/>
                <a:gd name="T29" fmla="*/ 30 h 42"/>
                <a:gd name="T30" fmla="*/ 0 w 42"/>
                <a:gd name="T31" fmla="*/ 22 h 42"/>
                <a:gd name="T32" fmla="*/ 0 w 42"/>
                <a:gd name="T33" fmla="*/ 22 h 42"/>
                <a:gd name="T34" fmla="*/ 2 w 42"/>
                <a:gd name="T35" fmla="*/ 14 h 42"/>
                <a:gd name="T36" fmla="*/ 6 w 42"/>
                <a:gd name="T37" fmla="*/ 6 h 42"/>
                <a:gd name="T38" fmla="*/ 12 w 42"/>
                <a:gd name="T39" fmla="*/ 2 h 42"/>
                <a:gd name="T40" fmla="*/ 20 w 42"/>
                <a:gd name="T41" fmla="*/ 0 h 42"/>
                <a:gd name="T42" fmla="*/ 20 w 42"/>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2">
                  <a:moveTo>
                    <a:pt x="20" y="0"/>
                  </a:moveTo>
                  <a:lnTo>
                    <a:pt x="20" y="0"/>
                  </a:lnTo>
                  <a:lnTo>
                    <a:pt x="28" y="2"/>
                  </a:lnTo>
                  <a:lnTo>
                    <a:pt x="36" y="6"/>
                  </a:lnTo>
                  <a:lnTo>
                    <a:pt x="40" y="14"/>
                  </a:lnTo>
                  <a:lnTo>
                    <a:pt x="42" y="22"/>
                  </a:lnTo>
                  <a:lnTo>
                    <a:pt x="40" y="30"/>
                  </a:lnTo>
                  <a:lnTo>
                    <a:pt x="36" y="36"/>
                  </a:lnTo>
                  <a:lnTo>
                    <a:pt x="28" y="40"/>
                  </a:lnTo>
                  <a:lnTo>
                    <a:pt x="20" y="42"/>
                  </a:lnTo>
                  <a:lnTo>
                    <a:pt x="12" y="40"/>
                  </a:lnTo>
                  <a:lnTo>
                    <a:pt x="6" y="36"/>
                  </a:lnTo>
                  <a:lnTo>
                    <a:pt x="2" y="30"/>
                  </a:lnTo>
                  <a:lnTo>
                    <a:pt x="0" y="22"/>
                  </a:lnTo>
                  <a:lnTo>
                    <a:pt x="2" y="14"/>
                  </a:lnTo>
                  <a:lnTo>
                    <a:pt x="6" y="6"/>
                  </a:lnTo>
                  <a:lnTo>
                    <a:pt x="12" y="2"/>
                  </a:lnTo>
                  <a:lnTo>
                    <a:pt x="20" y="0"/>
                  </a:lnTo>
                  <a:close/>
                </a:path>
              </a:pathLst>
            </a:custGeom>
            <a:grpFill/>
            <a:ln w="9525">
              <a:solidFill>
                <a:schemeClr val="bg1"/>
              </a:solidFill>
              <a:round/>
            </a:ln>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srgbClr val="663300"/>
                </a:solidFill>
                <a:effectLst/>
                <a:uLnTx/>
                <a:uFillTx/>
                <a:latin typeface="Arial" panose="020B0604020202020204" pitchFamily="34" charset="0"/>
              </a:endParaRPr>
            </a:p>
          </p:txBody>
        </p:sp>
        <p:sp>
          <p:nvSpPr>
            <p:cNvPr id="95" name="Freeform 47"/>
            <p:cNvSpPr/>
            <p:nvPr/>
          </p:nvSpPr>
          <p:spPr bwMode="auto">
            <a:xfrm>
              <a:off x="6146800" y="4956176"/>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40 h 40"/>
                <a:gd name="T20" fmla="*/ 20 w 40"/>
                <a:gd name="T21" fmla="*/ 40 h 40"/>
                <a:gd name="T22" fmla="*/ 20 w 40"/>
                <a:gd name="T23" fmla="*/ 40 h 40"/>
                <a:gd name="T24" fmla="*/ 12 w 40"/>
                <a:gd name="T25" fmla="*/ 40 h 40"/>
                <a:gd name="T26" fmla="*/ 4 w 40"/>
                <a:gd name="T27" fmla="*/ 34 h 40"/>
                <a:gd name="T28" fmla="*/ 0 w 40"/>
                <a:gd name="T29" fmla="*/ 28 h 40"/>
                <a:gd name="T30" fmla="*/ 0 w 40"/>
                <a:gd name="T31" fmla="*/ 20 h 40"/>
                <a:gd name="T32" fmla="*/ 0 w 40"/>
                <a:gd name="T33" fmla="*/ 20 h 40"/>
                <a:gd name="T34" fmla="*/ 0 w 40"/>
                <a:gd name="T35" fmla="*/ 12 h 40"/>
                <a:gd name="T36" fmla="*/ 4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40"/>
                  </a:lnTo>
                  <a:lnTo>
                    <a:pt x="20" y="40"/>
                  </a:lnTo>
                  <a:lnTo>
                    <a:pt x="12" y="40"/>
                  </a:lnTo>
                  <a:lnTo>
                    <a:pt x="4" y="34"/>
                  </a:lnTo>
                  <a:lnTo>
                    <a:pt x="0" y="28"/>
                  </a:lnTo>
                  <a:lnTo>
                    <a:pt x="0" y="20"/>
                  </a:lnTo>
                  <a:lnTo>
                    <a:pt x="0" y="12"/>
                  </a:lnTo>
                  <a:lnTo>
                    <a:pt x="4" y="6"/>
                  </a:lnTo>
                  <a:lnTo>
                    <a:pt x="12" y="2"/>
                  </a:lnTo>
                  <a:lnTo>
                    <a:pt x="20" y="0"/>
                  </a:lnTo>
                  <a:close/>
                </a:path>
              </a:pathLst>
            </a:custGeom>
            <a:grpFill/>
            <a:ln w="9525">
              <a:solidFill>
                <a:schemeClr val="bg1"/>
              </a:solidFill>
              <a:round/>
            </a:ln>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srgbClr val="663300"/>
                </a:solidFill>
                <a:effectLst/>
                <a:uLnTx/>
                <a:uFillTx/>
                <a:latin typeface="Arial" panose="020B0604020202020204" pitchFamily="34" charset="0"/>
              </a:endParaRPr>
            </a:p>
          </p:txBody>
        </p:sp>
        <p:sp>
          <p:nvSpPr>
            <p:cNvPr id="96" name="Freeform 48"/>
            <p:cNvSpPr/>
            <p:nvPr/>
          </p:nvSpPr>
          <p:spPr bwMode="auto">
            <a:xfrm>
              <a:off x="6308725" y="5861051"/>
              <a:ext cx="63500" cy="63500"/>
            </a:xfrm>
            <a:custGeom>
              <a:avLst/>
              <a:gdLst>
                <a:gd name="T0" fmla="*/ 20 w 40"/>
                <a:gd name="T1" fmla="*/ 0 h 40"/>
                <a:gd name="T2" fmla="*/ 20 w 40"/>
                <a:gd name="T3" fmla="*/ 0 h 40"/>
                <a:gd name="T4" fmla="*/ 28 w 40"/>
                <a:gd name="T5" fmla="*/ 0 h 40"/>
                <a:gd name="T6" fmla="*/ 34 w 40"/>
                <a:gd name="T7" fmla="*/ 4 h 40"/>
                <a:gd name="T8" fmla="*/ 40 w 40"/>
                <a:gd name="T9" fmla="*/ 12 h 40"/>
                <a:gd name="T10" fmla="*/ 40 w 40"/>
                <a:gd name="T11" fmla="*/ 20 h 40"/>
                <a:gd name="T12" fmla="*/ 40 w 40"/>
                <a:gd name="T13" fmla="*/ 20 h 40"/>
                <a:gd name="T14" fmla="*/ 40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2 w 40"/>
                <a:gd name="T29" fmla="*/ 28 h 40"/>
                <a:gd name="T30" fmla="*/ 0 w 40"/>
                <a:gd name="T31" fmla="*/ 20 h 40"/>
                <a:gd name="T32" fmla="*/ 0 w 40"/>
                <a:gd name="T33" fmla="*/ 20 h 40"/>
                <a:gd name="T34" fmla="*/ 2 w 40"/>
                <a:gd name="T35" fmla="*/ 12 h 40"/>
                <a:gd name="T36" fmla="*/ 6 w 40"/>
                <a:gd name="T37" fmla="*/ 4 h 40"/>
                <a:gd name="T38" fmla="*/ 12 w 40"/>
                <a:gd name="T39" fmla="*/ 0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0"/>
                  </a:lnTo>
                  <a:lnTo>
                    <a:pt x="34" y="4"/>
                  </a:lnTo>
                  <a:lnTo>
                    <a:pt x="40" y="12"/>
                  </a:lnTo>
                  <a:lnTo>
                    <a:pt x="40" y="20"/>
                  </a:lnTo>
                  <a:lnTo>
                    <a:pt x="40" y="28"/>
                  </a:lnTo>
                  <a:lnTo>
                    <a:pt x="34" y="34"/>
                  </a:lnTo>
                  <a:lnTo>
                    <a:pt x="28" y="38"/>
                  </a:lnTo>
                  <a:lnTo>
                    <a:pt x="20" y="40"/>
                  </a:lnTo>
                  <a:lnTo>
                    <a:pt x="12" y="38"/>
                  </a:lnTo>
                  <a:lnTo>
                    <a:pt x="6" y="34"/>
                  </a:lnTo>
                  <a:lnTo>
                    <a:pt x="2" y="28"/>
                  </a:lnTo>
                  <a:lnTo>
                    <a:pt x="0" y="20"/>
                  </a:lnTo>
                  <a:lnTo>
                    <a:pt x="2" y="12"/>
                  </a:lnTo>
                  <a:lnTo>
                    <a:pt x="6" y="4"/>
                  </a:lnTo>
                  <a:lnTo>
                    <a:pt x="12" y="0"/>
                  </a:lnTo>
                  <a:lnTo>
                    <a:pt x="20" y="0"/>
                  </a:lnTo>
                  <a:close/>
                </a:path>
              </a:pathLst>
            </a:custGeom>
            <a:grpFill/>
            <a:ln w="9525">
              <a:solidFill>
                <a:schemeClr val="bg1"/>
              </a:solidFill>
              <a:round/>
            </a:ln>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srgbClr val="663300"/>
                </a:solidFill>
                <a:effectLst/>
                <a:uLnTx/>
                <a:uFillTx/>
                <a:latin typeface="Arial" panose="020B0604020202020204" pitchFamily="34" charset="0"/>
              </a:endParaRPr>
            </a:p>
          </p:txBody>
        </p:sp>
        <p:sp>
          <p:nvSpPr>
            <p:cNvPr id="97" name="Freeform 49"/>
            <p:cNvSpPr/>
            <p:nvPr/>
          </p:nvSpPr>
          <p:spPr bwMode="auto">
            <a:xfrm>
              <a:off x="6642100" y="4851401"/>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6 h 40"/>
                <a:gd name="T18" fmla="*/ 28 w 40"/>
                <a:gd name="T19" fmla="*/ 40 h 40"/>
                <a:gd name="T20" fmla="*/ 20 w 40"/>
                <a:gd name="T21" fmla="*/ 40 h 40"/>
                <a:gd name="T22" fmla="*/ 20 w 40"/>
                <a:gd name="T23" fmla="*/ 40 h 40"/>
                <a:gd name="T24" fmla="*/ 12 w 40"/>
                <a:gd name="T25" fmla="*/ 40 h 40"/>
                <a:gd name="T26" fmla="*/ 6 w 40"/>
                <a:gd name="T27" fmla="*/ 36 h 40"/>
                <a:gd name="T28" fmla="*/ 2 w 40"/>
                <a:gd name="T29" fmla="*/ 28 h 40"/>
                <a:gd name="T30" fmla="*/ 0 w 40"/>
                <a:gd name="T31" fmla="*/ 20 h 40"/>
                <a:gd name="T32" fmla="*/ 0 w 40"/>
                <a:gd name="T33" fmla="*/ 20 h 40"/>
                <a:gd name="T34" fmla="*/ 2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6"/>
                  </a:lnTo>
                  <a:lnTo>
                    <a:pt x="28" y="40"/>
                  </a:lnTo>
                  <a:lnTo>
                    <a:pt x="20" y="40"/>
                  </a:lnTo>
                  <a:lnTo>
                    <a:pt x="12" y="40"/>
                  </a:lnTo>
                  <a:lnTo>
                    <a:pt x="6" y="36"/>
                  </a:lnTo>
                  <a:lnTo>
                    <a:pt x="2" y="28"/>
                  </a:lnTo>
                  <a:lnTo>
                    <a:pt x="0" y="20"/>
                  </a:lnTo>
                  <a:lnTo>
                    <a:pt x="2" y="12"/>
                  </a:lnTo>
                  <a:lnTo>
                    <a:pt x="6" y="6"/>
                  </a:lnTo>
                  <a:lnTo>
                    <a:pt x="12" y="2"/>
                  </a:lnTo>
                  <a:lnTo>
                    <a:pt x="20" y="0"/>
                  </a:lnTo>
                  <a:close/>
                </a:path>
              </a:pathLst>
            </a:custGeom>
            <a:grpFill/>
            <a:ln w="9525">
              <a:solidFill>
                <a:schemeClr val="bg1"/>
              </a:solidFill>
              <a:round/>
            </a:ln>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srgbClr val="663300"/>
                </a:solidFill>
                <a:effectLst/>
                <a:uLnTx/>
                <a:uFillTx/>
                <a:latin typeface="Arial" panose="020B0604020202020204" pitchFamily="34" charset="0"/>
              </a:endParaRPr>
            </a:p>
          </p:txBody>
        </p:sp>
        <p:sp>
          <p:nvSpPr>
            <p:cNvPr id="98" name="Freeform 50"/>
            <p:cNvSpPr/>
            <p:nvPr/>
          </p:nvSpPr>
          <p:spPr bwMode="auto">
            <a:xfrm>
              <a:off x="7213600" y="5254626"/>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0 w 40"/>
                <a:gd name="T29" fmla="*/ 28 h 40"/>
                <a:gd name="T30" fmla="*/ 0 w 40"/>
                <a:gd name="T31" fmla="*/ 20 h 40"/>
                <a:gd name="T32" fmla="*/ 0 w 40"/>
                <a:gd name="T33" fmla="*/ 20 h 40"/>
                <a:gd name="T34" fmla="*/ 0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38"/>
                  </a:lnTo>
                  <a:lnTo>
                    <a:pt x="20" y="40"/>
                  </a:lnTo>
                  <a:lnTo>
                    <a:pt x="12" y="38"/>
                  </a:lnTo>
                  <a:lnTo>
                    <a:pt x="6" y="34"/>
                  </a:lnTo>
                  <a:lnTo>
                    <a:pt x="0" y="28"/>
                  </a:lnTo>
                  <a:lnTo>
                    <a:pt x="0" y="20"/>
                  </a:lnTo>
                  <a:lnTo>
                    <a:pt x="0" y="12"/>
                  </a:lnTo>
                  <a:lnTo>
                    <a:pt x="6" y="6"/>
                  </a:lnTo>
                  <a:lnTo>
                    <a:pt x="12" y="2"/>
                  </a:lnTo>
                  <a:lnTo>
                    <a:pt x="20" y="0"/>
                  </a:lnTo>
                  <a:close/>
                </a:path>
              </a:pathLst>
            </a:custGeom>
            <a:grpFill/>
            <a:ln w="9525">
              <a:solidFill>
                <a:schemeClr val="bg1"/>
              </a:solidFill>
              <a:round/>
            </a:ln>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srgbClr val="663300"/>
                </a:solidFill>
                <a:effectLst/>
                <a:uLnTx/>
                <a:uFillTx/>
                <a:latin typeface="Arial" panose="020B0604020202020204" pitchFamily="34" charset="0"/>
              </a:endParaRPr>
            </a:p>
          </p:txBody>
        </p:sp>
        <p:sp>
          <p:nvSpPr>
            <p:cNvPr id="99" name="Freeform 51"/>
            <p:cNvSpPr/>
            <p:nvPr/>
          </p:nvSpPr>
          <p:spPr bwMode="auto">
            <a:xfrm>
              <a:off x="7216775" y="4473576"/>
              <a:ext cx="66675" cy="66675"/>
            </a:xfrm>
            <a:custGeom>
              <a:avLst/>
              <a:gdLst>
                <a:gd name="T0" fmla="*/ 20 w 42"/>
                <a:gd name="T1" fmla="*/ 0 h 42"/>
                <a:gd name="T2" fmla="*/ 20 w 42"/>
                <a:gd name="T3" fmla="*/ 0 h 42"/>
                <a:gd name="T4" fmla="*/ 28 w 42"/>
                <a:gd name="T5" fmla="*/ 2 h 42"/>
                <a:gd name="T6" fmla="*/ 36 w 42"/>
                <a:gd name="T7" fmla="*/ 6 h 42"/>
                <a:gd name="T8" fmla="*/ 40 w 42"/>
                <a:gd name="T9" fmla="*/ 14 h 42"/>
                <a:gd name="T10" fmla="*/ 42 w 42"/>
                <a:gd name="T11" fmla="*/ 22 h 42"/>
                <a:gd name="T12" fmla="*/ 42 w 42"/>
                <a:gd name="T13" fmla="*/ 22 h 42"/>
                <a:gd name="T14" fmla="*/ 40 w 42"/>
                <a:gd name="T15" fmla="*/ 28 h 42"/>
                <a:gd name="T16" fmla="*/ 36 w 42"/>
                <a:gd name="T17" fmla="*/ 36 h 42"/>
                <a:gd name="T18" fmla="*/ 28 w 42"/>
                <a:gd name="T19" fmla="*/ 40 h 42"/>
                <a:gd name="T20" fmla="*/ 20 w 42"/>
                <a:gd name="T21" fmla="*/ 42 h 42"/>
                <a:gd name="T22" fmla="*/ 20 w 42"/>
                <a:gd name="T23" fmla="*/ 42 h 42"/>
                <a:gd name="T24" fmla="*/ 12 w 42"/>
                <a:gd name="T25" fmla="*/ 40 h 42"/>
                <a:gd name="T26" fmla="*/ 6 w 42"/>
                <a:gd name="T27" fmla="*/ 36 h 42"/>
                <a:gd name="T28" fmla="*/ 2 w 42"/>
                <a:gd name="T29" fmla="*/ 28 h 42"/>
                <a:gd name="T30" fmla="*/ 0 w 42"/>
                <a:gd name="T31" fmla="*/ 22 h 42"/>
                <a:gd name="T32" fmla="*/ 0 w 42"/>
                <a:gd name="T33" fmla="*/ 22 h 42"/>
                <a:gd name="T34" fmla="*/ 2 w 42"/>
                <a:gd name="T35" fmla="*/ 14 h 42"/>
                <a:gd name="T36" fmla="*/ 6 w 42"/>
                <a:gd name="T37" fmla="*/ 6 h 42"/>
                <a:gd name="T38" fmla="*/ 12 w 42"/>
                <a:gd name="T39" fmla="*/ 2 h 42"/>
                <a:gd name="T40" fmla="*/ 20 w 42"/>
                <a:gd name="T41" fmla="*/ 0 h 42"/>
                <a:gd name="T42" fmla="*/ 20 w 42"/>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2">
                  <a:moveTo>
                    <a:pt x="20" y="0"/>
                  </a:moveTo>
                  <a:lnTo>
                    <a:pt x="20" y="0"/>
                  </a:lnTo>
                  <a:lnTo>
                    <a:pt x="28" y="2"/>
                  </a:lnTo>
                  <a:lnTo>
                    <a:pt x="36" y="6"/>
                  </a:lnTo>
                  <a:lnTo>
                    <a:pt x="40" y="14"/>
                  </a:lnTo>
                  <a:lnTo>
                    <a:pt x="42" y="22"/>
                  </a:lnTo>
                  <a:lnTo>
                    <a:pt x="40" y="28"/>
                  </a:lnTo>
                  <a:lnTo>
                    <a:pt x="36" y="36"/>
                  </a:lnTo>
                  <a:lnTo>
                    <a:pt x="28" y="40"/>
                  </a:lnTo>
                  <a:lnTo>
                    <a:pt x="20" y="42"/>
                  </a:lnTo>
                  <a:lnTo>
                    <a:pt x="12" y="40"/>
                  </a:lnTo>
                  <a:lnTo>
                    <a:pt x="6" y="36"/>
                  </a:lnTo>
                  <a:lnTo>
                    <a:pt x="2" y="28"/>
                  </a:lnTo>
                  <a:lnTo>
                    <a:pt x="0" y="22"/>
                  </a:lnTo>
                  <a:lnTo>
                    <a:pt x="2" y="14"/>
                  </a:lnTo>
                  <a:lnTo>
                    <a:pt x="6" y="6"/>
                  </a:lnTo>
                  <a:lnTo>
                    <a:pt x="12" y="2"/>
                  </a:lnTo>
                  <a:lnTo>
                    <a:pt x="20" y="0"/>
                  </a:lnTo>
                  <a:close/>
                </a:path>
              </a:pathLst>
            </a:custGeom>
            <a:grpFill/>
            <a:ln w="9525">
              <a:solidFill>
                <a:schemeClr val="bg1"/>
              </a:solidFill>
              <a:round/>
            </a:ln>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srgbClr val="663300"/>
                </a:solidFill>
                <a:effectLst/>
                <a:uLnTx/>
                <a:uFillTx/>
                <a:latin typeface="Arial" panose="020B0604020202020204" pitchFamily="34" charset="0"/>
              </a:endParaRPr>
            </a:p>
          </p:txBody>
        </p:sp>
        <p:sp>
          <p:nvSpPr>
            <p:cNvPr id="100" name="Freeform 52"/>
            <p:cNvSpPr/>
            <p:nvPr/>
          </p:nvSpPr>
          <p:spPr bwMode="auto">
            <a:xfrm>
              <a:off x="6791325" y="4206876"/>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2 w 40"/>
                <a:gd name="T29" fmla="*/ 28 h 40"/>
                <a:gd name="T30" fmla="*/ 0 w 40"/>
                <a:gd name="T31" fmla="*/ 20 h 40"/>
                <a:gd name="T32" fmla="*/ 0 w 40"/>
                <a:gd name="T33" fmla="*/ 20 h 40"/>
                <a:gd name="T34" fmla="*/ 2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38"/>
                  </a:lnTo>
                  <a:lnTo>
                    <a:pt x="20" y="40"/>
                  </a:lnTo>
                  <a:lnTo>
                    <a:pt x="12" y="38"/>
                  </a:lnTo>
                  <a:lnTo>
                    <a:pt x="6" y="34"/>
                  </a:lnTo>
                  <a:lnTo>
                    <a:pt x="2" y="28"/>
                  </a:lnTo>
                  <a:lnTo>
                    <a:pt x="0" y="20"/>
                  </a:lnTo>
                  <a:lnTo>
                    <a:pt x="2" y="12"/>
                  </a:lnTo>
                  <a:lnTo>
                    <a:pt x="6" y="6"/>
                  </a:lnTo>
                  <a:lnTo>
                    <a:pt x="12" y="2"/>
                  </a:lnTo>
                  <a:lnTo>
                    <a:pt x="20" y="0"/>
                  </a:lnTo>
                  <a:close/>
                </a:path>
              </a:pathLst>
            </a:custGeom>
            <a:grpFill/>
            <a:ln w="9525">
              <a:solidFill>
                <a:schemeClr val="bg1"/>
              </a:solidFill>
              <a:round/>
            </a:ln>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srgbClr val="663300"/>
                </a:solidFill>
                <a:effectLst/>
                <a:uLnTx/>
                <a:uFillTx/>
                <a:latin typeface="Arial" panose="020B0604020202020204" pitchFamily="34" charset="0"/>
              </a:endParaRPr>
            </a:p>
          </p:txBody>
        </p:sp>
        <p:sp>
          <p:nvSpPr>
            <p:cNvPr id="101" name="Freeform 53"/>
            <p:cNvSpPr/>
            <p:nvPr/>
          </p:nvSpPr>
          <p:spPr bwMode="auto">
            <a:xfrm>
              <a:off x="7073900" y="4206876"/>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2 w 40"/>
                <a:gd name="T29" fmla="*/ 28 h 40"/>
                <a:gd name="T30" fmla="*/ 0 w 40"/>
                <a:gd name="T31" fmla="*/ 20 h 40"/>
                <a:gd name="T32" fmla="*/ 0 w 40"/>
                <a:gd name="T33" fmla="*/ 20 h 40"/>
                <a:gd name="T34" fmla="*/ 2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38"/>
                  </a:lnTo>
                  <a:lnTo>
                    <a:pt x="20" y="40"/>
                  </a:lnTo>
                  <a:lnTo>
                    <a:pt x="12" y="38"/>
                  </a:lnTo>
                  <a:lnTo>
                    <a:pt x="6" y="34"/>
                  </a:lnTo>
                  <a:lnTo>
                    <a:pt x="2" y="28"/>
                  </a:lnTo>
                  <a:lnTo>
                    <a:pt x="0" y="20"/>
                  </a:lnTo>
                  <a:lnTo>
                    <a:pt x="2" y="12"/>
                  </a:lnTo>
                  <a:lnTo>
                    <a:pt x="6" y="6"/>
                  </a:lnTo>
                  <a:lnTo>
                    <a:pt x="12" y="2"/>
                  </a:lnTo>
                  <a:lnTo>
                    <a:pt x="20" y="0"/>
                  </a:lnTo>
                  <a:close/>
                </a:path>
              </a:pathLst>
            </a:custGeom>
            <a:grpFill/>
            <a:ln w="9525">
              <a:solidFill>
                <a:schemeClr val="bg1"/>
              </a:solidFill>
              <a:round/>
            </a:ln>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srgbClr val="663300"/>
                </a:solidFill>
                <a:effectLst/>
                <a:uLnTx/>
                <a:uFillTx/>
                <a:latin typeface="Arial" panose="020B0604020202020204" pitchFamily="34" charset="0"/>
              </a:endParaRPr>
            </a:p>
          </p:txBody>
        </p:sp>
        <p:sp>
          <p:nvSpPr>
            <p:cNvPr id="102" name="Freeform 54"/>
            <p:cNvSpPr/>
            <p:nvPr/>
          </p:nvSpPr>
          <p:spPr bwMode="auto">
            <a:xfrm>
              <a:off x="6165850" y="3759201"/>
              <a:ext cx="63500" cy="66675"/>
            </a:xfrm>
            <a:custGeom>
              <a:avLst/>
              <a:gdLst>
                <a:gd name="T0" fmla="*/ 20 w 40"/>
                <a:gd name="T1" fmla="*/ 0 h 42"/>
                <a:gd name="T2" fmla="*/ 20 w 40"/>
                <a:gd name="T3" fmla="*/ 0 h 42"/>
                <a:gd name="T4" fmla="*/ 28 w 40"/>
                <a:gd name="T5" fmla="*/ 2 h 42"/>
                <a:gd name="T6" fmla="*/ 34 w 40"/>
                <a:gd name="T7" fmla="*/ 6 h 42"/>
                <a:gd name="T8" fmla="*/ 38 w 40"/>
                <a:gd name="T9" fmla="*/ 12 h 42"/>
                <a:gd name="T10" fmla="*/ 40 w 40"/>
                <a:gd name="T11" fmla="*/ 20 h 42"/>
                <a:gd name="T12" fmla="*/ 40 w 40"/>
                <a:gd name="T13" fmla="*/ 20 h 42"/>
                <a:gd name="T14" fmla="*/ 38 w 40"/>
                <a:gd name="T15" fmla="*/ 28 h 42"/>
                <a:gd name="T16" fmla="*/ 34 w 40"/>
                <a:gd name="T17" fmla="*/ 36 h 42"/>
                <a:gd name="T18" fmla="*/ 28 w 40"/>
                <a:gd name="T19" fmla="*/ 40 h 42"/>
                <a:gd name="T20" fmla="*/ 20 w 40"/>
                <a:gd name="T21" fmla="*/ 42 h 42"/>
                <a:gd name="T22" fmla="*/ 20 w 40"/>
                <a:gd name="T23" fmla="*/ 42 h 42"/>
                <a:gd name="T24" fmla="*/ 12 w 40"/>
                <a:gd name="T25" fmla="*/ 40 h 42"/>
                <a:gd name="T26" fmla="*/ 6 w 40"/>
                <a:gd name="T27" fmla="*/ 36 h 42"/>
                <a:gd name="T28" fmla="*/ 2 w 40"/>
                <a:gd name="T29" fmla="*/ 28 h 42"/>
                <a:gd name="T30" fmla="*/ 0 w 40"/>
                <a:gd name="T31" fmla="*/ 20 h 42"/>
                <a:gd name="T32" fmla="*/ 0 w 40"/>
                <a:gd name="T33" fmla="*/ 20 h 42"/>
                <a:gd name="T34" fmla="*/ 2 w 40"/>
                <a:gd name="T35" fmla="*/ 12 h 42"/>
                <a:gd name="T36" fmla="*/ 6 w 40"/>
                <a:gd name="T37" fmla="*/ 6 h 42"/>
                <a:gd name="T38" fmla="*/ 12 w 40"/>
                <a:gd name="T39" fmla="*/ 2 h 42"/>
                <a:gd name="T40" fmla="*/ 20 w 40"/>
                <a:gd name="T41" fmla="*/ 0 h 42"/>
                <a:gd name="T42" fmla="*/ 20 w 40"/>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2">
                  <a:moveTo>
                    <a:pt x="20" y="0"/>
                  </a:moveTo>
                  <a:lnTo>
                    <a:pt x="20" y="0"/>
                  </a:lnTo>
                  <a:lnTo>
                    <a:pt x="28" y="2"/>
                  </a:lnTo>
                  <a:lnTo>
                    <a:pt x="34" y="6"/>
                  </a:lnTo>
                  <a:lnTo>
                    <a:pt x="38" y="12"/>
                  </a:lnTo>
                  <a:lnTo>
                    <a:pt x="40" y="20"/>
                  </a:lnTo>
                  <a:lnTo>
                    <a:pt x="38" y="28"/>
                  </a:lnTo>
                  <a:lnTo>
                    <a:pt x="34" y="36"/>
                  </a:lnTo>
                  <a:lnTo>
                    <a:pt x="28" y="40"/>
                  </a:lnTo>
                  <a:lnTo>
                    <a:pt x="20" y="42"/>
                  </a:lnTo>
                  <a:lnTo>
                    <a:pt x="12" y="40"/>
                  </a:lnTo>
                  <a:lnTo>
                    <a:pt x="6" y="36"/>
                  </a:lnTo>
                  <a:lnTo>
                    <a:pt x="2" y="28"/>
                  </a:lnTo>
                  <a:lnTo>
                    <a:pt x="0" y="20"/>
                  </a:lnTo>
                  <a:lnTo>
                    <a:pt x="2" y="12"/>
                  </a:lnTo>
                  <a:lnTo>
                    <a:pt x="6" y="6"/>
                  </a:lnTo>
                  <a:lnTo>
                    <a:pt x="12" y="2"/>
                  </a:lnTo>
                  <a:lnTo>
                    <a:pt x="20" y="0"/>
                  </a:lnTo>
                  <a:close/>
                </a:path>
              </a:pathLst>
            </a:custGeom>
            <a:grpFill/>
            <a:ln w="9525">
              <a:solidFill>
                <a:schemeClr val="bg1"/>
              </a:solidFill>
              <a:round/>
            </a:ln>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srgbClr val="663300"/>
                </a:solidFill>
                <a:effectLst/>
                <a:uLnTx/>
                <a:uFillTx/>
                <a:latin typeface="Arial" panose="020B0604020202020204" pitchFamily="34" charset="0"/>
              </a:endParaRPr>
            </a:p>
          </p:txBody>
        </p:sp>
        <p:sp>
          <p:nvSpPr>
            <p:cNvPr id="103" name="Freeform 55"/>
            <p:cNvSpPr/>
            <p:nvPr/>
          </p:nvSpPr>
          <p:spPr bwMode="auto">
            <a:xfrm>
              <a:off x="5464175" y="3879851"/>
              <a:ext cx="66675" cy="63500"/>
            </a:xfrm>
            <a:custGeom>
              <a:avLst/>
              <a:gdLst>
                <a:gd name="T0" fmla="*/ 20 w 42"/>
                <a:gd name="T1" fmla="*/ 0 h 40"/>
                <a:gd name="T2" fmla="*/ 20 w 42"/>
                <a:gd name="T3" fmla="*/ 0 h 40"/>
                <a:gd name="T4" fmla="*/ 28 w 42"/>
                <a:gd name="T5" fmla="*/ 2 h 40"/>
                <a:gd name="T6" fmla="*/ 36 w 42"/>
                <a:gd name="T7" fmla="*/ 6 h 40"/>
                <a:gd name="T8" fmla="*/ 40 w 42"/>
                <a:gd name="T9" fmla="*/ 12 h 40"/>
                <a:gd name="T10" fmla="*/ 42 w 42"/>
                <a:gd name="T11" fmla="*/ 20 h 40"/>
                <a:gd name="T12" fmla="*/ 42 w 42"/>
                <a:gd name="T13" fmla="*/ 20 h 40"/>
                <a:gd name="T14" fmla="*/ 40 w 42"/>
                <a:gd name="T15" fmla="*/ 28 h 40"/>
                <a:gd name="T16" fmla="*/ 36 w 42"/>
                <a:gd name="T17" fmla="*/ 34 h 40"/>
                <a:gd name="T18" fmla="*/ 28 w 42"/>
                <a:gd name="T19" fmla="*/ 38 h 40"/>
                <a:gd name="T20" fmla="*/ 20 w 42"/>
                <a:gd name="T21" fmla="*/ 40 h 40"/>
                <a:gd name="T22" fmla="*/ 20 w 42"/>
                <a:gd name="T23" fmla="*/ 40 h 40"/>
                <a:gd name="T24" fmla="*/ 14 w 42"/>
                <a:gd name="T25" fmla="*/ 38 h 40"/>
                <a:gd name="T26" fmla="*/ 6 w 42"/>
                <a:gd name="T27" fmla="*/ 34 h 40"/>
                <a:gd name="T28" fmla="*/ 2 w 42"/>
                <a:gd name="T29" fmla="*/ 28 h 40"/>
                <a:gd name="T30" fmla="*/ 0 w 42"/>
                <a:gd name="T31" fmla="*/ 20 h 40"/>
                <a:gd name="T32" fmla="*/ 0 w 42"/>
                <a:gd name="T33" fmla="*/ 20 h 40"/>
                <a:gd name="T34" fmla="*/ 2 w 42"/>
                <a:gd name="T35" fmla="*/ 12 h 40"/>
                <a:gd name="T36" fmla="*/ 6 w 42"/>
                <a:gd name="T37" fmla="*/ 6 h 40"/>
                <a:gd name="T38" fmla="*/ 14 w 42"/>
                <a:gd name="T39" fmla="*/ 2 h 40"/>
                <a:gd name="T40" fmla="*/ 20 w 42"/>
                <a:gd name="T41" fmla="*/ 0 h 40"/>
                <a:gd name="T42" fmla="*/ 20 w 42"/>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0">
                  <a:moveTo>
                    <a:pt x="20" y="0"/>
                  </a:moveTo>
                  <a:lnTo>
                    <a:pt x="20" y="0"/>
                  </a:lnTo>
                  <a:lnTo>
                    <a:pt x="28" y="2"/>
                  </a:lnTo>
                  <a:lnTo>
                    <a:pt x="36" y="6"/>
                  </a:lnTo>
                  <a:lnTo>
                    <a:pt x="40" y="12"/>
                  </a:lnTo>
                  <a:lnTo>
                    <a:pt x="42" y="20"/>
                  </a:lnTo>
                  <a:lnTo>
                    <a:pt x="40" y="28"/>
                  </a:lnTo>
                  <a:lnTo>
                    <a:pt x="36" y="34"/>
                  </a:lnTo>
                  <a:lnTo>
                    <a:pt x="28" y="38"/>
                  </a:lnTo>
                  <a:lnTo>
                    <a:pt x="20" y="40"/>
                  </a:lnTo>
                  <a:lnTo>
                    <a:pt x="14" y="38"/>
                  </a:lnTo>
                  <a:lnTo>
                    <a:pt x="6" y="34"/>
                  </a:lnTo>
                  <a:lnTo>
                    <a:pt x="2" y="28"/>
                  </a:lnTo>
                  <a:lnTo>
                    <a:pt x="0" y="20"/>
                  </a:lnTo>
                  <a:lnTo>
                    <a:pt x="2" y="12"/>
                  </a:lnTo>
                  <a:lnTo>
                    <a:pt x="6" y="6"/>
                  </a:lnTo>
                  <a:lnTo>
                    <a:pt x="14" y="2"/>
                  </a:lnTo>
                  <a:lnTo>
                    <a:pt x="20" y="0"/>
                  </a:lnTo>
                  <a:close/>
                </a:path>
              </a:pathLst>
            </a:custGeom>
            <a:grpFill/>
            <a:ln w="9525">
              <a:solidFill>
                <a:schemeClr val="bg1"/>
              </a:solidFill>
              <a:round/>
            </a:ln>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srgbClr val="663300"/>
                </a:solidFill>
                <a:effectLst/>
                <a:uLnTx/>
                <a:uFillTx/>
                <a:latin typeface="Arial" panose="020B0604020202020204" pitchFamily="34" charset="0"/>
              </a:endParaRPr>
            </a:p>
          </p:txBody>
        </p:sp>
        <p:sp>
          <p:nvSpPr>
            <p:cNvPr id="104" name="Freeform 56"/>
            <p:cNvSpPr/>
            <p:nvPr/>
          </p:nvSpPr>
          <p:spPr bwMode="auto">
            <a:xfrm>
              <a:off x="5972175" y="3184526"/>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2 w 40"/>
                <a:gd name="T29" fmla="*/ 28 h 40"/>
                <a:gd name="T30" fmla="*/ 0 w 40"/>
                <a:gd name="T31" fmla="*/ 20 h 40"/>
                <a:gd name="T32" fmla="*/ 0 w 40"/>
                <a:gd name="T33" fmla="*/ 20 h 40"/>
                <a:gd name="T34" fmla="*/ 2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38"/>
                  </a:lnTo>
                  <a:lnTo>
                    <a:pt x="20" y="40"/>
                  </a:lnTo>
                  <a:lnTo>
                    <a:pt x="12" y="38"/>
                  </a:lnTo>
                  <a:lnTo>
                    <a:pt x="6" y="34"/>
                  </a:lnTo>
                  <a:lnTo>
                    <a:pt x="2" y="28"/>
                  </a:lnTo>
                  <a:lnTo>
                    <a:pt x="0" y="20"/>
                  </a:lnTo>
                  <a:lnTo>
                    <a:pt x="2" y="12"/>
                  </a:lnTo>
                  <a:lnTo>
                    <a:pt x="6" y="6"/>
                  </a:lnTo>
                  <a:lnTo>
                    <a:pt x="12" y="2"/>
                  </a:lnTo>
                  <a:lnTo>
                    <a:pt x="20" y="0"/>
                  </a:lnTo>
                  <a:close/>
                </a:path>
              </a:pathLst>
            </a:custGeom>
            <a:grpFill/>
            <a:ln w="9525">
              <a:solidFill>
                <a:schemeClr val="bg1"/>
              </a:solidFill>
              <a:round/>
            </a:ln>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srgbClr val="663300"/>
                </a:solidFill>
                <a:effectLst/>
                <a:uLnTx/>
                <a:uFillTx/>
                <a:latin typeface="Arial" panose="020B0604020202020204" pitchFamily="34" charset="0"/>
              </a:endParaRPr>
            </a:p>
          </p:txBody>
        </p:sp>
        <p:sp>
          <p:nvSpPr>
            <p:cNvPr id="105" name="Freeform 57"/>
            <p:cNvSpPr/>
            <p:nvPr/>
          </p:nvSpPr>
          <p:spPr bwMode="auto">
            <a:xfrm>
              <a:off x="6254750" y="3089276"/>
              <a:ext cx="63500" cy="66675"/>
            </a:xfrm>
            <a:custGeom>
              <a:avLst/>
              <a:gdLst>
                <a:gd name="T0" fmla="*/ 20 w 40"/>
                <a:gd name="T1" fmla="*/ 0 h 42"/>
                <a:gd name="T2" fmla="*/ 20 w 40"/>
                <a:gd name="T3" fmla="*/ 0 h 42"/>
                <a:gd name="T4" fmla="*/ 28 w 40"/>
                <a:gd name="T5" fmla="*/ 2 h 42"/>
                <a:gd name="T6" fmla="*/ 34 w 40"/>
                <a:gd name="T7" fmla="*/ 6 h 42"/>
                <a:gd name="T8" fmla="*/ 38 w 40"/>
                <a:gd name="T9" fmla="*/ 12 h 42"/>
                <a:gd name="T10" fmla="*/ 40 w 40"/>
                <a:gd name="T11" fmla="*/ 20 h 42"/>
                <a:gd name="T12" fmla="*/ 40 w 40"/>
                <a:gd name="T13" fmla="*/ 20 h 42"/>
                <a:gd name="T14" fmla="*/ 38 w 40"/>
                <a:gd name="T15" fmla="*/ 28 h 42"/>
                <a:gd name="T16" fmla="*/ 34 w 40"/>
                <a:gd name="T17" fmla="*/ 36 h 42"/>
                <a:gd name="T18" fmla="*/ 28 w 40"/>
                <a:gd name="T19" fmla="*/ 40 h 42"/>
                <a:gd name="T20" fmla="*/ 20 w 40"/>
                <a:gd name="T21" fmla="*/ 42 h 42"/>
                <a:gd name="T22" fmla="*/ 20 w 40"/>
                <a:gd name="T23" fmla="*/ 42 h 42"/>
                <a:gd name="T24" fmla="*/ 12 w 40"/>
                <a:gd name="T25" fmla="*/ 40 h 42"/>
                <a:gd name="T26" fmla="*/ 6 w 40"/>
                <a:gd name="T27" fmla="*/ 36 h 42"/>
                <a:gd name="T28" fmla="*/ 2 w 40"/>
                <a:gd name="T29" fmla="*/ 28 h 42"/>
                <a:gd name="T30" fmla="*/ 0 w 40"/>
                <a:gd name="T31" fmla="*/ 20 h 42"/>
                <a:gd name="T32" fmla="*/ 0 w 40"/>
                <a:gd name="T33" fmla="*/ 20 h 42"/>
                <a:gd name="T34" fmla="*/ 2 w 40"/>
                <a:gd name="T35" fmla="*/ 12 h 42"/>
                <a:gd name="T36" fmla="*/ 6 w 40"/>
                <a:gd name="T37" fmla="*/ 6 h 42"/>
                <a:gd name="T38" fmla="*/ 12 w 40"/>
                <a:gd name="T39" fmla="*/ 2 h 42"/>
                <a:gd name="T40" fmla="*/ 20 w 40"/>
                <a:gd name="T41" fmla="*/ 0 h 42"/>
                <a:gd name="T42" fmla="*/ 20 w 40"/>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2">
                  <a:moveTo>
                    <a:pt x="20" y="0"/>
                  </a:moveTo>
                  <a:lnTo>
                    <a:pt x="20" y="0"/>
                  </a:lnTo>
                  <a:lnTo>
                    <a:pt x="28" y="2"/>
                  </a:lnTo>
                  <a:lnTo>
                    <a:pt x="34" y="6"/>
                  </a:lnTo>
                  <a:lnTo>
                    <a:pt x="38" y="12"/>
                  </a:lnTo>
                  <a:lnTo>
                    <a:pt x="40" y="20"/>
                  </a:lnTo>
                  <a:lnTo>
                    <a:pt x="38" y="28"/>
                  </a:lnTo>
                  <a:lnTo>
                    <a:pt x="34" y="36"/>
                  </a:lnTo>
                  <a:lnTo>
                    <a:pt x="28" y="40"/>
                  </a:lnTo>
                  <a:lnTo>
                    <a:pt x="20" y="42"/>
                  </a:lnTo>
                  <a:lnTo>
                    <a:pt x="12" y="40"/>
                  </a:lnTo>
                  <a:lnTo>
                    <a:pt x="6" y="36"/>
                  </a:lnTo>
                  <a:lnTo>
                    <a:pt x="2" y="28"/>
                  </a:lnTo>
                  <a:lnTo>
                    <a:pt x="0" y="20"/>
                  </a:lnTo>
                  <a:lnTo>
                    <a:pt x="2" y="12"/>
                  </a:lnTo>
                  <a:lnTo>
                    <a:pt x="6" y="6"/>
                  </a:lnTo>
                  <a:lnTo>
                    <a:pt x="12" y="2"/>
                  </a:lnTo>
                  <a:lnTo>
                    <a:pt x="20" y="0"/>
                  </a:lnTo>
                  <a:close/>
                </a:path>
              </a:pathLst>
            </a:custGeom>
            <a:grpFill/>
            <a:ln w="9525">
              <a:solidFill>
                <a:schemeClr val="bg1"/>
              </a:solidFill>
              <a:round/>
            </a:ln>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srgbClr val="663300"/>
                </a:solidFill>
                <a:effectLst/>
                <a:uLnTx/>
                <a:uFillTx/>
                <a:latin typeface="Arial" panose="020B0604020202020204" pitchFamily="34" charset="0"/>
              </a:endParaRPr>
            </a:p>
          </p:txBody>
        </p:sp>
        <p:sp>
          <p:nvSpPr>
            <p:cNvPr id="106" name="Freeform 58"/>
            <p:cNvSpPr/>
            <p:nvPr/>
          </p:nvSpPr>
          <p:spPr bwMode="auto">
            <a:xfrm>
              <a:off x="6667500" y="3346451"/>
              <a:ext cx="63500" cy="66675"/>
            </a:xfrm>
            <a:custGeom>
              <a:avLst/>
              <a:gdLst>
                <a:gd name="T0" fmla="*/ 20 w 40"/>
                <a:gd name="T1" fmla="*/ 0 h 42"/>
                <a:gd name="T2" fmla="*/ 20 w 40"/>
                <a:gd name="T3" fmla="*/ 0 h 42"/>
                <a:gd name="T4" fmla="*/ 28 w 40"/>
                <a:gd name="T5" fmla="*/ 2 h 42"/>
                <a:gd name="T6" fmla="*/ 34 w 40"/>
                <a:gd name="T7" fmla="*/ 6 h 42"/>
                <a:gd name="T8" fmla="*/ 38 w 40"/>
                <a:gd name="T9" fmla="*/ 14 h 42"/>
                <a:gd name="T10" fmla="*/ 40 w 40"/>
                <a:gd name="T11" fmla="*/ 22 h 42"/>
                <a:gd name="T12" fmla="*/ 40 w 40"/>
                <a:gd name="T13" fmla="*/ 22 h 42"/>
                <a:gd name="T14" fmla="*/ 38 w 40"/>
                <a:gd name="T15" fmla="*/ 30 h 42"/>
                <a:gd name="T16" fmla="*/ 34 w 40"/>
                <a:gd name="T17" fmla="*/ 36 h 42"/>
                <a:gd name="T18" fmla="*/ 28 w 40"/>
                <a:gd name="T19" fmla="*/ 40 h 42"/>
                <a:gd name="T20" fmla="*/ 20 w 40"/>
                <a:gd name="T21" fmla="*/ 42 h 42"/>
                <a:gd name="T22" fmla="*/ 20 w 40"/>
                <a:gd name="T23" fmla="*/ 42 h 42"/>
                <a:gd name="T24" fmla="*/ 12 w 40"/>
                <a:gd name="T25" fmla="*/ 40 h 42"/>
                <a:gd name="T26" fmla="*/ 6 w 40"/>
                <a:gd name="T27" fmla="*/ 36 h 42"/>
                <a:gd name="T28" fmla="*/ 0 w 40"/>
                <a:gd name="T29" fmla="*/ 30 h 42"/>
                <a:gd name="T30" fmla="*/ 0 w 40"/>
                <a:gd name="T31" fmla="*/ 22 h 42"/>
                <a:gd name="T32" fmla="*/ 0 w 40"/>
                <a:gd name="T33" fmla="*/ 22 h 42"/>
                <a:gd name="T34" fmla="*/ 0 w 40"/>
                <a:gd name="T35" fmla="*/ 14 h 42"/>
                <a:gd name="T36" fmla="*/ 6 w 40"/>
                <a:gd name="T37" fmla="*/ 6 h 42"/>
                <a:gd name="T38" fmla="*/ 12 w 40"/>
                <a:gd name="T39" fmla="*/ 2 h 42"/>
                <a:gd name="T40" fmla="*/ 20 w 40"/>
                <a:gd name="T41" fmla="*/ 0 h 42"/>
                <a:gd name="T42" fmla="*/ 20 w 40"/>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2">
                  <a:moveTo>
                    <a:pt x="20" y="0"/>
                  </a:moveTo>
                  <a:lnTo>
                    <a:pt x="20" y="0"/>
                  </a:lnTo>
                  <a:lnTo>
                    <a:pt x="28" y="2"/>
                  </a:lnTo>
                  <a:lnTo>
                    <a:pt x="34" y="6"/>
                  </a:lnTo>
                  <a:lnTo>
                    <a:pt x="38" y="14"/>
                  </a:lnTo>
                  <a:lnTo>
                    <a:pt x="40" y="22"/>
                  </a:lnTo>
                  <a:lnTo>
                    <a:pt x="38" y="30"/>
                  </a:lnTo>
                  <a:lnTo>
                    <a:pt x="34" y="36"/>
                  </a:lnTo>
                  <a:lnTo>
                    <a:pt x="28" y="40"/>
                  </a:lnTo>
                  <a:lnTo>
                    <a:pt x="20" y="42"/>
                  </a:lnTo>
                  <a:lnTo>
                    <a:pt x="12" y="40"/>
                  </a:lnTo>
                  <a:lnTo>
                    <a:pt x="6" y="36"/>
                  </a:lnTo>
                  <a:lnTo>
                    <a:pt x="0" y="30"/>
                  </a:lnTo>
                  <a:lnTo>
                    <a:pt x="0" y="22"/>
                  </a:lnTo>
                  <a:lnTo>
                    <a:pt x="0" y="14"/>
                  </a:lnTo>
                  <a:lnTo>
                    <a:pt x="6" y="6"/>
                  </a:lnTo>
                  <a:lnTo>
                    <a:pt x="12" y="2"/>
                  </a:lnTo>
                  <a:lnTo>
                    <a:pt x="20" y="0"/>
                  </a:lnTo>
                  <a:close/>
                </a:path>
              </a:pathLst>
            </a:custGeom>
            <a:grpFill/>
            <a:ln w="9525">
              <a:solidFill>
                <a:schemeClr val="bg1"/>
              </a:solidFill>
              <a:round/>
            </a:ln>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srgbClr val="663300"/>
                </a:solidFill>
                <a:effectLst/>
                <a:uLnTx/>
                <a:uFillTx/>
                <a:latin typeface="Arial" panose="020B0604020202020204" pitchFamily="34" charset="0"/>
              </a:endParaRPr>
            </a:p>
          </p:txBody>
        </p:sp>
        <p:sp>
          <p:nvSpPr>
            <p:cNvPr id="107" name="Freeform 59"/>
            <p:cNvSpPr/>
            <p:nvPr/>
          </p:nvSpPr>
          <p:spPr bwMode="auto">
            <a:xfrm>
              <a:off x="5054600" y="3079751"/>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40 h 40"/>
                <a:gd name="T20" fmla="*/ 20 w 40"/>
                <a:gd name="T21" fmla="*/ 40 h 40"/>
                <a:gd name="T22" fmla="*/ 20 w 40"/>
                <a:gd name="T23" fmla="*/ 40 h 40"/>
                <a:gd name="T24" fmla="*/ 12 w 40"/>
                <a:gd name="T25" fmla="*/ 40 h 40"/>
                <a:gd name="T26" fmla="*/ 6 w 40"/>
                <a:gd name="T27" fmla="*/ 34 h 40"/>
                <a:gd name="T28" fmla="*/ 0 w 40"/>
                <a:gd name="T29" fmla="*/ 28 h 40"/>
                <a:gd name="T30" fmla="*/ 0 w 40"/>
                <a:gd name="T31" fmla="*/ 20 h 40"/>
                <a:gd name="T32" fmla="*/ 0 w 40"/>
                <a:gd name="T33" fmla="*/ 20 h 40"/>
                <a:gd name="T34" fmla="*/ 0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40"/>
                  </a:lnTo>
                  <a:lnTo>
                    <a:pt x="20" y="40"/>
                  </a:lnTo>
                  <a:lnTo>
                    <a:pt x="12" y="40"/>
                  </a:lnTo>
                  <a:lnTo>
                    <a:pt x="6" y="34"/>
                  </a:lnTo>
                  <a:lnTo>
                    <a:pt x="0" y="28"/>
                  </a:lnTo>
                  <a:lnTo>
                    <a:pt x="0" y="20"/>
                  </a:lnTo>
                  <a:lnTo>
                    <a:pt x="0" y="12"/>
                  </a:lnTo>
                  <a:lnTo>
                    <a:pt x="6" y="6"/>
                  </a:lnTo>
                  <a:lnTo>
                    <a:pt x="12" y="2"/>
                  </a:lnTo>
                  <a:lnTo>
                    <a:pt x="20" y="0"/>
                  </a:lnTo>
                  <a:close/>
                </a:path>
              </a:pathLst>
            </a:custGeom>
            <a:grpFill/>
            <a:ln w="9525">
              <a:solidFill>
                <a:schemeClr val="bg1"/>
              </a:solidFill>
              <a:round/>
            </a:ln>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srgbClr val="663300"/>
                </a:solidFill>
                <a:effectLst/>
                <a:uLnTx/>
                <a:uFillTx/>
                <a:latin typeface="Arial" panose="020B0604020202020204" pitchFamily="34" charset="0"/>
              </a:endParaRPr>
            </a:p>
          </p:txBody>
        </p:sp>
        <p:sp>
          <p:nvSpPr>
            <p:cNvPr id="108" name="Freeform 60"/>
            <p:cNvSpPr/>
            <p:nvPr/>
          </p:nvSpPr>
          <p:spPr bwMode="auto">
            <a:xfrm>
              <a:off x="5803900" y="2654301"/>
              <a:ext cx="63500" cy="63500"/>
            </a:xfrm>
            <a:custGeom>
              <a:avLst/>
              <a:gdLst>
                <a:gd name="T0" fmla="*/ 20 w 40"/>
                <a:gd name="T1" fmla="*/ 0 h 40"/>
                <a:gd name="T2" fmla="*/ 20 w 40"/>
                <a:gd name="T3" fmla="*/ 0 h 40"/>
                <a:gd name="T4" fmla="*/ 28 w 40"/>
                <a:gd name="T5" fmla="*/ 0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0 w 40"/>
                <a:gd name="T29" fmla="*/ 28 h 40"/>
                <a:gd name="T30" fmla="*/ 0 w 40"/>
                <a:gd name="T31" fmla="*/ 20 h 40"/>
                <a:gd name="T32" fmla="*/ 0 w 40"/>
                <a:gd name="T33" fmla="*/ 20 h 40"/>
                <a:gd name="T34" fmla="*/ 0 w 40"/>
                <a:gd name="T35" fmla="*/ 12 h 40"/>
                <a:gd name="T36" fmla="*/ 6 w 40"/>
                <a:gd name="T37" fmla="*/ 6 h 40"/>
                <a:gd name="T38" fmla="*/ 12 w 40"/>
                <a:gd name="T39" fmla="*/ 0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0"/>
                  </a:lnTo>
                  <a:lnTo>
                    <a:pt x="34" y="6"/>
                  </a:lnTo>
                  <a:lnTo>
                    <a:pt x="38" y="12"/>
                  </a:lnTo>
                  <a:lnTo>
                    <a:pt x="40" y="20"/>
                  </a:lnTo>
                  <a:lnTo>
                    <a:pt x="38" y="28"/>
                  </a:lnTo>
                  <a:lnTo>
                    <a:pt x="34" y="34"/>
                  </a:lnTo>
                  <a:lnTo>
                    <a:pt x="28" y="38"/>
                  </a:lnTo>
                  <a:lnTo>
                    <a:pt x="20" y="40"/>
                  </a:lnTo>
                  <a:lnTo>
                    <a:pt x="12" y="38"/>
                  </a:lnTo>
                  <a:lnTo>
                    <a:pt x="6" y="34"/>
                  </a:lnTo>
                  <a:lnTo>
                    <a:pt x="0" y="28"/>
                  </a:lnTo>
                  <a:lnTo>
                    <a:pt x="0" y="20"/>
                  </a:lnTo>
                  <a:lnTo>
                    <a:pt x="0" y="12"/>
                  </a:lnTo>
                  <a:lnTo>
                    <a:pt x="6" y="6"/>
                  </a:lnTo>
                  <a:lnTo>
                    <a:pt x="12" y="0"/>
                  </a:lnTo>
                  <a:lnTo>
                    <a:pt x="20" y="0"/>
                  </a:lnTo>
                  <a:close/>
                </a:path>
              </a:pathLst>
            </a:custGeom>
            <a:grpFill/>
            <a:ln w="9525">
              <a:solidFill>
                <a:schemeClr val="bg1"/>
              </a:solidFill>
              <a:round/>
            </a:ln>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srgbClr val="663300"/>
                </a:solidFill>
                <a:effectLst/>
                <a:uLnTx/>
                <a:uFillTx/>
                <a:latin typeface="Arial" panose="020B0604020202020204" pitchFamily="34" charset="0"/>
              </a:endParaRPr>
            </a:p>
          </p:txBody>
        </p:sp>
        <p:sp>
          <p:nvSpPr>
            <p:cNvPr id="109" name="Freeform 61"/>
            <p:cNvSpPr/>
            <p:nvPr/>
          </p:nvSpPr>
          <p:spPr bwMode="auto">
            <a:xfrm>
              <a:off x="6645275" y="2870201"/>
              <a:ext cx="66675" cy="66675"/>
            </a:xfrm>
            <a:custGeom>
              <a:avLst/>
              <a:gdLst>
                <a:gd name="T0" fmla="*/ 22 w 42"/>
                <a:gd name="T1" fmla="*/ 0 h 42"/>
                <a:gd name="T2" fmla="*/ 22 w 42"/>
                <a:gd name="T3" fmla="*/ 0 h 42"/>
                <a:gd name="T4" fmla="*/ 30 w 42"/>
                <a:gd name="T5" fmla="*/ 2 h 42"/>
                <a:gd name="T6" fmla="*/ 36 w 42"/>
                <a:gd name="T7" fmla="*/ 6 h 42"/>
                <a:gd name="T8" fmla="*/ 40 w 42"/>
                <a:gd name="T9" fmla="*/ 14 h 42"/>
                <a:gd name="T10" fmla="*/ 42 w 42"/>
                <a:gd name="T11" fmla="*/ 22 h 42"/>
                <a:gd name="T12" fmla="*/ 42 w 42"/>
                <a:gd name="T13" fmla="*/ 22 h 42"/>
                <a:gd name="T14" fmla="*/ 40 w 42"/>
                <a:gd name="T15" fmla="*/ 30 h 42"/>
                <a:gd name="T16" fmla="*/ 36 w 42"/>
                <a:gd name="T17" fmla="*/ 36 h 42"/>
                <a:gd name="T18" fmla="*/ 30 w 42"/>
                <a:gd name="T19" fmla="*/ 40 h 42"/>
                <a:gd name="T20" fmla="*/ 22 w 42"/>
                <a:gd name="T21" fmla="*/ 42 h 42"/>
                <a:gd name="T22" fmla="*/ 22 w 42"/>
                <a:gd name="T23" fmla="*/ 42 h 42"/>
                <a:gd name="T24" fmla="*/ 14 w 42"/>
                <a:gd name="T25" fmla="*/ 40 h 42"/>
                <a:gd name="T26" fmla="*/ 6 w 42"/>
                <a:gd name="T27" fmla="*/ 36 h 42"/>
                <a:gd name="T28" fmla="*/ 2 w 42"/>
                <a:gd name="T29" fmla="*/ 30 h 42"/>
                <a:gd name="T30" fmla="*/ 0 w 42"/>
                <a:gd name="T31" fmla="*/ 22 h 42"/>
                <a:gd name="T32" fmla="*/ 0 w 42"/>
                <a:gd name="T33" fmla="*/ 22 h 42"/>
                <a:gd name="T34" fmla="*/ 2 w 42"/>
                <a:gd name="T35" fmla="*/ 14 h 42"/>
                <a:gd name="T36" fmla="*/ 6 w 42"/>
                <a:gd name="T37" fmla="*/ 6 h 42"/>
                <a:gd name="T38" fmla="*/ 14 w 42"/>
                <a:gd name="T39" fmla="*/ 2 h 42"/>
                <a:gd name="T40" fmla="*/ 22 w 42"/>
                <a:gd name="T41" fmla="*/ 0 h 42"/>
                <a:gd name="T42" fmla="*/ 22 w 42"/>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2">
                  <a:moveTo>
                    <a:pt x="22" y="0"/>
                  </a:moveTo>
                  <a:lnTo>
                    <a:pt x="22" y="0"/>
                  </a:lnTo>
                  <a:lnTo>
                    <a:pt x="30" y="2"/>
                  </a:lnTo>
                  <a:lnTo>
                    <a:pt x="36" y="6"/>
                  </a:lnTo>
                  <a:lnTo>
                    <a:pt x="40" y="14"/>
                  </a:lnTo>
                  <a:lnTo>
                    <a:pt x="42" y="22"/>
                  </a:lnTo>
                  <a:lnTo>
                    <a:pt x="40" y="30"/>
                  </a:lnTo>
                  <a:lnTo>
                    <a:pt x="36" y="36"/>
                  </a:lnTo>
                  <a:lnTo>
                    <a:pt x="30" y="40"/>
                  </a:lnTo>
                  <a:lnTo>
                    <a:pt x="22" y="42"/>
                  </a:lnTo>
                  <a:lnTo>
                    <a:pt x="14" y="40"/>
                  </a:lnTo>
                  <a:lnTo>
                    <a:pt x="6" y="36"/>
                  </a:lnTo>
                  <a:lnTo>
                    <a:pt x="2" y="30"/>
                  </a:lnTo>
                  <a:lnTo>
                    <a:pt x="0" y="22"/>
                  </a:lnTo>
                  <a:lnTo>
                    <a:pt x="2" y="14"/>
                  </a:lnTo>
                  <a:lnTo>
                    <a:pt x="6" y="6"/>
                  </a:lnTo>
                  <a:lnTo>
                    <a:pt x="14" y="2"/>
                  </a:lnTo>
                  <a:lnTo>
                    <a:pt x="22" y="0"/>
                  </a:lnTo>
                  <a:close/>
                </a:path>
              </a:pathLst>
            </a:custGeom>
            <a:grpFill/>
            <a:ln w="9525">
              <a:solidFill>
                <a:schemeClr val="bg1"/>
              </a:solidFill>
              <a:round/>
            </a:ln>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srgbClr val="663300"/>
                </a:solidFill>
                <a:effectLst/>
                <a:uLnTx/>
                <a:uFillTx/>
                <a:latin typeface="Arial" panose="020B0604020202020204" pitchFamily="34" charset="0"/>
              </a:endParaRPr>
            </a:p>
          </p:txBody>
        </p:sp>
        <p:sp>
          <p:nvSpPr>
            <p:cNvPr id="110" name="Freeform 62"/>
            <p:cNvSpPr/>
            <p:nvPr/>
          </p:nvSpPr>
          <p:spPr bwMode="auto">
            <a:xfrm>
              <a:off x="7394575" y="2266951"/>
              <a:ext cx="66675" cy="63500"/>
            </a:xfrm>
            <a:custGeom>
              <a:avLst/>
              <a:gdLst>
                <a:gd name="T0" fmla="*/ 22 w 42"/>
                <a:gd name="T1" fmla="*/ 0 h 40"/>
                <a:gd name="T2" fmla="*/ 22 w 42"/>
                <a:gd name="T3" fmla="*/ 0 h 40"/>
                <a:gd name="T4" fmla="*/ 30 w 42"/>
                <a:gd name="T5" fmla="*/ 0 h 40"/>
                <a:gd name="T6" fmla="*/ 36 w 42"/>
                <a:gd name="T7" fmla="*/ 6 h 40"/>
                <a:gd name="T8" fmla="*/ 40 w 42"/>
                <a:gd name="T9" fmla="*/ 12 h 40"/>
                <a:gd name="T10" fmla="*/ 42 w 42"/>
                <a:gd name="T11" fmla="*/ 20 h 40"/>
                <a:gd name="T12" fmla="*/ 42 w 42"/>
                <a:gd name="T13" fmla="*/ 20 h 40"/>
                <a:gd name="T14" fmla="*/ 40 w 42"/>
                <a:gd name="T15" fmla="*/ 28 h 40"/>
                <a:gd name="T16" fmla="*/ 36 w 42"/>
                <a:gd name="T17" fmla="*/ 34 h 40"/>
                <a:gd name="T18" fmla="*/ 30 w 42"/>
                <a:gd name="T19" fmla="*/ 38 h 40"/>
                <a:gd name="T20" fmla="*/ 22 w 42"/>
                <a:gd name="T21" fmla="*/ 40 h 40"/>
                <a:gd name="T22" fmla="*/ 22 w 42"/>
                <a:gd name="T23" fmla="*/ 40 h 40"/>
                <a:gd name="T24" fmla="*/ 14 w 42"/>
                <a:gd name="T25" fmla="*/ 38 h 40"/>
                <a:gd name="T26" fmla="*/ 6 w 42"/>
                <a:gd name="T27" fmla="*/ 34 h 40"/>
                <a:gd name="T28" fmla="*/ 2 w 42"/>
                <a:gd name="T29" fmla="*/ 28 h 40"/>
                <a:gd name="T30" fmla="*/ 0 w 42"/>
                <a:gd name="T31" fmla="*/ 20 h 40"/>
                <a:gd name="T32" fmla="*/ 0 w 42"/>
                <a:gd name="T33" fmla="*/ 20 h 40"/>
                <a:gd name="T34" fmla="*/ 2 w 42"/>
                <a:gd name="T35" fmla="*/ 12 h 40"/>
                <a:gd name="T36" fmla="*/ 6 w 42"/>
                <a:gd name="T37" fmla="*/ 6 h 40"/>
                <a:gd name="T38" fmla="*/ 14 w 42"/>
                <a:gd name="T39" fmla="*/ 0 h 40"/>
                <a:gd name="T40" fmla="*/ 22 w 42"/>
                <a:gd name="T41" fmla="*/ 0 h 40"/>
                <a:gd name="T42" fmla="*/ 22 w 42"/>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0">
                  <a:moveTo>
                    <a:pt x="22" y="0"/>
                  </a:moveTo>
                  <a:lnTo>
                    <a:pt x="22" y="0"/>
                  </a:lnTo>
                  <a:lnTo>
                    <a:pt x="30" y="0"/>
                  </a:lnTo>
                  <a:lnTo>
                    <a:pt x="36" y="6"/>
                  </a:lnTo>
                  <a:lnTo>
                    <a:pt x="40" y="12"/>
                  </a:lnTo>
                  <a:lnTo>
                    <a:pt x="42" y="20"/>
                  </a:lnTo>
                  <a:lnTo>
                    <a:pt x="40" y="28"/>
                  </a:lnTo>
                  <a:lnTo>
                    <a:pt x="36" y="34"/>
                  </a:lnTo>
                  <a:lnTo>
                    <a:pt x="30" y="38"/>
                  </a:lnTo>
                  <a:lnTo>
                    <a:pt x="22" y="40"/>
                  </a:lnTo>
                  <a:lnTo>
                    <a:pt x="14" y="38"/>
                  </a:lnTo>
                  <a:lnTo>
                    <a:pt x="6" y="34"/>
                  </a:lnTo>
                  <a:lnTo>
                    <a:pt x="2" y="28"/>
                  </a:lnTo>
                  <a:lnTo>
                    <a:pt x="0" y="20"/>
                  </a:lnTo>
                  <a:lnTo>
                    <a:pt x="2" y="12"/>
                  </a:lnTo>
                  <a:lnTo>
                    <a:pt x="6" y="6"/>
                  </a:lnTo>
                  <a:lnTo>
                    <a:pt x="14" y="0"/>
                  </a:lnTo>
                  <a:lnTo>
                    <a:pt x="22" y="0"/>
                  </a:lnTo>
                  <a:close/>
                </a:path>
              </a:pathLst>
            </a:custGeom>
            <a:grpFill/>
            <a:ln w="9525">
              <a:solidFill>
                <a:schemeClr val="bg1"/>
              </a:solidFill>
              <a:round/>
            </a:ln>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srgbClr val="663300"/>
                </a:solidFill>
                <a:effectLst/>
                <a:uLnTx/>
                <a:uFillTx/>
                <a:latin typeface="Arial" panose="020B0604020202020204" pitchFamily="34" charset="0"/>
              </a:endParaRPr>
            </a:p>
          </p:txBody>
        </p:sp>
        <p:sp>
          <p:nvSpPr>
            <p:cNvPr id="111" name="Freeform 63"/>
            <p:cNvSpPr/>
            <p:nvPr/>
          </p:nvSpPr>
          <p:spPr bwMode="auto">
            <a:xfrm>
              <a:off x="7559675" y="1882776"/>
              <a:ext cx="63500" cy="66675"/>
            </a:xfrm>
            <a:custGeom>
              <a:avLst/>
              <a:gdLst>
                <a:gd name="T0" fmla="*/ 20 w 40"/>
                <a:gd name="T1" fmla="*/ 0 h 42"/>
                <a:gd name="T2" fmla="*/ 20 w 40"/>
                <a:gd name="T3" fmla="*/ 0 h 42"/>
                <a:gd name="T4" fmla="*/ 28 w 40"/>
                <a:gd name="T5" fmla="*/ 2 h 42"/>
                <a:gd name="T6" fmla="*/ 34 w 40"/>
                <a:gd name="T7" fmla="*/ 6 h 42"/>
                <a:gd name="T8" fmla="*/ 40 w 40"/>
                <a:gd name="T9" fmla="*/ 14 h 42"/>
                <a:gd name="T10" fmla="*/ 40 w 40"/>
                <a:gd name="T11" fmla="*/ 20 h 42"/>
                <a:gd name="T12" fmla="*/ 40 w 40"/>
                <a:gd name="T13" fmla="*/ 20 h 42"/>
                <a:gd name="T14" fmla="*/ 40 w 40"/>
                <a:gd name="T15" fmla="*/ 28 h 42"/>
                <a:gd name="T16" fmla="*/ 34 w 40"/>
                <a:gd name="T17" fmla="*/ 36 h 42"/>
                <a:gd name="T18" fmla="*/ 28 w 40"/>
                <a:gd name="T19" fmla="*/ 40 h 42"/>
                <a:gd name="T20" fmla="*/ 20 w 40"/>
                <a:gd name="T21" fmla="*/ 42 h 42"/>
                <a:gd name="T22" fmla="*/ 20 w 40"/>
                <a:gd name="T23" fmla="*/ 42 h 42"/>
                <a:gd name="T24" fmla="*/ 12 w 40"/>
                <a:gd name="T25" fmla="*/ 40 h 42"/>
                <a:gd name="T26" fmla="*/ 6 w 40"/>
                <a:gd name="T27" fmla="*/ 36 h 42"/>
                <a:gd name="T28" fmla="*/ 2 w 40"/>
                <a:gd name="T29" fmla="*/ 28 h 42"/>
                <a:gd name="T30" fmla="*/ 0 w 40"/>
                <a:gd name="T31" fmla="*/ 20 h 42"/>
                <a:gd name="T32" fmla="*/ 0 w 40"/>
                <a:gd name="T33" fmla="*/ 20 h 42"/>
                <a:gd name="T34" fmla="*/ 2 w 40"/>
                <a:gd name="T35" fmla="*/ 14 h 42"/>
                <a:gd name="T36" fmla="*/ 6 w 40"/>
                <a:gd name="T37" fmla="*/ 6 h 42"/>
                <a:gd name="T38" fmla="*/ 12 w 40"/>
                <a:gd name="T39" fmla="*/ 2 h 42"/>
                <a:gd name="T40" fmla="*/ 20 w 40"/>
                <a:gd name="T41" fmla="*/ 0 h 42"/>
                <a:gd name="T42" fmla="*/ 20 w 40"/>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2">
                  <a:moveTo>
                    <a:pt x="20" y="0"/>
                  </a:moveTo>
                  <a:lnTo>
                    <a:pt x="20" y="0"/>
                  </a:lnTo>
                  <a:lnTo>
                    <a:pt x="28" y="2"/>
                  </a:lnTo>
                  <a:lnTo>
                    <a:pt x="34" y="6"/>
                  </a:lnTo>
                  <a:lnTo>
                    <a:pt x="40" y="14"/>
                  </a:lnTo>
                  <a:lnTo>
                    <a:pt x="40" y="20"/>
                  </a:lnTo>
                  <a:lnTo>
                    <a:pt x="40" y="28"/>
                  </a:lnTo>
                  <a:lnTo>
                    <a:pt x="34" y="36"/>
                  </a:lnTo>
                  <a:lnTo>
                    <a:pt x="28" y="40"/>
                  </a:lnTo>
                  <a:lnTo>
                    <a:pt x="20" y="42"/>
                  </a:lnTo>
                  <a:lnTo>
                    <a:pt x="12" y="40"/>
                  </a:lnTo>
                  <a:lnTo>
                    <a:pt x="6" y="36"/>
                  </a:lnTo>
                  <a:lnTo>
                    <a:pt x="2" y="28"/>
                  </a:lnTo>
                  <a:lnTo>
                    <a:pt x="0" y="20"/>
                  </a:lnTo>
                  <a:lnTo>
                    <a:pt x="2" y="14"/>
                  </a:lnTo>
                  <a:lnTo>
                    <a:pt x="6" y="6"/>
                  </a:lnTo>
                  <a:lnTo>
                    <a:pt x="12" y="2"/>
                  </a:lnTo>
                  <a:lnTo>
                    <a:pt x="20" y="0"/>
                  </a:lnTo>
                  <a:close/>
                </a:path>
              </a:pathLst>
            </a:custGeom>
            <a:grpFill/>
            <a:ln w="9525">
              <a:solidFill>
                <a:schemeClr val="bg1"/>
              </a:solidFill>
              <a:round/>
            </a:ln>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srgbClr val="663300"/>
                </a:solidFill>
                <a:effectLst/>
                <a:uLnTx/>
                <a:uFillTx/>
                <a:latin typeface="Arial" panose="020B0604020202020204" pitchFamily="34" charset="0"/>
              </a:endParaRPr>
            </a:p>
          </p:txBody>
        </p:sp>
        <p:sp>
          <p:nvSpPr>
            <p:cNvPr id="112" name="Freeform 64"/>
            <p:cNvSpPr/>
            <p:nvPr/>
          </p:nvSpPr>
          <p:spPr bwMode="auto">
            <a:xfrm>
              <a:off x="7645400" y="1539876"/>
              <a:ext cx="63500" cy="66675"/>
            </a:xfrm>
            <a:custGeom>
              <a:avLst/>
              <a:gdLst>
                <a:gd name="T0" fmla="*/ 20 w 40"/>
                <a:gd name="T1" fmla="*/ 0 h 42"/>
                <a:gd name="T2" fmla="*/ 20 w 40"/>
                <a:gd name="T3" fmla="*/ 0 h 42"/>
                <a:gd name="T4" fmla="*/ 28 w 40"/>
                <a:gd name="T5" fmla="*/ 2 h 42"/>
                <a:gd name="T6" fmla="*/ 34 w 40"/>
                <a:gd name="T7" fmla="*/ 6 h 42"/>
                <a:gd name="T8" fmla="*/ 38 w 40"/>
                <a:gd name="T9" fmla="*/ 14 h 42"/>
                <a:gd name="T10" fmla="*/ 40 w 40"/>
                <a:gd name="T11" fmla="*/ 22 h 42"/>
                <a:gd name="T12" fmla="*/ 40 w 40"/>
                <a:gd name="T13" fmla="*/ 22 h 42"/>
                <a:gd name="T14" fmla="*/ 38 w 40"/>
                <a:gd name="T15" fmla="*/ 30 h 42"/>
                <a:gd name="T16" fmla="*/ 34 w 40"/>
                <a:gd name="T17" fmla="*/ 36 h 42"/>
                <a:gd name="T18" fmla="*/ 28 w 40"/>
                <a:gd name="T19" fmla="*/ 40 h 42"/>
                <a:gd name="T20" fmla="*/ 20 w 40"/>
                <a:gd name="T21" fmla="*/ 42 h 42"/>
                <a:gd name="T22" fmla="*/ 20 w 40"/>
                <a:gd name="T23" fmla="*/ 42 h 42"/>
                <a:gd name="T24" fmla="*/ 12 w 40"/>
                <a:gd name="T25" fmla="*/ 40 h 42"/>
                <a:gd name="T26" fmla="*/ 6 w 40"/>
                <a:gd name="T27" fmla="*/ 36 h 42"/>
                <a:gd name="T28" fmla="*/ 0 w 40"/>
                <a:gd name="T29" fmla="*/ 30 h 42"/>
                <a:gd name="T30" fmla="*/ 0 w 40"/>
                <a:gd name="T31" fmla="*/ 22 h 42"/>
                <a:gd name="T32" fmla="*/ 0 w 40"/>
                <a:gd name="T33" fmla="*/ 22 h 42"/>
                <a:gd name="T34" fmla="*/ 0 w 40"/>
                <a:gd name="T35" fmla="*/ 14 h 42"/>
                <a:gd name="T36" fmla="*/ 6 w 40"/>
                <a:gd name="T37" fmla="*/ 6 h 42"/>
                <a:gd name="T38" fmla="*/ 12 w 40"/>
                <a:gd name="T39" fmla="*/ 2 h 42"/>
                <a:gd name="T40" fmla="*/ 20 w 40"/>
                <a:gd name="T41" fmla="*/ 0 h 42"/>
                <a:gd name="T42" fmla="*/ 20 w 40"/>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2">
                  <a:moveTo>
                    <a:pt x="20" y="0"/>
                  </a:moveTo>
                  <a:lnTo>
                    <a:pt x="20" y="0"/>
                  </a:lnTo>
                  <a:lnTo>
                    <a:pt x="28" y="2"/>
                  </a:lnTo>
                  <a:lnTo>
                    <a:pt x="34" y="6"/>
                  </a:lnTo>
                  <a:lnTo>
                    <a:pt x="38" y="14"/>
                  </a:lnTo>
                  <a:lnTo>
                    <a:pt x="40" y="22"/>
                  </a:lnTo>
                  <a:lnTo>
                    <a:pt x="38" y="30"/>
                  </a:lnTo>
                  <a:lnTo>
                    <a:pt x="34" y="36"/>
                  </a:lnTo>
                  <a:lnTo>
                    <a:pt x="28" y="40"/>
                  </a:lnTo>
                  <a:lnTo>
                    <a:pt x="20" y="42"/>
                  </a:lnTo>
                  <a:lnTo>
                    <a:pt x="12" y="40"/>
                  </a:lnTo>
                  <a:lnTo>
                    <a:pt x="6" y="36"/>
                  </a:lnTo>
                  <a:lnTo>
                    <a:pt x="0" y="30"/>
                  </a:lnTo>
                  <a:lnTo>
                    <a:pt x="0" y="22"/>
                  </a:lnTo>
                  <a:lnTo>
                    <a:pt x="0" y="14"/>
                  </a:lnTo>
                  <a:lnTo>
                    <a:pt x="6" y="6"/>
                  </a:lnTo>
                  <a:lnTo>
                    <a:pt x="12" y="2"/>
                  </a:lnTo>
                  <a:lnTo>
                    <a:pt x="20" y="0"/>
                  </a:lnTo>
                  <a:close/>
                </a:path>
              </a:pathLst>
            </a:custGeom>
            <a:grpFill/>
            <a:ln w="9525">
              <a:solidFill>
                <a:schemeClr val="bg1"/>
              </a:solidFill>
              <a:round/>
            </a:ln>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srgbClr val="663300"/>
                </a:solidFill>
                <a:effectLst/>
                <a:uLnTx/>
                <a:uFillTx/>
                <a:latin typeface="Arial" panose="020B0604020202020204" pitchFamily="34" charset="0"/>
              </a:endParaRPr>
            </a:p>
          </p:txBody>
        </p:sp>
        <p:sp>
          <p:nvSpPr>
            <p:cNvPr id="113" name="Freeform 65"/>
            <p:cNvSpPr/>
            <p:nvPr/>
          </p:nvSpPr>
          <p:spPr bwMode="auto">
            <a:xfrm>
              <a:off x="4708525" y="3597276"/>
              <a:ext cx="82550" cy="82550"/>
            </a:xfrm>
            <a:custGeom>
              <a:avLst/>
              <a:gdLst>
                <a:gd name="T0" fmla="*/ 26 w 52"/>
                <a:gd name="T1" fmla="*/ 0 h 52"/>
                <a:gd name="T2" fmla="*/ 26 w 52"/>
                <a:gd name="T3" fmla="*/ 0 h 52"/>
                <a:gd name="T4" fmla="*/ 36 w 52"/>
                <a:gd name="T5" fmla="*/ 4 h 52"/>
                <a:gd name="T6" fmla="*/ 44 w 52"/>
                <a:gd name="T7" fmla="*/ 8 h 52"/>
                <a:gd name="T8" fmla="*/ 50 w 52"/>
                <a:gd name="T9" fmla="*/ 16 h 52"/>
                <a:gd name="T10" fmla="*/ 52 w 52"/>
                <a:gd name="T11" fmla="*/ 26 h 52"/>
                <a:gd name="T12" fmla="*/ 52 w 52"/>
                <a:gd name="T13" fmla="*/ 26 h 52"/>
                <a:gd name="T14" fmla="*/ 50 w 52"/>
                <a:gd name="T15" fmla="*/ 36 h 52"/>
                <a:gd name="T16" fmla="*/ 44 w 52"/>
                <a:gd name="T17" fmla="*/ 44 h 52"/>
                <a:gd name="T18" fmla="*/ 36 w 52"/>
                <a:gd name="T19" fmla="*/ 50 h 52"/>
                <a:gd name="T20" fmla="*/ 26 w 52"/>
                <a:gd name="T21" fmla="*/ 52 h 52"/>
                <a:gd name="T22" fmla="*/ 26 w 52"/>
                <a:gd name="T23" fmla="*/ 52 h 52"/>
                <a:gd name="T24" fmla="*/ 16 w 52"/>
                <a:gd name="T25" fmla="*/ 50 h 52"/>
                <a:gd name="T26" fmla="*/ 8 w 52"/>
                <a:gd name="T27" fmla="*/ 44 h 52"/>
                <a:gd name="T28" fmla="*/ 2 w 52"/>
                <a:gd name="T29" fmla="*/ 36 h 52"/>
                <a:gd name="T30" fmla="*/ 0 w 52"/>
                <a:gd name="T31" fmla="*/ 26 h 52"/>
                <a:gd name="T32" fmla="*/ 0 w 52"/>
                <a:gd name="T33" fmla="*/ 26 h 52"/>
                <a:gd name="T34" fmla="*/ 2 w 52"/>
                <a:gd name="T35" fmla="*/ 16 h 52"/>
                <a:gd name="T36" fmla="*/ 8 w 52"/>
                <a:gd name="T37" fmla="*/ 8 h 52"/>
                <a:gd name="T38" fmla="*/ 16 w 52"/>
                <a:gd name="T39" fmla="*/ 4 h 52"/>
                <a:gd name="T40" fmla="*/ 26 w 52"/>
                <a:gd name="T41" fmla="*/ 0 h 52"/>
                <a:gd name="T42" fmla="*/ 26 w 52"/>
                <a:gd name="T43" fmla="*/ 0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2" h="52">
                  <a:moveTo>
                    <a:pt x="26" y="0"/>
                  </a:moveTo>
                  <a:lnTo>
                    <a:pt x="26" y="0"/>
                  </a:lnTo>
                  <a:lnTo>
                    <a:pt x="36" y="4"/>
                  </a:lnTo>
                  <a:lnTo>
                    <a:pt x="44" y="8"/>
                  </a:lnTo>
                  <a:lnTo>
                    <a:pt x="50" y="16"/>
                  </a:lnTo>
                  <a:lnTo>
                    <a:pt x="52" y="26"/>
                  </a:lnTo>
                  <a:lnTo>
                    <a:pt x="50" y="36"/>
                  </a:lnTo>
                  <a:lnTo>
                    <a:pt x="44" y="44"/>
                  </a:lnTo>
                  <a:lnTo>
                    <a:pt x="36" y="50"/>
                  </a:lnTo>
                  <a:lnTo>
                    <a:pt x="26" y="52"/>
                  </a:lnTo>
                  <a:lnTo>
                    <a:pt x="16" y="50"/>
                  </a:lnTo>
                  <a:lnTo>
                    <a:pt x="8" y="44"/>
                  </a:lnTo>
                  <a:lnTo>
                    <a:pt x="2" y="36"/>
                  </a:lnTo>
                  <a:lnTo>
                    <a:pt x="0" y="26"/>
                  </a:lnTo>
                  <a:lnTo>
                    <a:pt x="2" y="16"/>
                  </a:lnTo>
                  <a:lnTo>
                    <a:pt x="8" y="8"/>
                  </a:lnTo>
                  <a:lnTo>
                    <a:pt x="16" y="4"/>
                  </a:lnTo>
                  <a:lnTo>
                    <a:pt x="26" y="0"/>
                  </a:lnTo>
                  <a:close/>
                </a:path>
              </a:pathLst>
            </a:custGeom>
            <a:grpFill/>
            <a:ln w="9525">
              <a:solidFill>
                <a:schemeClr val="bg1"/>
              </a:solidFill>
              <a:round/>
            </a:ln>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srgbClr val="663300"/>
                </a:solidFill>
                <a:effectLst/>
                <a:uLnTx/>
                <a:uFillTx/>
                <a:latin typeface="Arial" panose="020B0604020202020204" pitchFamily="34" charset="0"/>
              </a:endParaRPr>
            </a:p>
          </p:txBody>
        </p:sp>
        <p:sp>
          <p:nvSpPr>
            <p:cNvPr id="114" name="Freeform 66"/>
            <p:cNvSpPr/>
            <p:nvPr/>
          </p:nvSpPr>
          <p:spPr bwMode="auto">
            <a:xfrm>
              <a:off x="5759450" y="6537326"/>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0 w 40"/>
                <a:gd name="T29" fmla="*/ 28 h 40"/>
                <a:gd name="T30" fmla="*/ 0 w 40"/>
                <a:gd name="T31" fmla="*/ 20 h 40"/>
                <a:gd name="T32" fmla="*/ 0 w 40"/>
                <a:gd name="T33" fmla="*/ 20 h 40"/>
                <a:gd name="T34" fmla="*/ 0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38"/>
                  </a:lnTo>
                  <a:lnTo>
                    <a:pt x="20" y="40"/>
                  </a:lnTo>
                  <a:lnTo>
                    <a:pt x="12" y="38"/>
                  </a:lnTo>
                  <a:lnTo>
                    <a:pt x="6" y="34"/>
                  </a:lnTo>
                  <a:lnTo>
                    <a:pt x="0" y="28"/>
                  </a:lnTo>
                  <a:lnTo>
                    <a:pt x="0" y="20"/>
                  </a:lnTo>
                  <a:lnTo>
                    <a:pt x="0" y="12"/>
                  </a:lnTo>
                  <a:lnTo>
                    <a:pt x="6" y="6"/>
                  </a:lnTo>
                  <a:lnTo>
                    <a:pt x="12" y="2"/>
                  </a:lnTo>
                  <a:lnTo>
                    <a:pt x="20" y="0"/>
                  </a:lnTo>
                  <a:close/>
                </a:path>
              </a:pathLst>
            </a:custGeom>
            <a:grpFill/>
            <a:ln w="9525">
              <a:solidFill>
                <a:schemeClr val="bg1"/>
              </a:solidFill>
              <a:round/>
            </a:ln>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srgbClr val="663300"/>
                </a:solidFill>
                <a:effectLst/>
                <a:uLnTx/>
                <a:uFillTx/>
                <a:latin typeface="Arial" panose="020B0604020202020204" pitchFamily="34" charset="0"/>
              </a:endParaRPr>
            </a:p>
          </p:txBody>
        </p:sp>
        <p:sp>
          <p:nvSpPr>
            <p:cNvPr id="115" name="Freeform 67"/>
            <p:cNvSpPr/>
            <p:nvPr/>
          </p:nvSpPr>
          <p:spPr bwMode="auto">
            <a:xfrm>
              <a:off x="6429375" y="6045201"/>
              <a:ext cx="66675" cy="63500"/>
            </a:xfrm>
            <a:custGeom>
              <a:avLst/>
              <a:gdLst>
                <a:gd name="T0" fmla="*/ 22 w 42"/>
                <a:gd name="T1" fmla="*/ 0 h 40"/>
                <a:gd name="T2" fmla="*/ 22 w 42"/>
                <a:gd name="T3" fmla="*/ 0 h 40"/>
                <a:gd name="T4" fmla="*/ 30 w 42"/>
                <a:gd name="T5" fmla="*/ 2 h 40"/>
                <a:gd name="T6" fmla="*/ 36 w 42"/>
                <a:gd name="T7" fmla="*/ 6 h 40"/>
                <a:gd name="T8" fmla="*/ 40 w 42"/>
                <a:gd name="T9" fmla="*/ 12 h 40"/>
                <a:gd name="T10" fmla="*/ 42 w 42"/>
                <a:gd name="T11" fmla="*/ 20 h 40"/>
                <a:gd name="T12" fmla="*/ 42 w 42"/>
                <a:gd name="T13" fmla="*/ 20 h 40"/>
                <a:gd name="T14" fmla="*/ 40 w 42"/>
                <a:gd name="T15" fmla="*/ 28 h 40"/>
                <a:gd name="T16" fmla="*/ 36 w 42"/>
                <a:gd name="T17" fmla="*/ 34 h 40"/>
                <a:gd name="T18" fmla="*/ 30 w 42"/>
                <a:gd name="T19" fmla="*/ 40 h 40"/>
                <a:gd name="T20" fmla="*/ 22 w 42"/>
                <a:gd name="T21" fmla="*/ 40 h 40"/>
                <a:gd name="T22" fmla="*/ 22 w 42"/>
                <a:gd name="T23" fmla="*/ 40 h 40"/>
                <a:gd name="T24" fmla="*/ 14 w 42"/>
                <a:gd name="T25" fmla="*/ 40 h 40"/>
                <a:gd name="T26" fmla="*/ 6 w 42"/>
                <a:gd name="T27" fmla="*/ 34 h 40"/>
                <a:gd name="T28" fmla="*/ 2 w 42"/>
                <a:gd name="T29" fmla="*/ 28 h 40"/>
                <a:gd name="T30" fmla="*/ 0 w 42"/>
                <a:gd name="T31" fmla="*/ 20 h 40"/>
                <a:gd name="T32" fmla="*/ 0 w 42"/>
                <a:gd name="T33" fmla="*/ 20 h 40"/>
                <a:gd name="T34" fmla="*/ 2 w 42"/>
                <a:gd name="T35" fmla="*/ 12 h 40"/>
                <a:gd name="T36" fmla="*/ 6 w 42"/>
                <a:gd name="T37" fmla="*/ 6 h 40"/>
                <a:gd name="T38" fmla="*/ 14 w 42"/>
                <a:gd name="T39" fmla="*/ 2 h 40"/>
                <a:gd name="T40" fmla="*/ 22 w 42"/>
                <a:gd name="T41" fmla="*/ 0 h 40"/>
                <a:gd name="T42" fmla="*/ 22 w 42"/>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0">
                  <a:moveTo>
                    <a:pt x="22" y="0"/>
                  </a:moveTo>
                  <a:lnTo>
                    <a:pt x="22" y="0"/>
                  </a:lnTo>
                  <a:lnTo>
                    <a:pt x="30" y="2"/>
                  </a:lnTo>
                  <a:lnTo>
                    <a:pt x="36" y="6"/>
                  </a:lnTo>
                  <a:lnTo>
                    <a:pt x="40" y="12"/>
                  </a:lnTo>
                  <a:lnTo>
                    <a:pt x="42" y="20"/>
                  </a:lnTo>
                  <a:lnTo>
                    <a:pt x="40" y="28"/>
                  </a:lnTo>
                  <a:lnTo>
                    <a:pt x="36" y="34"/>
                  </a:lnTo>
                  <a:lnTo>
                    <a:pt x="30" y="40"/>
                  </a:lnTo>
                  <a:lnTo>
                    <a:pt x="22" y="40"/>
                  </a:lnTo>
                  <a:lnTo>
                    <a:pt x="14" y="40"/>
                  </a:lnTo>
                  <a:lnTo>
                    <a:pt x="6" y="34"/>
                  </a:lnTo>
                  <a:lnTo>
                    <a:pt x="2" y="28"/>
                  </a:lnTo>
                  <a:lnTo>
                    <a:pt x="0" y="20"/>
                  </a:lnTo>
                  <a:lnTo>
                    <a:pt x="2" y="12"/>
                  </a:lnTo>
                  <a:lnTo>
                    <a:pt x="6" y="6"/>
                  </a:lnTo>
                  <a:lnTo>
                    <a:pt x="14" y="2"/>
                  </a:lnTo>
                  <a:lnTo>
                    <a:pt x="22" y="0"/>
                  </a:lnTo>
                  <a:close/>
                </a:path>
              </a:pathLst>
            </a:custGeom>
            <a:grpFill/>
            <a:ln w="9525">
              <a:solidFill>
                <a:schemeClr val="bg1"/>
              </a:solidFill>
              <a:round/>
            </a:ln>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srgbClr val="663300"/>
                </a:solidFill>
                <a:effectLst/>
                <a:uLnTx/>
                <a:uFillTx/>
                <a:latin typeface="Arial" panose="020B0604020202020204" pitchFamily="34" charset="0"/>
              </a:endParaRPr>
            </a:p>
          </p:txBody>
        </p:sp>
        <p:sp>
          <p:nvSpPr>
            <p:cNvPr id="116" name="Freeform 68"/>
            <p:cNvSpPr/>
            <p:nvPr/>
          </p:nvSpPr>
          <p:spPr bwMode="auto">
            <a:xfrm>
              <a:off x="7600950" y="5419726"/>
              <a:ext cx="63500" cy="63500"/>
            </a:xfrm>
            <a:custGeom>
              <a:avLst/>
              <a:gdLst>
                <a:gd name="T0" fmla="*/ 20 w 40"/>
                <a:gd name="T1" fmla="*/ 0 h 40"/>
                <a:gd name="T2" fmla="*/ 20 w 40"/>
                <a:gd name="T3" fmla="*/ 0 h 40"/>
                <a:gd name="T4" fmla="*/ 28 w 40"/>
                <a:gd name="T5" fmla="*/ 2 h 40"/>
                <a:gd name="T6" fmla="*/ 34 w 40"/>
                <a:gd name="T7" fmla="*/ 6 h 40"/>
                <a:gd name="T8" fmla="*/ 40 w 40"/>
                <a:gd name="T9" fmla="*/ 12 h 40"/>
                <a:gd name="T10" fmla="*/ 40 w 40"/>
                <a:gd name="T11" fmla="*/ 20 h 40"/>
                <a:gd name="T12" fmla="*/ 40 w 40"/>
                <a:gd name="T13" fmla="*/ 20 h 40"/>
                <a:gd name="T14" fmla="*/ 40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2 w 40"/>
                <a:gd name="T29" fmla="*/ 28 h 40"/>
                <a:gd name="T30" fmla="*/ 0 w 40"/>
                <a:gd name="T31" fmla="*/ 20 h 40"/>
                <a:gd name="T32" fmla="*/ 0 w 40"/>
                <a:gd name="T33" fmla="*/ 20 h 40"/>
                <a:gd name="T34" fmla="*/ 2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40" y="12"/>
                  </a:lnTo>
                  <a:lnTo>
                    <a:pt x="40" y="20"/>
                  </a:lnTo>
                  <a:lnTo>
                    <a:pt x="40" y="28"/>
                  </a:lnTo>
                  <a:lnTo>
                    <a:pt x="34" y="34"/>
                  </a:lnTo>
                  <a:lnTo>
                    <a:pt x="28" y="38"/>
                  </a:lnTo>
                  <a:lnTo>
                    <a:pt x="20" y="40"/>
                  </a:lnTo>
                  <a:lnTo>
                    <a:pt x="12" y="38"/>
                  </a:lnTo>
                  <a:lnTo>
                    <a:pt x="6" y="34"/>
                  </a:lnTo>
                  <a:lnTo>
                    <a:pt x="2" y="28"/>
                  </a:lnTo>
                  <a:lnTo>
                    <a:pt x="0" y="20"/>
                  </a:lnTo>
                  <a:lnTo>
                    <a:pt x="2" y="12"/>
                  </a:lnTo>
                  <a:lnTo>
                    <a:pt x="6" y="6"/>
                  </a:lnTo>
                  <a:lnTo>
                    <a:pt x="12" y="2"/>
                  </a:lnTo>
                  <a:lnTo>
                    <a:pt x="20" y="0"/>
                  </a:lnTo>
                  <a:close/>
                </a:path>
              </a:pathLst>
            </a:custGeom>
            <a:grpFill/>
            <a:ln w="9525">
              <a:solidFill>
                <a:schemeClr val="bg1"/>
              </a:solidFill>
              <a:round/>
            </a:ln>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srgbClr val="663300"/>
                </a:solidFill>
                <a:effectLst/>
                <a:uLnTx/>
                <a:uFillTx/>
                <a:latin typeface="Arial" panose="020B0604020202020204" pitchFamily="34" charset="0"/>
              </a:endParaRPr>
            </a:p>
          </p:txBody>
        </p:sp>
        <p:sp>
          <p:nvSpPr>
            <p:cNvPr id="117" name="Freeform 69"/>
            <p:cNvSpPr/>
            <p:nvPr/>
          </p:nvSpPr>
          <p:spPr bwMode="auto">
            <a:xfrm>
              <a:off x="7426325" y="4251326"/>
              <a:ext cx="95250" cy="95250"/>
            </a:xfrm>
            <a:custGeom>
              <a:avLst/>
              <a:gdLst>
                <a:gd name="T0" fmla="*/ 30 w 60"/>
                <a:gd name="T1" fmla="*/ 0 h 60"/>
                <a:gd name="T2" fmla="*/ 30 w 60"/>
                <a:gd name="T3" fmla="*/ 0 h 60"/>
                <a:gd name="T4" fmla="*/ 36 w 60"/>
                <a:gd name="T5" fmla="*/ 2 h 60"/>
                <a:gd name="T6" fmla="*/ 42 w 60"/>
                <a:gd name="T7" fmla="*/ 2 h 60"/>
                <a:gd name="T8" fmla="*/ 52 w 60"/>
                <a:gd name="T9" fmla="*/ 10 h 60"/>
                <a:gd name="T10" fmla="*/ 58 w 60"/>
                <a:gd name="T11" fmla="*/ 20 h 60"/>
                <a:gd name="T12" fmla="*/ 60 w 60"/>
                <a:gd name="T13" fmla="*/ 24 h 60"/>
                <a:gd name="T14" fmla="*/ 60 w 60"/>
                <a:gd name="T15" fmla="*/ 30 h 60"/>
                <a:gd name="T16" fmla="*/ 60 w 60"/>
                <a:gd name="T17" fmla="*/ 30 h 60"/>
                <a:gd name="T18" fmla="*/ 60 w 60"/>
                <a:gd name="T19" fmla="*/ 36 h 60"/>
                <a:gd name="T20" fmla="*/ 58 w 60"/>
                <a:gd name="T21" fmla="*/ 42 h 60"/>
                <a:gd name="T22" fmla="*/ 52 w 60"/>
                <a:gd name="T23" fmla="*/ 52 h 60"/>
                <a:gd name="T24" fmla="*/ 42 w 60"/>
                <a:gd name="T25" fmla="*/ 58 h 60"/>
                <a:gd name="T26" fmla="*/ 36 w 60"/>
                <a:gd name="T27" fmla="*/ 60 h 60"/>
                <a:gd name="T28" fmla="*/ 30 w 60"/>
                <a:gd name="T29" fmla="*/ 60 h 60"/>
                <a:gd name="T30" fmla="*/ 30 w 60"/>
                <a:gd name="T31" fmla="*/ 60 h 60"/>
                <a:gd name="T32" fmla="*/ 24 w 60"/>
                <a:gd name="T33" fmla="*/ 60 h 60"/>
                <a:gd name="T34" fmla="*/ 18 w 60"/>
                <a:gd name="T35" fmla="*/ 58 h 60"/>
                <a:gd name="T36" fmla="*/ 8 w 60"/>
                <a:gd name="T37" fmla="*/ 52 h 60"/>
                <a:gd name="T38" fmla="*/ 2 w 60"/>
                <a:gd name="T39" fmla="*/ 42 h 60"/>
                <a:gd name="T40" fmla="*/ 0 w 60"/>
                <a:gd name="T41" fmla="*/ 36 h 60"/>
                <a:gd name="T42" fmla="*/ 0 w 60"/>
                <a:gd name="T43" fmla="*/ 30 h 60"/>
                <a:gd name="T44" fmla="*/ 0 w 60"/>
                <a:gd name="T45" fmla="*/ 30 h 60"/>
                <a:gd name="T46" fmla="*/ 0 w 60"/>
                <a:gd name="T47" fmla="*/ 24 h 60"/>
                <a:gd name="T48" fmla="*/ 2 w 60"/>
                <a:gd name="T49" fmla="*/ 20 h 60"/>
                <a:gd name="T50" fmla="*/ 8 w 60"/>
                <a:gd name="T51" fmla="*/ 10 h 60"/>
                <a:gd name="T52" fmla="*/ 18 w 60"/>
                <a:gd name="T53" fmla="*/ 2 h 60"/>
                <a:gd name="T54" fmla="*/ 24 w 60"/>
                <a:gd name="T55" fmla="*/ 2 h 60"/>
                <a:gd name="T56" fmla="*/ 30 w 60"/>
                <a:gd name="T57" fmla="*/ 0 h 60"/>
                <a:gd name="T58" fmla="*/ 30 w 60"/>
                <a:gd name="T59" fmla="*/ 0 h 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0" h="60">
                  <a:moveTo>
                    <a:pt x="30" y="0"/>
                  </a:moveTo>
                  <a:lnTo>
                    <a:pt x="30" y="0"/>
                  </a:lnTo>
                  <a:lnTo>
                    <a:pt x="36" y="2"/>
                  </a:lnTo>
                  <a:lnTo>
                    <a:pt x="42" y="2"/>
                  </a:lnTo>
                  <a:lnTo>
                    <a:pt x="52" y="10"/>
                  </a:lnTo>
                  <a:lnTo>
                    <a:pt x="58" y="20"/>
                  </a:lnTo>
                  <a:lnTo>
                    <a:pt x="60" y="24"/>
                  </a:lnTo>
                  <a:lnTo>
                    <a:pt x="60" y="30"/>
                  </a:lnTo>
                  <a:lnTo>
                    <a:pt x="60" y="36"/>
                  </a:lnTo>
                  <a:lnTo>
                    <a:pt x="58" y="42"/>
                  </a:lnTo>
                  <a:lnTo>
                    <a:pt x="52" y="52"/>
                  </a:lnTo>
                  <a:lnTo>
                    <a:pt x="42" y="58"/>
                  </a:lnTo>
                  <a:lnTo>
                    <a:pt x="36" y="60"/>
                  </a:lnTo>
                  <a:lnTo>
                    <a:pt x="30" y="60"/>
                  </a:lnTo>
                  <a:lnTo>
                    <a:pt x="24" y="60"/>
                  </a:lnTo>
                  <a:lnTo>
                    <a:pt x="18" y="58"/>
                  </a:lnTo>
                  <a:lnTo>
                    <a:pt x="8" y="52"/>
                  </a:lnTo>
                  <a:lnTo>
                    <a:pt x="2" y="42"/>
                  </a:lnTo>
                  <a:lnTo>
                    <a:pt x="0" y="36"/>
                  </a:lnTo>
                  <a:lnTo>
                    <a:pt x="0" y="30"/>
                  </a:lnTo>
                  <a:lnTo>
                    <a:pt x="0" y="24"/>
                  </a:lnTo>
                  <a:lnTo>
                    <a:pt x="2" y="20"/>
                  </a:lnTo>
                  <a:lnTo>
                    <a:pt x="8" y="10"/>
                  </a:lnTo>
                  <a:lnTo>
                    <a:pt x="18" y="2"/>
                  </a:lnTo>
                  <a:lnTo>
                    <a:pt x="24" y="2"/>
                  </a:lnTo>
                  <a:lnTo>
                    <a:pt x="30" y="0"/>
                  </a:lnTo>
                  <a:close/>
                </a:path>
              </a:pathLst>
            </a:custGeom>
          </p:spPr>
          <p:style>
            <a:lnRef idx="1">
              <a:schemeClr val="accent1"/>
            </a:lnRef>
            <a:fillRef idx="3">
              <a:schemeClr val="accent1"/>
            </a:fillRef>
            <a:effectRef idx="2">
              <a:schemeClr val="accent1"/>
            </a:effectRef>
            <a:fontRef idx="minor">
              <a:schemeClr val="lt1"/>
            </a:fontRef>
          </p:style>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srgbClr val="663300"/>
                </a:solidFill>
                <a:effectLst/>
                <a:uLnTx/>
                <a:uFillTx/>
                <a:latin typeface="Arial" panose="020B0604020202020204" pitchFamily="34" charset="0"/>
              </a:endParaRPr>
            </a:p>
          </p:txBody>
        </p:sp>
        <p:sp>
          <p:nvSpPr>
            <p:cNvPr id="118" name="Freeform 70"/>
            <p:cNvSpPr/>
            <p:nvPr/>
          </p:nvSpPr>
          <p:spPr bwMode="auto">
            <a:xfrm>
              <a:off x="6362700" y="4521201"/>
              <a:ext cx="66675" cy="63500"/>
            </a:xfrm>
            <a:custGeom>
              <a:avLst/>
              <a:gdLst>
                <a:gd name="T0" fmla="*/ 22 w 42"/>
                <a:gd name="T1" fmla="*/ 0 h 40"/>
                <a:gd name="T2" fmla="*/ 22 w 42"/>
                <a:gd name="T3" fmla="*/ 0 h 40"/>
                <a:gd name="T4" fmla="*/ 28 w 42"/>
                <a:gd name="T5" fmla="*/ 2 h 40"/>
                <a:gd name="T6" fmla="*/ 36 w 42"/>
                <a:gd name="T7" fmla="*/ 6 h 40"/>
                <a:gd name="T8" fmla="*/ 40 w 42"/>
                <a:gd name="T9" fmla="*/ 12 h 40"/>
                <a:gd name="T10" fmla="*/ 42 w 42"/>
                <a:gd name="T11" fmla="*/ 20 h 40"/>
                <a:gd name="T12" fmla="*/ 42 w 42"/>
                <a:gd name="T13" fmla="*/ 20 h 40"/>
                <a:gd name="T14" fmla="*/ 40 w 42"/>
                <a:gd name="T15" fmla="*/ 28 h 40"/>
                <a:gd name="T16" fmla="*/ 36 w 42"/>
                <a:gd name="T17" fmla="*/ 34 h 40"/>
                <a:gd name="T18" fmla="*/ 28 w 42"/>
                <a:gd name="T19" fmla="*/ 38 h 40"/>
                <a:gd name="T20" fmla="*/ 22 w 42"/>
                <a:gd name="T21" fmla="*/ 40 h 40"/>
                <a:gd name="T22" fmla="*/ 22 w 42"/>
                <a:gd name="T23" fmla="*/ 40 h 40"/>
                <a:gd name="T24" fmla="*/ 14 w 42"/>
                <a:gd name="T25" fmla="*/ 38 h 40"/>
                <a:gd name="T26" fmla="*/ 6 w 42"/>
                <a:gd name="T27" fmla="*/ 34 h 40"/>
                <a:gd name="T28" fmla="*/ 2 w 42"/>
                <a:gd name="T29" fmla="*/ 28 h 40"/>
                <a:gd name="T30" fmla="*/ 0 w 42"/>
                <a:gd name="T31" fmla="*/ 20 h 40"/>
                <a:gd name="T32" fmla="*/ 0 w 42"/>
                <a:gd name="T33" fmla="*/ 20 h 40"/>
                <a:gd name="T34" fmla="*/ 2 w 42"/>
                <a:gd name="T35" fmla="*/ 12 h 40"/>
                <a:gd name="T36" fmla="*/ 6 w 42"/>
                <a:gd name="T37" fmla="*/ 6 h 40"/>
                <a:gd name="T38" fmla="*/ 14 w 42"/>
                <a:gd name="T39" fmla="*/ 2 h 40"/>
                <a:gd name="T40" fmla="*/ 22 w 42"/>
                <a:gd name="T41" fmla="*/ 0 h 40"/>
                <a:gd name="T42" fmla="*/ 22 w 42"/>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0">
                  <a:moveTo>
                    <a:pt x="22" y="0"/>
                  </a:moveTo>
                  <a:lnTo>
                    <a:pt x="22" y="0"/>
                  </a:lnTo>
                  <a:lnTo>
                    <a:pt x="28" y="2"/>
                  </a:lnTo>
                  <a:lnTo>
                    <a:pt x="36" y="6"/>
                  </a:lnTo>
                  <a:lnTo>
                    <a:pt x="40" y="12"/>
                  </a:lnTo>
                  <a:lnTo>
                    <a:pt x="42" y="20"/>
                  </a:lnTo>
                  <a:lnTo>
                    <a:pt x="40" y="28"/>
                  </a:lnTo>
                  <a:lnTo>
                    <a:pt x="36" y="34"/>
                  </a:lnTo>
                  <a:lnTo>
                    <a:pt x="28" y="38"/>
                  </a:lnTo>
                  <a:lnTo>
                    <a:pt x="22" y="40"/>
                  </a:lnTo>
                  <a:lnTo>
                    <a:pt x="14" y="38"/>
                  </a:lnTo>
                  <a:lnTo>
                    <a:pt x="6" y="34"/>
                  </a:lnTo>
                  <a:lnTo>
                    <a:pt x="2" y="28"/>
                  </a:lnTo>
                  <a:lnTo>
                    <a:pt x="0" y="20"/>
                  </a:lnTo>
                  <a:lnTo>
                    <a:pt x="2" y="12"/>
                  </a:lnTo>
                  <a:lnTo>
                    <a:pt x="6" y="6"/>
                  </a:lnTo>
                  <a:lnTo>
                    <a:pt x="14" y="2"/>
                  </a:lnTo>
                  <a:lnTo>
                    <a:pt x="22" y="0"/>
                  </a:lnTo>
                  <a:close/>
                </a:path>
              </a:pathLst>
            </a:custGeom>
            <a:grpFill/>
            <a:ln w="9525">
              <a:solidFill>
                <a:schemeClr val="bg1"/>
              </a:solidFill>
              <a:round/>
            </a:ln>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srgbClr val="663300"/>
                </a:solidFill>
                <a:effectLst/>
                <a:uLnTx/>
                <a:uFillTx/>
                <a:latin typeface="Arial" panose="020B0604020202020204" pitchFamily="34" charset="0"/>
              </a:endParaRPr>
            </a:p>
          </p:txBody>
        </p:sp>
        <p:sp>
          <p:nvSpPr>
            <p:cNvPr id="119" name="Freeform 71"/>
            <p:cNvSpPr/>
            <p:nvPr/>
          </p:nvSpPr>
          <p:spPr bwMode="auto">
            <a:xfrm>
              <a:off x="6416675" y="2724151"/>
              <a:ext cx="123825" cy="120650"/>
            </a:xfrm>
            <a:custGeom>
              <a:avLst/>
              <a:gdLst>
                <a:gd name="T0" fmla="*/ 40 w 78"/>
                <a:gd name="T1" fmla="*/ 0 h 76"/>
                <a:gd name="T2" fmla="*/ 48 w 78"/>
                <a:gd name="T3" fmla="*/ 32 h 76"/>
                <a:gd name="T4" fmla="*/ 78 w 78"/>
                <a:gd name="T5" fmla="*/ 28 h 76"/>
                <a:gd name="T6" fmla="*/ 52 w 78"/>
                <a:gd name="T7" fmla="*/ 46 h 76"/>
                <a:gd name="T8" fmla="*/ 64 w 78"/>
                <a:gd name="T9" fmla="*/ 76 h 76"/>
                <a:gd name="T10" fmla="*/ 40 w 78"/>
                <a:gd name="T11" fmla="*/ 54 h 76"/>
                <a:gd name="T12" fmla="*/ 16 w 78"/>
                <a:gd name="T13" fmla="*/ 76 h 76"/>
                <a:gd name="T14" fmla="*/ 28 w 78"/>
                <a:gd name="T15" fmla="*/ 46 h 76"/>
                <a:gd name="T16" fmla="*/ 0 w 78"/>
                <a:gd name="T17" fmla="*/ 28 h 76"/>
                <a:gd name="T18" fmla="*/ 32 w 78"/>
                <a:gd name="T19" fmla="*/ 32 h 76"/>
                <a:gd name="T20" fmla="*/ 40 w 78"/>
                <a:gd name="T21" fmla="*/ 0 h 76"/>
                <a:gd name="T22" fmla="*/ 40 w 78"/>
                <a:gd name="T23" fmla="*/ 0 h 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8" h="76">
                  <a:moveTo>
                    <a:pt x="40" y="0"/>
                  </a:moveTo>
                  <a:lnTo>
                    <a:pt x="48" y="32"/>
                  </a:lnTo>
                  <a:lnTo>
                    <a:pt x="78" y="28"/>
                  </a:lnTo>
                  <a:lnTo>
                    <a:pt x="52" y="46"/>
                  </a:lnTo>
                  <a:lnTo>
                    <a:pt x="64" y="76"/>
                  </a:lnTo>
                  <a:lnTo>
                    <a:pt x="40" y="54"/>
                  </a:lnTo>
                  <a:lnTo>
                    <a:pt x="16" y="76"/>
                  </a:lnTo>
                  <a:lnTo>
                    <a:pt x="28" y="46"/>
                  </a:lnTo>
                  <a:lnTo>
                    <a:pt x="0" y="28"/>
                  </a:lnTo>
                  <a:lnTo>
                    <a:pt x="32" y="32"/>
                  </a:lnTo>
                  <a:lnTo>
                    <a:pt x="40" y="0"/>
                  </a:lnTo>
                  <a:close/>
                </a:path>
              </a:pathLst>
            </a:custGeom>
            <a:grpFill/>
            <a:ln w="9525">
              <a:solidFill>
                <a:schemeClr val="bg1"/>
              </a:solidFill>
              <a:round/>
            </a:ln>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srgbClr val="663300"/>
                </a:solidFill>
                <a:effectLst/>
                <a:uLnTx/>
                <a:uFillTx/>
                <a:latin typeface="Arial" panose="020B0604020202020204" pitchFamily="34" charset="0"/>
              </a:endParaRPr>
            </a:p>
          </p:txBody>
        </p:sp>
        <p:sp>
          <p:nvSpPr>
            <p:cNvPr id="120" name="Freeform 72"/>
            <p:cNvSpPr/>
            <p:nvPr/>
          </p:nvSpPr>
          <p:spPr bwMode="auto">
            <a:xfrm>
              <a:off x="6210300" y="6080126"/>
              <a:ext cx="66675" cy="66675"/>
            </a:xfrm>
            <a:custGeom>
              <a:avLst/>
              <a:gdLst>
                <a:gd name="T0" fmla="*/ 20 w 42"/>
                <a:gd name="T1" fmla="*/ 0 h 42"/>
                <a:gd name="T2" fmla="*/ 20 w 42"/>
                <a:gd name="T3" fmla="*/ 0 h 42"/>
                <a:gd name="T4" fmla="*/ 28 w 42"/>
                <a:gd name="T5" fmla="*/ 2 h 42"/>
                <a:gd name="T6" fmla="*/ 36 w 42"/>
                <a:gd name="T7" fmla="*/ 6 h 42"/>
                <a:gd name="T8" fmla="*/ 40 w 42"/>
                <a:gd name="T9" fmla="*/ 14 h 42"/>
                <a:gd name="T10" fmla="*/ 42 w 42"/>
                <a:gd name="T11" fmla="*/ 20 h 42"/>
                <a:gd name="T12" fmla="*/ 42 w 42"/>
                <a:gd name="T13" fmla="*/ 20 h 42"/>
                <a:gd name="T14" fmla="*/ 40 w 42"/>
                <a:gd name="T15" fmla="*/ 28 h 42"/>
                <a:gd name="T16" fmla="*/ 36 w 42"/>
                <a:gd name="T17" fmla="*/ 36 h 42"/>
                <a:gd name="T18" fmla="*/ 28 w 42"/>
                <a:gd name="T19" fmla="*/ 40 h 42"/>
                <a:gd name="T20" fmla="*/ 20 w 42"/>
                <a:gd name="T21" fmla="*/ 42 h 42"/>
                <a:gd name="T22" fmla="*/ 20 w 42"/>
                <a:gd name="T23" fmla="*/ 42 h 42"/>
                <a:gd name="T24" fmla="*/ 14 w 42"/>
                <a:gd name="T25" fmla="*/ 40 h 42"/>
                <a:gd name="T26" fmla="*/ 6 w 42"/>
                <a:gd name="T27" fmla="*/ 36 h 42"/>
                <a:gd name="T28" fmla="*/ 2 w 42"/>
                <a:gd name="T29" fmla="*/ 28 h 42"/>
                <a:gd name="T30" fmla="*/ 0 w 42"/>
                <a:gd name="T31" fmla="*/ 20 h 42"/>
                <a:gd name="T32" fmla="*/ 0 w 42"/>
                <a:gd name="T33" fmla="*/ 20 h 42"/>
                <a:gd name="T34" fmla="*/ 2 w 42"/>
                <a:gd name="T35" fmla="*/ 14 h 42"/>
                <a:gd name="T36" fmla="*/ 6 w 42"/>
                <a:gd name="T37" fmla="*/ 6 h 42"/>
                <a:gd name="T38" fmla="*/ 14 w 42"/>
                <a:gd name="T39" fmla="*/ 2 h 42"/>
                <a:gd name="T40" fmla="*/ 20 w 42"/>
                <a:gd name="T41" fmla="*/ 0 h 42"/>
                <a:gd name="T42" fmla="*/ 20 w 42"/>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2">
                  <a:moveTo>
                    <a:pt x="20" y="0"/>
                  </a:moveTo>
                  <a:lnTo>
                    <a:pt x="20" y="0"/>
                  </a:lnTo>
                  <a:lnTo>
                    <a:pt x="28" y="2"/>
                  </a:lnTo>
                  <a:lnTo>
                    <a:pt x="36" y="6"/>
                  </a:lnTo>
                  <a:lnTo>
                    <a:pt x="40" y="14"/>
                  </a:lnTo>
                  <a:lnTo>
                    <a:pt x="42" y="20"/>
                  </a:lnTo>
                  <a:lnTo>
                    <a:pt x="40" y="28"/>
                  </a:lnTo>
                  <a:lnTo>
                    <a:pt x="36" y="36"/>
                  </a:lnTo>
                  <a:lnTo>
                    <a:pt x="28" y="40"/>
                  </a:lnTo>
                  <a:lnTo>
                    <a:pt x="20" y="42"/>
                  </a:lnTo>
                  <a:lnTo>
                    <a:pt x="14" y="40"/>
                  </a:lnTo>
                  <a:lnTo>
                    <a:pt x="6" y="36"/>
                  </a:lnTo>
                  <a:lnTo>
                    <a:pt x="2" y="28"/>
                  </a:lnTo>
                  <a:lnTo>
                    <a:pt x="0" y="20"/>
                  </a:lnTo>
                  <a:lnTo>
                    <a:pt x="2" y="14"/>
                  </a:lnTo>
                  <a:lnTo>
                    <a:pt x="6" y="6"/>
                  </a:lnTo>
                  <a:lnTo>
                    <a:pt x="14" y="2"/>
                  </a:lnTo>
                  <a:lnTo>
                    <a:pt x="20" y="0"/>
                  </a:lnTo>
                  <a:close/>
                </a:path>
              </a:pathLst>
            </a:custGeom>
            <a:grpFill/>
            <a:ln w="9525">
              <a:solidFill>
                <a:schemeClr val="bg1"/>
              </a:solidFill>
              <a:round/>
            </a:ln>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srgbClr val="663300"/>
                </a:solidFill>
                <a:effectLst/>
                <a:uLnTx/>
                <a:uFillTx/>
                <a:latin typeface="Arial" panose="020B0604020202020204" pitchFamily="34" charset="0"/>
              </a:endParaRPr>
            </a:p>
          </p:txBody>
        </p:sp>
        <p:sp>
          <p:nvSpPr>
            <p:cNvPr id="121" name="Freeform 73"/>
            <p:cNvSpPr/>
            <p:nvPr/>
          </p:nvSpPr>
          <p:spPr bwMode="auto">
            <a:xfrm>
              <a:off x="5130800" y="4695826"/>
              <a:ext cx="63500" cy="63500"/>
            </a:xfrm>
            <a:custGeom>
              <a:avLst/>
              <a:gdLst>
                <a:gd name="T0" fmla="*/ 20 w 40"/>
                <a:gd name="T1" fmla="*/ 0 h 40"/>
                <a:gd name="T2" fmla="*/ 20 w 40"/>
                <a:gd name="T3" fmla="*/ 0 h 40"/>
                <a:gd name="T4" fmla="*/ 28 w 40"/>
                <a:gd name="T5" fmla="*/ 0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2 w 40"/>
                <a:gd name="T29" fmla="*/ 28 h 40"/>
                <a:gd name="T30" fmla="*/ 0 w 40"/>
                <a:gd name="T31" fmla="*/ 20 h 40"/>
                <a:gd name="T32" fmla="*/ 0 w 40"/>
                <a:gd name="T33" fmla="*/ 20 h 40"/>
                <a:gd name="T34" fmla="*/ 2 w 40"/>
                <a:gd name="T35" fmla="*/ 12 h 40"/>
                <a:gd name="T36" fmla="*/ 6 w 40"/>
                <a:gd name="T37" fmla="*/ 6 h 40"/>
                <a:gd name="T38" fmla="*/ 12 w 40"/>
                <a:gd name="T39" fmla="*/ 0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0"/>
                  </a:lnTo>
                  <a:lnTo>
                    <a:pt x="34" y="6"/>
                  </a:lnTo>
                  <a:lnTo>
                    <a:pt x="38" y="12"/>
                  </a:lnTo>
                  <a:lnTo>
                    <a:pt x="40" y="20"/>
                  </a:lnTo>
                  <a:lnTo>
                    <a:pt x="38" y="28"/>
                  </a:lnTo>
                  <a:lnTo>
                    <a:pt x="34" y="34"/>
                  </a:lnTo>
                  <a:lnTo>
                    <a:pt x="28" y="38"/>
                  </a:lnTo>
                  <a:lnTo>
                    <a:pt x="20" y="40"/>
                  </a:lnTo>
                  <a:lnTo>
                    <a:pt x="12" y="38"/>
                  </a:lnTo>
                  <a:lnTo>
                    <a:pt x="6" y="34"/>
                  </a:lnTo>
                  <a:lnTo>
                    <a:pt x="2" y="28"/>
                  </a:lnTo>
                  <a:lnTo>
                    <a:pt x="0" y="20"/>
                  </a:lnTo>
                  <a:lnTo>
                    <a:pt x="2" y="12"/>
                  </a:lnTo>
                  <a:lnTo>
                    <a:pt x="6" y="6"/>
                  </a:lnTo>
                  <a:lnTo>
                    <a:pt x="12" y="0"/>
                  </a:lnTo>
                  <a:lnTo>
                    <a:pt x="20" y="0"/>
                  </a:lnTo>
                  <a:close/>
                </a:path>
              </a:pathLst>
            </a:custGeom>
            <a:grpFill/>
            <a:ln w="9525">
              <a:solidFill>
                <a:schemeClr val="bg1"/>
              </a:solidFill>
              <a:round/>
            </a:ln>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srgbClr val="663300"/>
                </a:solidFill>
                <a:effectLst/>
                <a:uLnTx/>
                <a:uFillTx/>
                <a:latin typeface="Arial" panose="020B0604020202020204" pitchFamily="34" charset="0"/>
              </a:endParaRPr>
            </a:p>
          </p:txBody>
        </p:sp>
      </p:grpSp>
      <p:grpSp>
        <p:nvGrpSpPr>
          <p:cNvPr id="3" name="组合 122"/>
          <p:cNvGrpSpPr/>
          <p:nvPr/>
        </p:nvGrpSpPr>
        <p:grpSpPr>
          <a:xfrm>
            <a:off x="5918380" y="2422381"/>
            <a:ext cx="2210544" cy="2047147"/>
            <a:chOff x="5940152" y="2182889"/>
            <a:chExt cx="2210544" cy="2047147"/>
          </a:xfrm>
        </p:grpSpPr>
        <p:grpSp>
          <p:nvGrpSpPr>
            <p:cNvPr id="4" name="组合 123"/>
            <p:cNvGrpSpPr/>
            <p:nvPr/>
          </p:nvGrpSpPr>
          <p:grpSpPr>
            <a:xfrm>
              <a:off x="5940152" y="2571750"/>
              <a:ext cx="2210544" cy="1658286"/>
              <a:chOff x="5868144" y="1672095"/>
              <a:chExt cx="2210544" cy="1658286"/>
            </a:xfrm>
            <a:effectLst>
              <a:outerShdw blurRad="50800" dist="38100" dir="5400000" algn="t" rotWithShape="0">
                <a:prstClr val="black">
                  <a:alpha val="40000"/>
                </a:prstClr>
              </a:outerShdw>
            </a:effectLst>
          </p:grpSpPr>
          <p:sp>
            <p:nvSpPr>
              <p:cNvPr id="126" name="矩形标注 125"/>
              <p:cNvSpPr/>
              <p:nvPr/>
            </p:nvSpPr>
            <p:spPr>
              <a:xfrm>
                <a:off x="5868144" y="1672095"/>
                <a:ext cx="2210544" cy="1658286"/>
              </a:xfrm>
              <a:prstGeom prst="wedgeRectCallout">
                <a:avLst>
                  <a:gd name="adj1" fmla="val -49430"/>
                  <a:gd name="adj2" fmla="val 21649"/>
                </a:avLst>
              </a:prstGeom>
              <a:solidFill>
                <a:schemeClr val="bg1"/>
              </a:solidFill>
              <a:ln w="12700">
                <a:solidFill>
                  <a:schemeClr val="bg1">
                    <a:lumMod val="75000"/>
                  </a:schemeClr>
                </a:solidFill>
                <a:prstDash val="solid"/>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500">
                  <a:solidFill>
                    <a:schemeClr val="bg1"/>
                  </a:solidFill>
                </a:endParaRPr>
              </a:p>
            </p:txBody>
          </p:sp>
          <p:sp>
            <p:nvSpPr>
              <p:cNvPr id="127" name="矩形 126"/>
              <p:cNvSpPr/>
              <p:nvPr/>
            </p:nvSpPr>
            <p:spPr>
              <a:xfrm>
                <a:off x="5977849" y="1870696"/>
                <a:ext cx="2028141" cy="1384995"/>
              </a:xfrm>
              <a:prstGeom prst="rect">
                <a:avLst/>
              </a:prstGeom>
            </p:spPr>
            <p:txBody>
              <a:bodyPr wrap="square">
                <a:spAutoFit/>
              </a:bodyPr>
              <a:lstStyle/>
              <a:p>
                <a:pPr algn="ctr"/>
                <a:r>
                  <a:rPr lang="en-US" altLang="zh-CN" sz="1400" dirty="0" smtClean="0">
                    <a:solidFill>
                      <a:srgbClr val="663300"/>
                    </a:solidFill>
                  </a:rPr>
                  <a:t>1. </a:t>
                </a:r>
                <a:r>
                  <a:rPr lang="zh-CN" altLang="en-US" sz="1400" dirty="0" smtClean="0">
                    <a:solidFill>
                      <a:srgbClr val="663300"/>
                    </a:solidFill>
                  </a:rPr>
                  <a:t>北京 </a:t>
                </a:r>
                <a:r>
                  <a:rPr lang="en-US" altLang="zh-CN" dirty="0" smtClean="0">
                    <a:solidFill>
                      <a:srgbClr val="663300"/>
                    </a:solidFill>
                  </a:rPr>
                  <a:t>41.11%</a:t>
                </a:r>
              </a:p>
              <a:p>
                <a:pPr algn="ctr"/>
                <a:r>
                  <a:rPr lang="en-US" altLang="zh-CN" dirty="0" smtClean="0">
                    <a:solidFill>
                      <a:srgbClr val="663300"/>
                    </a:solidFill>
                  </a:rPr>
                  <a:t>2. </a:t>
                </a:r>
                <a:r>
                  <a:rPr lang="zh-CN" altLang="en-US" dirty="0" smtClean="0">
                    <a:solidFill>
                      <a:srgbClr val="663300"/>
                    </a:solidFill>
                  </a:rPr>
                  <a:t>天津 </a:t>
                </a:r>
                <a:r>
                  <a:rPr lang="en-US" altLang="zh-CN" dirty="0" smtClean="0">
                    <a:solidFill>
                      <a:srgbClr val="663300"/>
                    </a:solidFill>
                  </a:rPr>
                  <a:t>15.26%</a:t>
                </a:r>
              </a:p>
              <a:p>
                <a:pPr algn="ctr"/>
                <a:r>
                  <a:rPr lang="en-US" altLang="zh-CN" sz="1400" dirty="0" smtClean="0">
                    <a:solidFill>
                      <a:srgbClr val="663300"/>
                    </a:solidFill>
                  </a:rPr>
                  <a:t>3. </a:t>
                </a:r>
                <a:r>
                  <a:rPr lang="zh-CN" altLang="en-US" sz="1400" dirty="0" smtClean="0">
                    <a:solidFill>
                      <a:srgbClr val="663300"/>
                    </a:solidFill>
                  </a:rPr>
                  <a:t>上海 </a:t>
                </a:r>
                <a:r>
                  <a:rPr lang="en-US" altLang="zh-CN" sz="1400" dirty="0" smtClean="0">
                    <a:solidFill>
                      <a:srgbClr val="663300"/>
                    </a:solidFill>
                  </a:rPr>
                  <a:t>10.27%</a:t>
                </a:r>
              </a:p>
              <a:p>
                <a:pPr algn="ctr"/>
                <a:r>
                  <a:rPr lang="en-US" altLang="zh-CN" dirty="0" smtClean="0">
                    <a:solidFill>
                      <a:srgbClr val="663300"/>
                    </a:solidFill>
                  </a:rPr>
                  <a:t>4. </a:t>
                </a:r>
                <a:r>
                  <a:rPr lang="zh-CN" altLang="en-US" dirty="0" smtClean="0">
                    <a:solidFill>
                      <a:srgbClr val="663300"/>
                    </a:solidFill>
                  </a:rPr>
                  <a:t>河北   </a:t>
                </a:r>
                <a:r>
                  <a:rPr lang="en-US" altLang="zh-CN" dirty="0" smtClean="0">
                    <a:solidFill>
                      <a:srgbClr val="663300"/>
                    </a:solidFill>
                  </a:rPr>
                  <a:t>8.75%</a:t>
                </a:r>
              </a:p>
              <a:p>
                <a:pPr algn="ctr"/>
                <a:r>
                  <a:rPr lang="en-US" altLang="zh-CN" sz="1400" dirty="0" smtClean="0">
                    <a:solidFill>
                      <a:srgbClr val="663300"/>
                    </a:solidFill>
                  </a:rPr>
                  <a:t>5. </a:t>
                </a:r>
                <a:r>
                  <a:rPr lang="zh-CN" altLang="en-US" sz="1400" dirty="0" smtClean="0">
                    <a:solidFill>
                      <a:srgbClr val="663300"/>
                    </a:solidFill>
                  </a:rPr>
                  <a:t>山东   </a:t>
                </a:r>
                <a:r>
                  <a:rPr lang="en-US" altLang="zh-CN" dirty="0" smtClean="0">
                    <a:solidFill>
                      <a:srgbClr val="663300"/>
                    </a:solidFill>
                  </a:rPr>
                  <a:t>5</a:t>
                </a:r>
                <a:r>
                  <a:rPr lang="en-US" altLang="zh-CN" sz="1400" dirty="0" smtClean="0">
                    <a:solidFill>
                      <a:srgbClr val="663300"/>
                    </a:solidFill>
                  </a:rPr>
                  <a:t>.18%</a:t>
                </a:r>
              </a:p>
              <a:p>
                <a:pPr algn="ctr"/>
                <a:r>
                  <a:rPr lang="en-US" altLang="zh-CN" dirty="0" smtClean="0">
                    <a:solidFill>
                      <a:srgbClr val="663300"/>
                    </a:solidFill>
                  </a:rPr>
                  <a:t>6. </a:t>
                </a:r>
                <a:r>
                  <a:rPr lang="zh-CN" altLang="en-US" dirty="0" smtClean="0">
                    <a:solidFill>
                      <a:srgbClr val="663300"/>
                    </a:solidFill>
                  </a:rPr>
                  <a:t>广州   </a:t>
                </a:r>
                <a:r>
                  <a:rPr lang="en-US" altLang="zh-CN" dirty="0" smtClean="0">
                    <a:solidFill>
                      <a:srgbClr val="663300"/>
                    </a:solidFill>
                  </a:rPr>
                  <a:t>4.43%</a:t>
                </a:r>
                <a:endParaRPr lang="zh-CN" altLang="en-US" sz="1400" dirty="0">
                  <a:solidFill>
                    <a:srgbClr val="663300"/>
                  </a:solidFill>
                </a:endParaRPr>
              </a:p>
            </p:txBody>
          </p:sp>
        </p:grpSp>
        <p:sp>
          <p:nvSpPr>
            <p:cNvPr id="125" name="剪去单角的矩形 124"/>
            <p:cNvSpPr/>
            <p:nvPr/>
          </p:nvSpPr>
          <p:spPr>
            <a:xfrm>
              <a:off x="5940152" y="2182889"/>
              <a:ext cx="2210544" cy="408784"/>
            </a:xfrm>
            <a:prstGeom prst="snip1Rect">
              <a:avLst>
                <a:gd name="adj" fmla="val 0"/>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t>国内观众来源前</a:t>
              </a:r>
              <a:r>
                <a:rPr lang="en-US" altLang="zh-CN" sz="1600" b="1" dirty="0" smtClean="0"/>
                <a:t>6</a:t>
              </a:r>
              <a:endParaRPr lang="zh-CN" altLang="en-US" sz="1600" b="1" dirty="0"/>
            </a:p>
          </p:txBody>
        </p:sp>
      </p:grpSp>
      <p:sp>
        <p:nvSpPr>
          <p:cNvPr id="128" name="文本框 17"/>
          <p:cNvSpPr txBox="1"/>
          <p:nvPr/>
        </p:nvSpPr>
        <p:spPr>
          <a:xfrm>
            <a:off x="684475" y="199491"/>
            <a:ext cx="6426200" cy="922020"/>
          </a:xfrm>
          <a:prstGeom prst="rect">
            <a:avLst/>
          </a:prstGeom>
          <a:noFill/>
        </p:spPr>
        <p:txBody>
          <a:bodyPr wrap="none" rtlCol="0">
            <a:spAutoFit/>
          </a:bodyPr>
          <a:lstStyle/>
          <a:p>
            <a:r>
              <a:rPr lang="en-US" altLang="zh-CN" sz="1800" dirty="0" smtClean="0"/>
              <a:t>2018</a:t>
            </a:r>
            <a:r>
              <a:rPr lang="zh-CN" altLang="en-US" sz="1800" dirty="0" smtClean="0"/>
              <a:t>中国国际咖啡展 </a:t>
            </a:r>
            <a:r>
              <a:rPr lang="en-US" altLang="zh-CN" sz="1800" dirty="0" smtClean="0"/>
              <a:t>CAFE SHOW CHINA-</a:t>
            </a:r>
            <a:r>
              <a:rPr lang="zh-CN" altLang="en-US" sz="1800" dirty="0" smtClean="0"/>
              <a:t>国内观众主要地域来源</a:t>
            </a:r>
          </a:p>
          <a:p>
            <a:endParaRPr lang="zh-CN" altLang="en-US" sz="1800" dirty="0" smtClean="0"/>
          </a:p>
          <a:p>
            <a:endParaRPr lang="zh-CN" altLang="en-US" sz="1800" dirty="0"/>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28"/>
                                        </p:tgtEl>
                                        <p:attrNameLst>
                                          <p:attrName>style.visibility</p:attrName>
                                        </p:attrNameLst>
                                      </p:cBhvr>
                                      <p:to>
                                        <p:strVal val="visible"/>
                                      </p:to>
                                    </p:set>
                                    <p:anim by="(-#ppt_w*2)" calcmode="lin" valueType="num">
                                      <p:cBhvr rctx="PPT">
                                        <p:cTn id="7" dur="250" autoRev="1" fill="hold">
                                          <p:stCondLst>
                                            <p:cond delay="0"/>
                                          </p:stCondLst>
                                        </p:cTn>
                                        <p:tgtEl>
                                          <p:spTgt spid="128"/>
                                        </p:tgtEl>
                                        <p:attrNameLst>
                                          <p:attrName>ppt_w</p:attrName>
                                        </p:attrNameLst>
                                      </p:cBhvr>
                                    </p:anim>
                                    <p:anim by="(#ppt_w*0.50)" calcmode="lin" valueType="num">
                                      <p:cBhvr>
                                        <p:cTn id="8" dur="250" decel="50000" autoRev="1" fill="hold">
                                          <p:stCondLst>
                                            <p:cond delay="0"/>
                                          </p:stCondLst>
                                        </p:cTn>
                                        <p:tgtEl>
                                          <p:spTgt spid="128"/>
                                        </p:tgtEl>
                                        <p:attrNameLst>
                                          <p:attrName>ppt_x</p:attrName>
                                        </p:attrNameLst>
                                      </p:cBhvr>
                                    </p:anim>
                                    <p:anim from="(-#ppt_h/2)" to="(#ppt_y)" calcmode="lin" valueType="num">
                                      <p:cBhvr>
                                        <p:cTn id="9" dur="500" fill="hold">
                                          <p:stCondLst>
                                            <p:cond delay="0"/>
                                          </p:stCondLst>
                                        </p:cTn>
                                        <p:tgtEl>
                                          <p:spTgt spid="128"/>
                                        </p:tgtEl>
                                        <p:attrNameLst>
                                          <p:attrName>ppt_y</p:attrName>
                                        </p:attrNameLst>
                                      </p:cBhvr>
                                    </p:anim>
                                    <p:animRot by="21600000">
                                      <p:cBhvr>
                                        <p:cTn id="10" dur="500" fill="hold">
                                          <p:stCondLst>
                                            <p:cond delay="0"/>
                                          </p:stCondLst>
                                        </p:cTn>
                                        <p:tgtEl>
                                          <p:spTgt spid="128"/>
                                        </p:tgtEl>
                                        <p:attrNameLst>
                                          <p:attrName>r</p:attrName>
                                        </p:attrNameLst>
                                      </p:cBhvr>
                                    </p:animRot>
                                  </p:childTnLst>
                                </p:cTn>
                              </p:par>
                            </p:childTnLst>
                          </p:cTn>
                        </p:par>
                        <p:par>
                          <p:cTn id="11" fill="hold">
                            <p:stCondLst>
                              <p:cond delay="2349"/>
                            </p:stCondLst>
                            <p:childTnLst>
                              <p:par>
                                <p:cTn id="12" presetID="42"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anim calcmode="lin" valueType="num">
                                      <p:cBhvr>
                                        <p:cTn id="15" dur="500" fill="hold"/>
                                        <p:tgtEl>
                                          <p:spTgt spid="2"/>
                                        </p:tgtEl>
                                        <p:attrNameLst>
                                          <p:attrName>ppt_x</p:attrName>
                                        </p:attrNameLst>
                                      </p:cBhvr>
                                      <p:tavLst>
                                        <p:tav tm="0">
                                          <p:val>
                                            <p:strVal val="#ppt_x"/>
                                          </p:val>
                                        </p:tav>
                                        <p:tav tm="100000">
                                          <p:val>
                                            <p:strVal val="#ppt_x"/>
                                          </p:val>
                                        </p:tav>
                                      </p:tavLst>
                                    </p:anim>
                                    <p:anim calcmode="lin" valueType="num">
                                      <p:cBhvr>
                                        <p:cTn id="16" dur="5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2849"/>
                            </p:stCondLst>
                            <p:childTnLst>
                              <p:par>
                                <p:cTn id="18" presetID="22" presetClass="entr" presetSubtype="8"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p:cNvGrpSpPr/>
          <p:nvPr/>
        </p:nvGrpSpPr>
        <p:grpSpPr>
          <a:xfrm>
            <a:off x="1058691" y="1283246"/>
            <a:ext cx="6876290" cy="3160712"/>
            <a:chOff x="3638900" y="1061887"/>
            <a:chExt cx="6876290" cy="3160712"/>
          </a:xfrm>
          <a:solidFill>
            <a:srgbClr val="996633"/>
          </a:solidFill>
        </p:grpSpPr>
        <p:sp>
          <p:nvSpPr>
            <p:cNvPr id="5" name="Freeform 6"/>
            <p:cNvSpPr/>
            <p:nvPr/>
          </p:nvSpPr>
          <p:spPr bwMode="auto">
            <a:xfrm>
              <a:off x="5056538" y="1161182"/>
              <a:ext cx="47625" cy="25400"/>
            </a:xfrm>
            <a:custGeom>
              <a:avLst/>
              <a:gdLst>
                <a:gd name="T0" fmla="*/ 14 w 13"/>
                <a:gd name="T1" fmla="*/ 2 h 7"/>
                <a:gd name="T2" fmla="*/ 16 w 13"/>
                <a:gd name="T3" fmla="*/ 5 h 7"/>
                <a:gd name="T4" fmla="*/ 23 w 13"/>
                <a:gd name="T5" fmla="*/ 14 h 7"/>
                <a:gd name="T6" fmla="*/ 9 w 13"/>
                <a:gd name="T7" fmla="*/ 9 h 7"/>
                <a:gd name="T8" fmla="*/ 14 w 13"/>
                <a:gd name="T9" fmla="*/ 2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7">
                  <a:moveTo>
                    <a:pt x="6" y="1"/>
                  </a:moveTo>
                  <a:cubicBezTo>
                    <a:pt x="7" y="0"/>
                    <a:pt x="7" y="1"/>
                    <a:pt x="7" y="2"/>
                  </a:cubicBezTo>
                  <a:cubicBezTo>
                    <a:pt x="8" y="4"/>
                    <a:pt x="13" y="4"/>
                    <a:pt x="10" y="6"/>
                  </a:cubicBezTo>
                  <a:cubicBezTo>
                    <a:pt x="6" y="7"/>
                    <a:pt x="8" y="2"/>
                    <a:pt x="4" y="4"/>
                  </a:cubicBezTo>
                  <a:cubicBezTo>
                    <a:pt x="0" y="2"/>
                    <a:pt x="9" y="4"/>
                    <a:pt x="6"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6" name="Freeform 7"/>
            <p:cNvSpPr/>
            <p:nvPr/>
          </p:nvSpPr>
          <p:spPr bwMode="auto">
            <a:xfrm>
              <a:off x="5728050" y="1161182"/>
              <a:ext cx="93663" cy="47625"/>
            </a:xfrm>
            <a:custGeom>
              <a:avLst/>
              <a:gdLst>
                <a:gd name="T0" fmla="*/ 57 w 25"/>
                <a:gd name="T1" fmla="*/ 23 h 13"/>
                <a:gd name="T2" fmla="*/ 33 w 25"/>
                <a:gd name="T3" fmla="*/ 28 h 13"/>
                <a:gd name="T4" fmla="*/ 7 w 25"/>
                <a:gd name="T5" fmla="*/ 28 h 13"/>
                <a:gd name="T6" fmla="*/ 0 w 25"/>
                <a:gd name="T7" fmla="*/ 23 h 13"/>
                <a:gd name="T8" fmla="*/ 45 w 25"/>
                <a:gd name="T9" fmla="*/ 2 h 13"/>
                <a:gd name="T10" fmla="*/ 54 w 25"/>
                <a:gd name="T11" fmla="*/ 7 h 13"/>
                <a:gd name="T12" fmla="*/ 47 w 25"/>
                <a:gd name="T13" fmla="*/ 9 h 13"/>
                <a:gd name="T14" fmla="*/ 57 w 25"/>
                <a:gd name="T15" fmla="*/ 23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 h="13">
                  <a:moveTo>
                    <a:pt x="24" y="10"/>
                  </a:moveTo>
                  <a:cubicBezTo>
                    <a:pt x="20" y="10"/>
                    <a:pt x="15" y="9"/>
                    <a:pt x="14" y="12"/>
                  </a:cubicBezTo>
                  <a:cubicBezTo>
                    <a:pt x="12" y="11"/>
                    <a:pt x="8" y="13"/>
                    <a:pt x="3" y="12"/>
                  </a:cubicBezTo>
                  <a:cubicBezTo>
                    <a:pt x="3" y="10"/>
                    <a:pt x="2" y="10"/>
                    <a:pt x="0" y="10"/>
                  </a:cubicBezTo>
                  <a:cubicBezTo>
                    <a:pt x="3" y="3"/>
                    <a:pt x="10" y="0"/>
                    <a:pt x="19" y="1"/>
                  </a:cubicBezTo>
                  <a:cubicBezTo>
                    <a:pt x="18" y="4"/>
                    <a:pt x="22" y="2"/>
                    <a:pt x="23" y="3"/>
                  </a:cubicBezTo>
                  <a:cubicBezTo>
                    <a:pt x="23" y="4"/>
                    <a:pt x="20" y="4"/>
                    <a:pt x="20" y="4"/>
                  </a:cubicBezTo>
                  <a:cubicBezTo>
                    <a:pt x="20" y="6"/>
                    <a:pt x="25" y="5"/>
                    <a:pt x="24" y="1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7" name="Freeform 8"/>
            <p:cNvSpPr/>
            <p:nvPr/>
          </p:nvSpPr>
          <p:spPr bwMode="auto">
            <a:xfrm>
              <a:off x="5202588" y="1167532"/>
              <a:ext cx="44450" cy="26987"/>
            </a:xfrm>
            <a:custGeom>
              <a:avLst/>
              <a:gdLst>
                <a:gd name="T0" fmla="*/ 28 w 12"/>
                <a:gd name="T1" fmla="*/ 2 h 7"/>
                <a:gd name="T2" fmla="*/ 26 w 12"/>
                <a:gd name="T3" fmla="*/ 15 h 7"/>
                <a:gd name="T4" fmla="*/ 14 w 12"/>
                <a:gd name="T5" fmla="*/ 17 h 7"/>
                <a:gd name="T6" fmla="*/ 0 w 12"/>
                <a:gd name="T7" fmla="*/ 7 h 7"/>
                <a:gd name="T8" fmla="*/ 16 w 12"/>
                <a:gd name="T9" fmla="*/ 7 h 7"/>
                <a:gd name="T10" fmla="*/ 28 w 12"/>
                <a:gd name="T11" fmla="*/ 2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7">
                  <a:moveTo>
                    <a:pt x="12" y="1"/>
                  </a:moveTo>
                  <a:cubicBezTo>
                    <a:pt x="11" y="2"/>
                    <a:pt x="11" y="4"/>
                    <a:pt x="11" y="6"/>
                  </a:cubicBezTo>
                  <a:cubicBezTo>
                    <a:pt x="8" y="5"/>
                    <a:pt x="8" y="6"/>
                    <a:pt x="6" y="7"/>
                  </a:cubicBezTo>
                  <a:cubicBezTo>
                    <a:pt x="4" y="6"/>
                    <a:pt x="0" y="7"/>
                    <a:pt x="0" y="3"/>
                  </a:cubicBezTo>
                  <a:cubicBezTo>
                    <a:pt x="4" y="4"/>
                    <a:pt x="5" y="1"/>
                    <a:pt x="7" y="3"/>
                  </a:cubicBezTo>
                  <a:cubicBezTo>
                    <a:pt x="9" y="3"/>
                    <a:pt x="8" y="0"/>
                    <a:pt x="12"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8" name="Freeform 9"/>
            <p:cNvSpPr/>
            <p:nvPr/>
          </p:nvSpPr>
          <p:spPr bwMode="auto">
            <a:xfrm>
              <a:off x="4916838" y="1180232"/>
              <a:ext cx="60325" cy="33337"/>
            </a:xfrm>
            <a:custGeom>
              <a:avLst/>
              <a:gdLst>
                <a:gd name="T0" fmla="*/ 36 w 16"/>
                <a:gd name="T1" fmla="*/ 0 h 9"/>
                <a:gd name="T2" fmla="*/ 31 w 16"/>
                <a:gd name="T3" fmla="*/ 9 h 9"/>
                <a:gd name="T4" fmla="*/ 21 w 16"/>
                <a:gd name="T5" fmla="*/ 16 h 9"/>
                <a:gd name="T6" fmla="*/ 17 w 16"/>
                <a:gd name="T7" fmla="*/ 12 h 9"/>
                <a:gd name="T8" fmla="*/ 7 w 16"/>
                <a:gd name="T9" fmla="*/ 14 h 9"/>
                <a:gd name="T10" fmla="*/ 2 w 16"/>
                <a:gd name="T11" fmla="*/ 9 h 9"/>
                <a:gd name="T12" fmla="*/ 17 w 16"/>
                <a:gd name="T13" fmla="*/ 7 h 9"/>
                <a:gd name="T14" fmla="*/ 17 w 16"/>
                <a:gd name="T15" fmla="*/ 2 h 9"/>
                <a:gd name="T16" fmla="*/ 36 w 16"/>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9">
                  <a:moveTo>
                    <a:pt x="15" y="0"/>
                  </a:moveTo>
                  <a:cubicBezTo>
                    <a:pt x="16" y="3"/>
                    <a:pt x="13" y="2"/>
                    <a:pt x="13" y="4"/>
                  </a:cubicBezTo>
                  <a:cubicBezTo>
                    <a:pt x="13" y="5"/>
                    <a:pt x="11" y="7"/>
                    <a:pt x="9" y="7"/>
                  </a:cubicBezTo>
                  <a:cubicBezTo>
                    <a:pt x="7" y="9"/>
                    <a:pt x="7" y="5"/>
                    <a:pt x="7" y="5"/>
                  </a:cubicBezTo>
                  <a:cubicBezTo>
                    <a:pt x="6" y="5"/>
                    <a:pt x="5" y="7"/>
                    <a:pt x="3" y="6"/>
                  </a:cubicBezTo>
                  <a:cubicBezTo>
                    <a:pt x="2" y="6"/>
                    <a:pt x="2" y="3"/>
                    <a:pt x="1" y="4"/>
                  </a:cubicBezTo>
                  <a:cubicBezTo>
                    <a:pt x="0" y="1"/>
                    <a:pt x="5" y="4"/>
                    <a:pt x="7" y="3"/>
                  </a:cubicBezTo>
                  <a:cubicBezTo>
                    <a:pt x="7" y="3"/>
                    <a:pt x="7" y="1"/>
                    <a:pt x="7" y="1"/>
                  </a:cubicBezTo>
                  <a:cubicBezTo>
                    <a:pt x="10" y="1"/>
                    <a:pt x="11" y="1"/>
                    <a:pt x="15"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9" name="Freeform 10"/>
            <p:cNvSpPr/>
            <p:nvPr/>
          </p:nvSpPr>
          <p:spPr bwMode="auto">
            <a:xfrm>
              <a:off x="5145438" y="1180232"/>
              <a:ext cx="49213" cy="14287"/>
            </a:xfrm>
            <a:custGeom>
              <a:avLst/>
              <a:gdLst>
                <a:gd name="T0" fmla="*/ 29 w 13"/>
                <a:gd name="T1" fmla="*/ 9 h 4"/>
                <a:gd name="T2" fmla="*/ 5 w 13"/>
                <a:gd name="T3" fmla="*/ 9 h 4"/>
                <a:gd name="T4" fmla="*/ 14 w 13"/>
                <a:gd name="T5" fmla="*/ 0 h 4"/>
                <a:gd name="T6" fmla="*/ 29 w 13"/>
                <a:gd name="T7" fmla="*/ 9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4">
                  <a:moveTo>
                    <a:pt x="12" y="4"/>
                  </a:moveTo>
                  <a:cubicBezTo>
                    <a:pt x="8" y="4"/>
                    <a:pt x="5" y="4"/>
                    <a:pt x="2" y="4"/>
                  </a:cubicBezTo>
                  <a:cubicBezTo>
                    <a:pt x="0" y="0"/>
                    <a:pt x="6" y="3"/>
                    <a:pt x="6" y="0"/>
                  </a:cubicBezTo>
                  <a:cubicBezTo>
                    <a:pt x="7" y="3"/>
                    <a:pt x="13" y="0"/>
                    <a:pt x="12"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10" name="Freeform 11"/>
            <p:cNvSpPr/>
            <p:nvPr/>
          </p:nvSpPr>
          <p:spPr bwMode="auto">
            <a:xfrm>
              <a:off x="5078763" y="1197694"/>
              <a:ext cx="55563" cy="19050"/>
            </a:xfrm>
            <a:custGeom>
              <a:avLst/>
              <a:gdLst>
                <a:gd name="T0" fmla="*/ 26 w 15"/>
                <a:gd name="T1" fmla="*/ 0 h 5"/>
                <a:gd name="T2" fmla="*/ 26 w 15"/>
                <a:gd name="T3" fmla="*/ 12 h 5"/>
                <a:gd name="T4" fmla="*/ 0 w 15"/>
                <a:gd name="T5" fmla="*/ 7 h 5"/>
                <a:gd name="T6" fmla="*/ 26 w 15"/>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5">
                  <a:moveTo>
                    <a:pt x="11" y="0"/>
                  </a:moveTo>
                  <a:cubicBezTo>
                    <a:pt x="15" y="2"/>
                    <a:pt x="11" y="1"/>
                    <a:pt x="11" y="5"/>
                  </a:cubicBezTo>
                  <a:cubicBezTo>
                    <a:pt x="7" y="4"/>
                    <a:pt x="2" y="5"/>
                    <a:pt x="0" y="3"/>
                  </a:cubicBezTo>
                  <a:cubicBezTo>
                    <a:pt x="2" y="1"/>
                    <a:pt x="9" y="2"/>
                    <a:pt x="11"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11" name="Freeform 12"/>
            <p:cNvSpPr/>
            <p:nvPr/>
          </p:nvSpPr>
          <p:spPr bwMode="auto">
            <a:xfrm>
              <a:off x="8935627" y="1219049"/>
              <a:ext cx="26988" cy="15875"/>
            </a:xfrm>
            <a:custGeom>
              <a:avLst/>
              <a:gdLst>
                <a:gd name="T0" fmla="*/ 0 w 7"/>
                <a:gd name="T1" fmla="*/ 0 h 4"/>
                <a:gd name="T2" fmla="*/ 15 w 7"/>
                <a:gd name="T3" fmla="*/ 10 h 4"/>
                <a:gd name="T4" fmla="*/ 0 w 7"/>
                <a:gd name="T5" fmla="*/ 0 h 4"/>
                <a:gd name="T6" fmla="*/ 0 60000 65536"/>
                <a:gd name="T7" fmla="*/ 0 60000 65536"/>
                <a:gd name="T8" fmla="*/ 0 60000 65536"/>
              </a:gdLst>
              <a:ahLst/>
              <a:cxnLst>
                <a:cxn ang="T6">
                  <a:pos x="T0" y="T1"/>
                </a:cxn>
                <a:cxn ang="T7">
                  <a:pos x="T2" y="T3"/>
                </a:cxn>
                <a:cxn ang="T8">
                  <a:pos x="T4" y="T5"/>
                </a:cxn>
              </a:cxnLst>
              <a:rect l="0" t="0" r="r" b="b"/>
              <a:pathLst>
                <a:path w="7" h="4">
                  <a:moveTo>
                    <a:pt x="0" y="0"/>
                  </a:moveTo>
                  <a:cubicBezTo>
                    <a:pt x="4" y="0"/>
                    <a:pt x="7" y="0"/>
                    <a:pt x="6" y="4"/>
                  </a:cubicBezTo>
                  <a:cubicBezTo>
                    <a:pt x="5" y="3"/>
                    <a:pt x="0" y="3"/>
                    <a:pt x="0"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12" name="Freeform 13"/>
            <p:cNvSpPr/>
            <p:nvPr/>
          </p:nvSpPr>
          <p:spPr bwMode="auto">
            <a:xfrm>
              <a:off x="5761388" y="1213569"/>
              <a:ext cx="101600" cy="52387"/>
            </a:xfrm>
            <a:custGeom>
              <a:avLst/>
              <a:gdLst>
                <a:gd name="T0" fmla="*/ 57 w 27"/>
                <a:gd name="T1" fmla="*/ 7 h 14"/>
                <a:gd name="T2" fmla="*/ 64 w 27"/>
                <a:gd name="T3" fmla="*/ 21 h 14"/>
                <a:gd name="T4" fmla="*/ 36 w 27"/>
                <a:gd name="T5" fmla="*/ 28 h 14"/>
                <a:gd name="T6" fmla="*/ 28 w 27"/>
                <a:gd name="T7" fmla="*/ 26 h 14"/>
                <a:gd name="T8" fmla="*/ 19 w 27"/>
                <a:gd name="T9" fmla="*/ 26 h 14"/>
                <a:gd name="T10" fmla="*/ 19 w 27"/>
                <a:gd name="T11" fmla="*/ 21 h 14"/>
                <a:gd name="T12" fmla="*/ 9 w 27"/>
                <a:gd name="T13" fmla="*/ 24 h 14"/>
                <a:gd name="T14" fmla="*/ 12 w 27"/>
                <a:gd name="T15" fmla="*/ 19 h 14"/>
                <a:gd name="T16" fmla="*/ 2 w 27"/>
                <a:gd name="T17" fmla="*/ 17 h 14"/>
                <a:gd name="T18" fmla="*/ 7 w 27"/>
                <a:gd name="T19" fmla="*/ 9 h 14"/>
                <a:gd name="T20" fmla="*/ 17 w 27"/>
                <a:gd name="T21" fmla="*/ 5 h 14"/>
                <a:gd name="T22" fmla="*/ 40 w 27"/>
                <a:gd name="T23" fmla="*/ 2 h 14"/>
                <a:gd name="T24" fmla="*/ 40 w 27"/>
                <a:gd name="T25" fmla="*/ 7 h 14"/>
                <a:gd name="T26" fmla="*/ 57 w 27"/>
                <a:gd name="T27" fmla="*/ 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7" h="14">
                  <a:moveTo>
                    <a:pt x="24" y="3"/>
                  </a:moveTo>
                  <a:cubicBezTo>
                    <a:pt x="23" y="7"/>
                    <a:pt x="20" y="9"/>
                    <a:pt x="27" y="9"/>
                  </a:cubicBezTo>
                  <a:cubicBezTo>
                    <a:pt x="27" y="14"/>
                    <a:pt x="19" y="13"/>
                    <a:pt x="15" y="12"/>
                  </a:cubicBezTo>
                  <a:cubicBezTo>
                    <a:pt x="13" y="12"/>
                    <a:pt x="13" y="12"/>
                    <a:pt x="12" y="11"/>
                  </a:cubicBezTo>
                  <a:cubicBezTo>
                    <a:pt x="10" y="9"/>
                    <a:pt x="11" y="13"/>
                    <a:pt x="8" y="11"/>
                  </a:cubicBezTo>
                  <a:cubicBezTo>
                    <a:pt x="7" y="11"/>
                    <a:pt x="8" y="9"/>
                    <a:pt x="8" y="9"/>
                  </a:cubicBezTo>
                  <a:cubicBezTo>
                    <a:pt x="7" y="9"/>
                    <a:pt x="6" y="11"/>
                    <a:pt x="4" y="10"/>
                  </a:cubicBezTo>
                  <a:cubicBezTo>
                    <a:pt x="4" y="10"/>
                    <a:pt x="6" y="8"/>
                    <a:pt x="5" y="8"/>
                  </a:cubicBezTo>
                  <a:cubicBezTo>
                    <a:pt x="5" y="7"/>
                    <a:pt x="0" y="9"/>
                    <a:pt x="1" y="7"/>
                  </a:cubicBezTo>
                  <a:cubicBezTo>
                    <a:pt x="0" y="4"/>
                    <a:pt x="2" y="5"/>
                    <a:pt x="3" y="4"/>
                  </a:cubicBezTo>
                  <a:cubicBezTo>
                    <a:pt x="5" y="3"/>
                    <a:pt x="4" y="2"/>
                    <a:pt x="7" y="2"/>
                  </a:cubicBezTo>
                  <a:cubicBezTo>
                    <a:pt x="7" y="2"/>
                    <a:pt x="13" y="0"/>
                    <a:pt x="17" y="1"/>
                  </a:cubicBezTo>
                  <a:cubicBezTo>
                    <a:pt x="17" y="1"/>
                    <a:pt x="17" y="3"/>
                    <a:pt x="17" y="3"/>
                  </a:cubicBezTo>
                  <a:cubicBezTo>
                    <a:pt x="19" y="4"/>
                    <a:pt x="23" y="2"/>
                    <a:pt x="24" y="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13" name="Freeform 14"/>
            <p:cNvSpPr/>
            <p:nvPr/>
          </p:nvSpPr>
          <p:spPr bwMode="auto">
            <a:xfrm>
              <a:off x="5720113" y="1213569"/>
              <a:ext cx="41275" cy="25400"/>
            </a:xfrm>
            <a:custGeom>
              <a:avLst/>
              <a:gdLst>
                <a:gd name="T0" fmla="*/ 26 w 11"/>
                <a:gd name="T1" fmla="*/ 9 h 7"/>
                <a:gd name="T2" fmla="*/ 17 w 11"/>
                <a:gd name="T3" fmla="*/ 9 h 7"/>
                <a:gd name="T4" fmla="*/ 14 w 11"/>
                <a:gd name="T5" fmla="*/ 16 h 7"/>
                <a:gd name="T6" fmla="*/ 0 w 11"/>
                <a:gd name="T7" fmla="*/ 9 h 7"/>
                <a:gd name="T8" fmla="*/ 26 w 11"/>
                <a:gd name="T9" fmla="*/ 9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7">
                  <a:moveTo>
                    <a:pt x="11" y="4"/>
                  </a:moveTo>
                  <a:cubicBezTo>
                    <a:pt x="10" y="6"/>
                    <a:pt x="8" y="4"/>
                    <a:pt x="7" y="4"/>
                  </a:cubicBezTo>
                  <a:cubicBezTo>
                    <a:pt x="6" y="4"/>
                    <a:pt x="6" y="6"/>
                    <a:pt x="6" y="7"/>
                  </a:cubicBezTo>
                  <a:cubicBezTo>
                    <a:pt x="2" y="7"/>
                    <a:pt x="4" y="3"/>
                    <a:pt x="0" y="4"/>
                  </a:cubicBezTo>
                  <a:cubicBezTo>
                    <a:pt x="2" y="0"/>
                    <a:pt x="7" y="3"/>
                    <a:pt x="11"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14" name="Freeform 15"/>
            <p:cNvSpPr/>
            <p:nvPr/>
          </p:nvSpPr>
          <p:spPr bwMode="auto">
            <a:xfrm>
              <a:off x="8846727" y="1246037"/>
              <a:ext cx="104775" cy="60325"/>
            </a:xfrm>
            <a:custGeom>
              <a:avLst/>
              <a:gdLst>
                <a:gd name="T0" fmla="*/ 47 w 28"/>
                <a:gd name="T1" fmla="*/ 10 h 16"/>
                <a:gd name="T2" fmla="*/ 54 w 28"/>
                <a:gd name="T3" fmla="*/ 21 h 16"/>
                <a:gd name="T4" fmla="*/ 64 w 28"/>
                <a:gd name="T5" fmla="*/ 36 h 16"/>
                <a:gd name="T6" fmla="*/ 54 w 28"/>
                <a:gd name="T7" fmla="*/ 36 h 16"/>
                <a:gd name="T8" fmla="*/ 54 w 28"/>
                <a:gd name="T9" fmla="*/ 31 h 16"/>
                <a:gd name="T10" fmla="*/ 50 w 28"/>
                <a:gd name="T11" fmla="*/ 29 h 16"/>
                <a:gd name="T12" fmla="*/ 14 w 28"/>
                <a:gd name="T13" fmla="*/ 24 h 16"/>
                <a:gd name="T14" fmla="*/ 21 w 28"/>
                <a:gd name="T15" fmla="*/ 19 h 16"/>
                <a:gd name="T16" fmla="*/ 17 w 28"/>
                <a:gd name="T17" fmla="*/ 14 h 16"/>
                <a:gd name="T18" fmla="*/ 0 w 28"/>
                <a:gd name="T19" fmla="*/ 5 h 16"/>
                <a:gd name="T20" fmla="*/ 21 w 28"/>
                <a:gd name="T21" fmla="*/ 5 h 16"/>
                <a:gd name="T22" fmla="*/ 26 w 28"/>
                <a:gd name="T23" fmla="*/ 10 h 16"/>
                <a:gd name="T24" fmla="*/ 38 w 28"/>
                <a:gd name="T25" fmla="*/ 10 h 16"/>
                <a:gd name="T26" fmla="*/ 47 w 28"/>
                <a:gd name="T27" fmla="*/ 10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 h="16">
                  <a:moveTo>
                    <a:pt x="20" y="4"/>
                  </a:moveTo>
                  <a:cubicBezTo>
                    <a:pt x="21" y="6"/>
                    <a:pt x="22" y="7"/>
                    <a:pt x="23" y="9"/>
                  </a:cubicBezTo>
                  <a:cubicBezTo>
                    <a:pt x="24" y="11"/>
                    <a:pt x="28" y="12"/>
                    <a:pt x="27" y="15"/>
                  </a:cubicBezTo>
                  <a:cubicBezTo>
                    <a:pt x="26" y="15"/>
                    <a:pt x="24" y="16"/>
                    <a:pt x="23" y="15"/>
                  </a:cubicBezTo>
                  <a:cubicBezTo>
                    <a:pt x="23" y="15"/>
                    <a:pt x="24" y="13"/>
                    <a:pt x="23" y="13"/>
                  </a:cubicBezTo>
                  <a:cubicBezTo>
                    <a:pt x="23" y="12"/>
                    <a:pt x="20" y="15"/>
                    <a:pt x="21" y="12"/>
                  </a:cubicBezTo>
                  <a:cubicBezTo>
                    <a:pt x="14" y="11"/>
                    <a:pt x="9" y="11"/>
                    <a:pt x="6" y="10"/>
                  </a:cubicBezTo>
                  <a:cubicBezTo>
                    <a:pt x="5" y="8"/>
                    <a:pt x="7" y="8"/>
                    <a:pt x="9" y="8"/>
                  </a:cubicBezTo>
                  <a:cubicBezTo>
                    <a:pt x="9" y="7"/>
                    <a:pt x="7" y="7"/>
                    <a:pt x="7" y="6"/>
                  </a:cubicBezTo>
                  <a:cubicBezTo>
                    <a:pt x="2" y="4"/>
                    <a:pt x="0" y="7"/>
                    <a:pt x="0" y="2"/>
                  </a:cubicBezTo>
                  <a:cubicBezTo>
                    <a:pt x="2" y="0"/>
                    <a:pt x="6" y="1"/>
                    <a:pt x="9" y="2"/>
                  </a:cubicBezTo>
                  <a:cubicBezTo>
                    <a:pt x="11" y="3"/>
                    <a:pt x="11" y="2"/>
                    <a:pt x="11" y="4"/>
                  </a:cubicBezTo>
                  <a:cubicBezTo>
                    <a:pt x="13" y="6"/>
                    <a:pt x="16" y="1"/>
                    <a:pt x="16" y="4"/>
                  </a:cubicBezTo>
                  <a:cubicBezTo>
                    <a:pt x="16" y="6"/>
                    <a:pt x="20" y="6"/>
                    <a:pt x="20"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15" name="Freeform 16"/>
            <p:cNvSpPr/>
            <p:nvPr/>
          </p:nvSpPr>
          <p:spPr bwMode="auto">
            <a:xfrm>
              <a:off x="5866163" y="1246907"/>
              <a:ext cx="104775" cy="52387"/>
            </a:xfrm>
            <a:custGeom>
              <a:avLst/>
              <a:gdLst>
                <a:gd name="T0" fmla="*/ 28 w 28"/>
                <a:gd name="T1" fmla="*/ 0 h 14"/>
                <a:gd name="T2" fmla="*/ 38 w 28"/>
                <a:gd name="T3" fmla="*/ 7 h 14"/>
                <a:gd name="T4" fmla="*/ 40 w 28"/>
                <a:gd name="T5" fmla="*/ 2 h 14"/>
                <a:gd name="T6" fmla="*/ 47 w 28"/>
                <a:gd name="T7" fmla="*/ 7 h 14"/>
                <a:gd name="T8" fmla="*/ 52 w 28"/>
                <a:gd name="T9" fmla="*/ 7 h 14"/>
                <a:gd name="T10" fmla="*/ 52 w 28"/>
                <a:gd name="T11" fmla="*/ 12 h 14"/>
                <a:gd name="T12" fmla="*/ 64 w 28"/>
                <a:gd name="T13" fmla="*/ 14 h 14"/>
                <a:gd name="T14" fmla="*/ 45 w 28"/>
                <a:gd name="T15" fmla="*/ 19 h 14"/>
                <a:gd name="T16" fmla="*/ 40 w 28"/>
                <a:gd name="T17" fmla="*/ 26 h 14"/>
                <a:gd name="T18" fmla="*/ 17 w 28"/>
                <a:gd name="T19" fmla="*/ 26 h 14"/>
                <a:gd name="T20" fmla="*/ 14 w 28"/>
                <a:gd name="T21" fmla="*/ 31 h 14"/>
                <a:gd name="T22" fmla="*/ 2 w 28"/>
                <a:gd name="T23" fmla="*/ 28 h 14"/>
                <a:gd name="T24" fmla="*/ 2 w 28"/>
                <a:gd name="T25" fmla="*/ 19 h 14"/>
                <a:gd name="T26" fmla="*/ 7 w 28"/>
                <a:gd name="T27" fmla="*/ 19 h 14"/>
                <a:gd name="T28" fmla="*/ 9 w 28"/>
                <a:gd name="T29" fmla="*/ 12 h 14"/>
                <a:gd name="T30" fmla="*/ 17 w 28"/>
                <a:gd name="T31" fmla="*/ 12 h 14"/>
                <a:gd name="T32" fmla="*/ 28 w 28"/>
                <a:gd name="T33" fmla="*/ 0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8" h="14">
                  <a:moveTo>
                    <a:pt x="12" y="0"/>
                  </a:moveTo>
                  <a:cubicBezTo>
                    <a:pt x="12" y="2"/>
                    <a:pt x="17" y="0"/>
                    <a:pt x="16" y="3"/>
                  </a:cubicBezTo>
                  <a:cubicBezTo>
                    <a:pt x="17" y="4"/>
                    <a:pt x="17" y="1"/>
                    <a:pt x="17" y="1"/>
                  </a:cubicBezTo>
                  <a:cubicBezTo>
                    <a:pt x="19" y="1"/>
                    <a:pt x="19" y="3"/>
                    <a:pt x="20" y="3"/>
                  </a:cubicBezTo>
                  <a:cubicBezTo>
                    <a:pt x="20" y="4"/>
                    <a:pt x="22" y="3"/>
                    <a:pt x="22" y="3"/>
                  </a:cubicBezTo>
                  <a:cubicBezTo>
                    <a:pt x="22" y="4"/>
                    <a:pt x="22" y="5"/>
                    <a:pt x="22" y="5"/>
                  </a:cubicBezTo>
                  <a:cubicBezTo>
                    <a:pt x="24" y="5"/>
                    <a:pt x="27" y="4"/>
                    <a:pt x="27" y="6"/>
                  </a:cubicBezTo>
                  <a:cubicBezTo>
                    <a:pt x="28" y="10"/>
                    <a:pt x="21" y="7"/>
                    <a:pt x="19" y="8"/>
                  </a:cubicBezTo>
                  <a:cubicBezTo>
                    <a:pt x="17" y="8"/>
                    <a:pt x="18" y="10"/>
                    <a:pt x="17" y="11"/>
                  </a:cubicBezTo>
                  <a:cubicBezTo>
                    <a:pt x="15" y="12"/>
                    <a:pt x="8" y="11"/>
                    <a:pt x="7" y="11"/>
                  </a:cubicBezTo>
                  <a:cubicBezTo>
                    <a:pt x="6" y="11"/>
                    <a:pt x="6" y="12"/>
                    <a:pt x="6" y="13"/>
                  </a:cubicBezTo>
                  <a:cubicBezTo>
                    <a:pt x="3" y="11"/>
                    <a:pt x="3" y="14"/>
                    <a:pt x="1" y="12"/>
                  </a:cubicBezTo>
                  <a:cubicBezTo>
                    <a:pt x="1" y="11"/>
                    <a:pt x="0" y="9"/>
                    <a:pt x="1" y="8"/>
                  </a:cubicBezTo>
                  <a:cubicBezTo>
                    <a:pt x="1" y="8"/>
                    <a:pt x="3" y="9"/>
                    <a:pt x="3" y="8"/>
                  </a:cubicBezTo>
                  <a:cubicBezTo>
                    <a:pt x="4" y="7"/>
                    <a:pt x="4" y="5"/>
                    <a:pt x="4" y="5"/>
                  </a:cubicBezTo>
                  <a:cubicBezTo>
                    <a:pt x="5" y="4"/>
                    <a:pt x="6" y="5"/>
                    <a:pt x="7" y="5"/>
                  </a:cubicBezTo>
                  <a:cubicBezTo>
                    <a:pt x="8" y="3"/>
                    <a:pt x="10" y="2"/>
                    <a:pt x="12"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16" name="Freeform 17"/>
            <p:cNvSpPr/>
            <p:nvPr/>
          </p:nvSpPr>
          <p:spPr bwMode="auto">
            <a:xfrm>
              <a:off x="8662577" y="1287312"/>
              <a:ext cx="19050" cy="30162"/>
            </a:xfrm>
            <a:custGeom>
              <a:avLst/>
              <a:gdLst>
                <a:gd name="T0" fmla="*/ 12 w 5"/>
                <a:gd name="T1" fmla="*/ 10 h 8"/>
                <a:gd name="T2" fmla="*/ 12 w 5"/>
                <a:gd name="T3" fmla="*/ 10 h 8"/>
                <a:gd name="T4" fmla="*/ 0 60000 65536"/>
                <a:gd name="T5" fmla="*/ 0 60000 65536"/>
              </a:gdLst>
              <a:ahLst/>
              <a:cxnLst>
                <a:cxn ang="T4">
                  <a:pos x="T0" y="T1"/>
                </a:cxn>
                <a:cxn ang="T5">
                  <a:pos x="T2" y="T3"/>
                </a:cxn>
              </a:cxnLst>
              <a:rect l="0" t="0" r="r" b="b"/>
              <a:pathLst>
                <a:path w="5" h="8">
                  <a:moveTo>
                    <a:pt x="5" y="4"/>
                  </a:moveTo>
                  <a:cubicBezTo>
                    <a:pt x="2" y="8"/>
                    <a:pt x="0" y="0"/>
                    <a:pt x="5"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17" name="Freeform 18"/>
            <p:cNvSpPr/>
            <p:nvPr/>
          </p:nvSpPr>
          <p:spPr bwMode="auto">
            <a:xfrm>
              <a:off x="8703852" y="1290487"/>
              <a:ext cx="55563" cy="38100"/>
            </a:xfrm>
            <a:custGeom>
              <a:avLst/>
              <a:gdLst>
                <a:gd name="T0" fmla="*/ 33 w 15"/>
                <a:gd name="T1" fmla="*/ 7 h 10"/>
                <a:gd name="T2" fmla="*/ 9 w 15"/>
                <a:gd name="T3" fmla="*/ 22 h 10"/>
                <a:gd name="T4" fmla="*/ 0 w 15"/>
                <a:gd name="T5" fmla="*/ 12 h 10"/>
                <a:gd name="T6" fmla="*/ 16 w 15"/>
                <a:gd name="T7" fmla="*/ 7 h 10"/>
                <a:gd name="T8" fmla="*/ 33 w 15"/>
                <a:gd name="T9" fmla="*/ 7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0">
                  <a:moveTo>
                    <a:pt x="14" y="3"/>
                  </a:moveTo>
                  <a:cubicBezTo>
                    <a:pt x="15" y="10"/>
                    <a:pt x="6" y="6"/>
                    <a:pt x="4" y="9"/>
                  </a:cubicBezTo>
                  <a:cubicBezTo>
                    <a:pt x="1" y="9"/>
                    <a:pt x="3" y="5"/>
                    <a:pt x="0" y="5"/>
                  </a:cubicBezTo>
                  <a:cubicBezTo>
                    <a:pt x="0" y="2"/>
                    <a:pt x="7" y="7"/>
                    <a:pt x="7" y="3"/>
                  </a:cubicBezTo>
                  <a:cubicBezTo>
                    <a:pt x="7" y="0"/>
                    <a:pt x="10" y="4"/>
                    <a:pt x="14" y="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18" name="Freeform 19"/>
            <p:cNvSpPr/>
            <p:nvPr/>
          </p:nvSpPr>
          <p:spPr bwMode="auto">
            <a:xfrm>
              <a:off x="9018177" y="1298424"/>
              <a:ext cx="49213" cy="25400"/>
            </a:xfrm>
            <a:custGeom>
              <a:avLst/>
              <a:gdLst>
                <a:gd name="T0" fmla="*/ 26 w 13"/>
                <a:gd name="T1" fmla="*/ 5 h 7"/>
                <a:gd name="T2" fmla="*/ 26 w 13"/>
                <a:gd name="T3" fmla="*/ 11 h 7"/>
                <a:gd name="T4" fmla="*/ 19 w 13"/>
                <a:gd name="T5" fmla="*/ 14 h 7"/>
                <a:gd name="T6" fmla="*/ 17 w 13"/>
                <a:gd name="T7" fmla="*/ 16 h 7"/>
                <a:gd name="T8" fmla="*/ 7 w 13"/>
                <a:gd name="T9" fmla="*/ 14 h 7"/>
                <a:gd name="T10" fmla="*/ 5 w 13"/>
                <a:gd name="T11" fmla="*/ 16 h 7"/>
                <a:gd name="T12" fmla="*/ 2 w 13"/>
                <a:gd name="T13" fmla="*/ 14 h 7"/>
                <a:gd name="T14" fmla="*/ 26 w 13"/>
                <a:gd name="T15" fmla="*/ 5 h 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7">
                  <a:moveTo>
                    <a:pt x="11" y="2"/>
                  </a:moveTo>
                  <a:cubicBezTo>
                    <a:pt x="13" y="3"/>
                    <a:pt x="12" y="4"/>
                    <a:pt x="11" y="5"/>
                  </a:cubicBezTo>
                  <a:cubicBezTo>
                    <a:pt x="10" y="5"/>
                    <a:pt x="9" y="5"/>
                    <a:pt x="8" y="6"/>
                  </a:cubicBezTo>
                  <a:cubicBezTo>
                    <a:pt x="7" y="6"/>
                    <a:pt x="7" y="7"/>
                    <a:pt x="7" y="7"/>
                  </a:cubicBezTo>
                  <a:cubicBezTo>
                    <a:pt x="6" y="7"/>
                    <a:pt x="5" y="6"/>
                    <a:pt x="3" y="6"/>
                  </a:cubicBezTo>
                  <a:cubicBezTo>
                    <a:pt x="3" y="6"/>
                    <a:pt x="3" y="7"/>
                    <a:pt x="2" y="7"/>
                  </a:cubicBezTo>
                  <a:cubicBezTo>
                    <a:pt x="1" y="7"/>
                    <a:pt x="1" y="7"/>
                    <a:pt x="1" y="6"/>
                  </a:cubicBezTo>
                  <a:cubicBezTo>
                    <a:pt x="0" y="0"/>
                    <a:pt x="10" y="6"/>
                    <a:pt x="11" y="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19" name="Freeform 20"/>
            <p:cNvSpPr/>
            <p:nvPr/>
          </p:nvSpPr>
          <p:spPr bwMode="auto">
            <a:xfrm>
              <a:off x="8830852" y="1309537"/>
              <a:ext cx="30163" cy="14287"/>
            </a:xfrm>
            <a:custGeom>
              <a:avLst/>
              <a:gdLst>
                <a:gd name="T0" fmla="*/ 0 w 8"/>
                <a:gd name="T1" fmla="*/ 7 h 4"/>
                <a:gd name="T2" fmla="*/ 14 w 8"/>
                <a:gd name="T3" fmla="*/ 9 h 4"/>
                <a:gd name="T4" fmla="*/ 0 w 8"/>
                <a:gd name="T5" fmla="*/ 7 h 4"/>
                <a:gd name="T6" fmla="*/ 0 60000 65536"/>
                <a:gd name="T7" fmla="*/ 0 60000 65536"/>
                <a:gd name="T8" fmla="*/ 0 60000 65536"/>
              </a:gdLst>
              <a:ahLst/>
              <a:cxnLst>
                <a:cxn ang="T6">
                  <a:pos x="T0" y="T1"/>
                </a:cxn>
                <a:cxn ang="T7">
                  <a:pos x="T2" y="T3"/>
                </a:cxn>
                <a:cxn ang="T8">
                  <a:pos x="T4" y="T5"/>
                </a:cxn>
              </a:cxnLst>
              <a:rect l="0" t="0" r="r" b="b"/>
              <a:pathLst>
                <a:path w="8" h="4">
                  <a:moveTo>
                    <a:pt x="0" y="3"/>
                  </a:moveTo>
                  <a:cubicBezTo>
                    <a:pt x="0" y="1"/>
                    <a:pt x="8" y="0"/>
                    <a:pt x="6" y="4"/>
                  </a:cubicBezTo>
                  <a:cubicBezTo>
                    <a:pt x="3" y="2"/>
                    <a:pt x="4" y="4"/>
                    <a:pt x="0" y="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20" name="Freeform 21"/>
            <p:cNvSpPr/>
            <p:nvPr/>
          </p:nvSpPr>
          <p:spPr bwMode="auto">
            <a:xfrm>
              <a:off x="9108664" y="1312712"/>
              <a:ext cx="14288" cy="15875"/>
            </a:xfrm>
            <a:custGeom>
              <a:avLst/>
              <a:gdLst>
                <a:gd name="T0" fmla="*/ 0 w 4"/>
                <a:gd name="T1" fmla="*/ 3 h 4"/>
                <a:gd name="T2" fmla="*/ 9 w 4"/>
                <a:gd name="T3" fmla="*/ 10 h 4"/>
                <a:gd name="T4" fmla="*/ 0 w 4"/>
                <a:gd name="T5" fmla="*/ 10 h 4"/>
                <a:gd name="T6" fmla="*/ 0 w 4"/>
                <a:gd name="T7" fmla="*/ 3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4">
                  <a:moveTo>
                    <a:pt x="0" y="1"/>
                  </a:moveTo>
                  <a:cubicBezTo>
                    <a:pt x="3" y="0"/>
                    <a:pt x="4" y="2"/>
                    <a:pt x="4" y="4"/>
                  </a:cubicBezTo>
                  <a:cubicBezTo>
                    <a:pt x="3" y="4"/>
                    <a:pt x="2" y="4"/>
                    <a:pt x="0" y="4"/>
                  </a:cubicBezTo>
                  <a:cubicBezTo>
                    <a:pt x="0" y="3"/>
                    <a:pt x="0" y="2"/>
                    <a:pt x="0"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21" name="Freeform 22"/>
            <p:cNvSpPr/>
            <p:nvPr/>
          </p:nvSpPr>
          <p:spPr bwMode="auto">
            <a:xfrm>
              <a:off x="8992777" y="1334937"/>
              <a:ext cx="311150" cy="98425"/>
            </a:xfrm>
            <a:custGeom>
              <a:avLst/>
              <a:gdLst>
                <a:gd name="T0" fmla="*/ 196 w 83"/>
                <a:gd name="T1" fmla="*/ 36 h 26"/>
                <a:gd name="T2" fmla="*/ 196 w 83"/>
                <a:gd name="T3" fmla="*/ 48 h 26"/>
                <a:gd name="T4" fmla="*/ 189 w 83"/>
                <a:gd name="T5" fmla="*/ 55 h 26"/>
                <a:gd name="T6" fmla="*/ 153 w 83"/>
                <a:gd name="T7" fmla="*/ 55 h 26"/>
                <a:gd name="T8" fmla="*/ 144 w 83"/>
                <a:gd name="T9" fmla="*/ 60 h 26"/>
                <a:gd name="T10" fmla="*/ 135 w 83"/>
                <a:gd name="T11" fmla="*/ 57 h 26"/>
                <a:gd name="T12" fmla="*/ 132 w 83"/>
                <a:gd name="T13" fmla="*/ 60 h 26"/>
                <a:gd name="T14" fmla="*/ 120 w 83"/>
                <a:gd name="T15" fmla="*/ 60 h 26"/>
                <a:gd name="T16" fmla="*/ 120 w 83"/>
                <a:gd name="T17" fmla="*/ 57 h 26"/>
                <a:gd name="T18" fmla="*/ 116 w 83"/>
                <a:gd name="T19" fmla="*/ 60 h 26"/>
                <a:gd name="T20" fmla="*/ 104 w 83"/>
                <a:gd name="T21" fmla="*/ 55 h 26"/>
                <a:gd name="T22" fmla="*/ 64 w 83"/>
                <a:gd name="T23" fmla="*/ 55 h 26"/>
                <a:gd name="T24" fmla="*/ 66 w 83"/>
                <a:gd name="T25" fmla="*/ 48 h 26"/>
                <a:gd name="T26" fmla="*/ 59 w 83"/>
                <a:gd name="T27" fmla="*/ 45 h 26"/>
                <a:gd name="T28" fmla="*/ 54 w 83"/>
                <a:gd name="T29" fmla="*/ 36 h 26"/>
                <a:gd name="T30" fmla="*/ 59 w 83"/>
                <a:gd name="T31" fmla="*/ 29 h 26"/>
                <a:gd name="T32" fmla="*/ 54 w 83"/>
                <a:gd name="T33" fmla="*/ 19 h 26"/>
                <a:gd name="T34" fmla="*/ 28 w 83"/>
                <a:gd name="T35" fmla="*/ 21 h 26"/>
                <a:gd name="T36" fmla="*/ 24 w 83"/>
                <a:gd name="T37" fmla="*/ 14 h 26"/>
                <a:gd name="T38" fmla="*/ 19 w 83"/>
                <a:gd name="T39" fmla="*/ 12 h 26"/>
                <a:gd name="T40" fmla="*/ 7 w 83"/>
                <a:gd name="T41" fmla="*/ 14 h 26"/>
                <a:gd name="T42" fmla="*/ 2 w 83"/>
                <a:gd name="T43" fmla="*/ 5 h 26"/>
                <a:gd name="T44" fmla="*/ 33 w 83"/>
                <a:gd name="T45" fmla="*/ 0 h 26"/>
                <a:gd name="T46" fmla="*/ 38 w 83"/>
                <a:gd name="T47" fmla="*/ 5 h 26"/>
                <a:gd name="T48" fmla="*/ 38 w 83"/>
                <a:gd name="T49" fmla="*/ 10 h 26"/>
                <a:gd name="T50" fmla="*/ 47 w 83"/>
                <a:gd name="T51" fmla="*/ 14 h 26"/>
                <a:gd name="T52" fmla="*/ 71 w 83"/>
                <a:gd name="T53" fmla="*/ 14 h 26"/>
                <a:gd name="T54" fmla="*/ 71 w 83"/>
                <a:gd name="T55" fmla="*/ 29 h 26"/>
                <a:gd name="T56" fmla="*/ 90 w 83"/>
                <a:gd name="T57" fmla="*/ 31 h 26"/>
                <a:gd name="T58" fmla="*/ 90 w 83"/>
                <a:gd name="T59" fmla="*/ 38 h 26"/>
                <a:gd name="T60" fmla="*/ 97 w 83"/>
                <a:gd name="T61" fmla="*/ 36 h 26"/>
                <a:gd name="T62" fmla="*/ 130 w 83"/>
                <a:gd name="T63" fmla="*/ 36 h 26"/>
                <a:gd name="T64" fmla="*/ 135 w 83"/>
                <a:gd name="T65" fmla="*/ 38 h 26"/>
                <a:gd name="T66" fmla="*/ 144 w 83"/>
                <a:gd name="T67" fmla="*/ 31 h 26"/>
                <a:gd name="T68" fmla="*/ 151 w 83"/>
                <a:gd name="T69" fmla="*/ 31 h 26"/>
                <a:gd name="T70" fmla="*/ 196 w 83"/>
                <a:gd name="T71" fmla="*/ 36 h 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3" h="26">
                  <a:moveTo>
                    <a:pt x="83" y="15"/>
                  </a:moveTo>
                  <a:cubicBezTo>
                    <a:pt x="83" y="17"/>
                    <a:pt x="83" y="19"/>
                    <a:pt x="83" y="20"/>
                  </a:cubicBezTo>
                  <a:cubicBezTo>
                    <a:pt x="81" y="20"/>
                    <a:pt x="80" y="21"/>
                    <a:pt x="80" y="23"/>
                  </a:cubicBezTo>
                  <a:cubicBezTo>
                    <a:pt x="74" y="23"/>
                    <a:pt x="70" y="22"/>
                    <a:pt x="65" y="23"/>
                  </a:cubicBezTo>
                  <a:cubicBezTo>
                    <a:pt x="64" y="23"/>
                    <a:pt x="62" y="25"/>
                    <a:pt x="61" y="25"/>
                  </a:cubicBezTo>
                  <a:cubicBezTo>
                    <a:pt x="59" y="26"/>
                    <a:pt x="59" y="24"/>
                    <a:pt x="57" y="24"/>
                  </a:cubicBezTo>
                  <a:cubicBezTo>
                    <a:pt x="58" y="24"/>
                    <a:pt x="56" y="25"/>
                    <a:pt x="56" y="25"/>
                  </a:cubicBezTo>
                  <a:cubicBezTo>
                    <a:pt x="56" y="25"/>
                    <a:pt x="52" y="25"/>
                    <a:pt x="51" y="25"/>
                  </a:cubicBezTo>
                  <a:cubicBezTo>
                    <a:pt x="51" y="25"/>
                    <a:pt x="51" y="24"/>
                    <a:pt x="51" y="24"/>
                  </a:cubicBezTo>
                  <a:cubicBezTo>
                    <a:pt x="50" y="24"/>
                    <a:pt x="49" y="25"/>
                    <a:pt x="49" y="25"/>
                  </a:cubicBezTo>
                  <a:cubicBezTo>
                    <a:pt x="46" y="25"/>
                    <a:pt x="46" y="23"/>
                    <a:pt x="44" y="23"/>
                  </a:cubicBezTo>
                  <a:cubicBezTo>
                    <a:pt x="39" y="23"/>
                    <a:pt x="34" y="26"/>
                    <a:pt x="27" y="23"/>
                  </a:cubicBezTo>
                  <a:cubicBezTo>
                    <a:pt x="27" y="22"/>
                    <a:pt x="28" y="22"/>
                    <a:pt x="28" y="20"/>
                  </a:cubicBezTo>
                  <a:cubicBezTo>
                    <a:pt x="27" y="19"/>
                    <a:pt x="26" y="20"/>
                    <a:pt x="25" y="19"/>
                  </a:cubicBezTo>
                  <a:cubicBezTo>
                    <a:pt x="24" y="18"/>
                    <a:pt x="26" y="15"/>
                    <a:pt x="23" y="15"/>
                  </a:cubicBezTo>
                  <a:cubicBezTo>
                    <a:pt x="23" y="13"/>
                    <a:pt x="25" y="14"/>
                    <a:pt x="25" y="12"/>
                  </a:cubicBezTo>
                  <a:cubicBezTo>
                    <a:pt x="25" y="10"/>
                    <a:pt x="22" y="11"/>
                    <a:pt x="23" y="8"/>
                  </a:cubicBezTo>
                  <a:cubicBezTo>
                    <a:pt x="21" y="9"/>
                    <a:pt x="16" y="8"/>
                    <a:pt x="12" y="9"/>
                  </a:cubicBezTo>
                  <a:cubicBezTo>
                    <a:pt x="10" y="10"/>
                    <a:pt x="11" y="7"/>
                    <a:pt x="10" y="6"/>
                  </a:cubicBezTo>
                  <a:cubicBezTo>
                    <a:pt x="9" y="6"/>
                    <a:pt x="7" y="7"/>
                    <a:pt x="8" y="5"/>
                  </a:cubicBezTo>
                  <a:cubicBezTo>
                    <a:pt x="7" y="6"/>
                    <a:pt x="5" y="6"/>
                    <a:pt x="3" y="6"/>
                  </a:cubicBezTo>
                  <a:cubicBezTo>
                    <a:pt x="7" y="3"/>
                    <a:pt x="0" y="6"/>
                    <a:pt x="1" y="2"/>
                  </a:cubicBezTo>
                  <a:cubicBezTo>
                    <a:pt x="6" y="2"/>
                    <a:pt x="10" y="1"/>
                    <a:pt x="14" y="0"/>
                  </a:cubicBezTo>
                  <a:cubicBezTo>
                    <a:pt x="13" y="2"/>
                    <a:pt x="16" y="1"/>
                    <a:pt x="16" y="2"/>
                  </a:cubicBezTo>
                  <a:cubicBezTo>
                    <a:pt x="16" y="2"/>
                    <a:pt x="16" y="4"/>
                    <a:pt x="16" y="4"/>
                  </a:cubicBezTo>
                  <a:cubicBezTo>
                    <a:pt x="17" y="5"/>
                    <a:pt x="21" y="3"/>
                    <a:pt x="20" y="6"/>
                  </a:cubicBezTo>
                  <a:cubicBezTo>
                    <a:pt x="23" y="3"/>
                    <a:pt x="26" y="7"/>
                    <a:pt x="30" y="6"/>
                  </a:cubicBezTo>
                  <a:cubicBezTo>
                    <a:pt x="29" y="10"/>
                    <a:pt x="32" y="10"/>
                    <a:pt x="30" y="12"/>
                  </a:cubicBezTo>
                  <a:cubicBezTo>
                    <a:pt x="32" y="13"/>
                    <a:pt x="35" y="12"/>
                    <a:pt x="38" y="13"/>
                  </a:cubicBezTo>
                  <a:cubicBezTo>
                    <a:pt x="39" y="14"/>
                    <a:pt x="33" y="16"/>
                    <a:pt x="38" y="16"/>
                  </a:cubicBezTo>
                  <a:cubicBezTo>
                    <a:pt x="39" y="16"/>
                    <a:pt x="40" y="15"/>
                    <a:pt x="41" y="15"/>
                  </a:cubicBezTo>
                  <a:cubicBezTo>
                    <a:pt x="44" y="14"/>
                    <a:pt x="50" y="14"/>
                    <a:pt x="55" y="15"/>
                  </a:cubicBezTo>
                  <a:cubicBezTo>
                    <a:pt x="56" y="15"/>
                    <a:pt x="58" y="16"/>
                    <a:pt x="57" y="16"/>
                  </a:cubicBezTo>
                  <a:cubicBezTo>
                    <a:pt x="60" y="16"/>
                    <a:pt x="55" y="14"/>
                    <a:pt x="61" y="13"/>
                  </a:cubicBezTo>
                  <a:cubicBezTo>
                    <a:pt x="62" y="13"/>
                    <a:pt x="63" y="14"/>
                    <a:pt x="64" y="13"/>
                  </a:cubicBezTo>
                  <a:cubicBezTo>
                    <a:pt x="69" y="13"/>
                    <a:pt x="76" y="13"/>
                    <a:pt x="83" y="1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24" name="Freeform 23"/>
            <p:cNvSpPr/>
            <p:nvPr/>
          </p:nvSpPr>
          <p:spPr bwMode="auto">
            <a:xfrm>
              <a:off x="4999388" y="1332632"/>
              <a:ext cx="319088" cy="225425"/>
            </a:xfrm>
            <a:custGeom>
              <a:avLst/>
              <a:gdLst>
                <a:gd name="T0" fmla="*/ 163 w 85"/>
                <a:gd name="T1" fmla="*/ 5 h 60"/>
                <a:gd name="T2" fmla="*/ 199 w 85"/>
                <a:gd name="T3" fmla="*/ 0 h 60"/>
                <a:gd name="T4" fmla="*/ 194 w 85"/>
                <a:gd name="T5" fmla="*/ 14 h 60"/>
                <a:gd name="T6" fmla="*/ 158 w 85"/>
                <a:gd name="T7" fmla="*/ 21 h 60"/>
                <a:gd name="T8" fmla="*/ 154 w 85"/>
                <a:gd name="T9" fmla="*/ 26 h 60"/>
                <a:gd name="T10" fmla="*/ 147 w 85"/>
                <a:gd name="T11" fmla="*/ 26 h 60"/>
                <a:gd name="T12" fmla="*/ 142 w 85"/>
                <a:gd name="T13" fmla="*/ 31 h 60"/>
                <a:gd name="T14" fmla="*/ 137 w 85"/>
                <a:gd name="T15" fmla="*/ 28 h 60"/>
                <a:gd name="T16" fmla="*/ 125 w 85"/>
                <a:gd name="T17" fmla="*/ 31 h 60"/>
                <a:gd name="T18" fmla="*/ 114 w 85"/>
                <a:gd name="T19" fmla="*/ 36 h 60"/>
                <a:gd name="T20" fmla="*/ 111 w 85"/>
                <a:gd name="T21" fmla="*/ 40 h 60"/>
                <a:gd name="T22" fmla="*/ 97 w 85"/>
                <a:gd name="T23" fmla="*/ 47 h 60"/>
                <a:gd name="T24" fmla="*/ 90 w 85"/>
                <a:gd name="T25" fmla="*/ 54 h 60"/>
                <a:gd name="T26" fmla="*/ 83 w 85"/>
                <a:gd name="T27" fmla="*/ 59 h 60"/>
                <a:gd name="T28" fmla="*/ 80 w 85"/>
                <a:gd name="T29" fmla="*/ 66 h 60"/>
                <a:gd name="T30" fmla="*/ 66 w 85"/>
                <a:gd name="T31" fmla="*/ 71 h 60"/>
                <a:gd name="T32" fmla="*/ 64 w 85"/>
                <a:gd name="T33" fmla="*/ 73 h 60"/>
                <a:gd name="T34" fmla="*/ 52 w 85"/>
                <a:gd name="T35" fmla="*/ 78 h 60"/>
                <a:gd name="T36" fmla="*/ 47 w 85"/>
                <a:gd name="T37" fmla="*/ 90 h 60"/>
                <a:gd name="T38" fmla="*/ 50 w 85"/>
                <a:gd name="T39" fmla="*/ 107 h 60"/>
                <a:gd name="T40" fmla="*/ 43 w 85"/>
                <a:gd name="T41" fmla="*/ 114 h 60"/>
                <a:gd name="T42" fmla="*/ 47 w 85"/>
                <a:gd name="T43" fmla="*/ 123 h 60"/>
                <a:gd name="T44" fmla="*/ 45 w 85"/>
                <a:gd name="T45" fmla="*/ 125 h 60"/>
                <a:gd name="T46" fmla="*/ 47 w 85"/>
                <a:gd name="T47" fmla="*/ 130 h 60"/>
                <a:gd name="T48" fmla="*/ 50 w 85"/>
                <a:gd name="T49" fmla="*/ 125 h 60"/>
                <a:gd name="T50" fmla="*/ 59 w 85"/>
                <a:gd name="T51" fmla="*/ 133 h 60"/>
                <a:gd name="T52" fmla="*/ 57 w 85"/>
                <a:gd name="T53" fmla="*/ 142 h 60"/>
                <a:gd name="T54" fmla="*/ 31 w 85"/>
                <a:gd name="T55" fmla="*/ 142 h 60"/>
                <a:gd name="T56" fmla="*/ 33 w 85"/>
                <a:gd name="T57" fmla="*/ 137 h 60"/>
                <a:gd name="T58" fmla="*/ 26 w 85"/>
                <a:gd name="T59" fmla="*/ 135 h 60"/>
                <a:gd name="T60" fmla="*/ 19 w 85"/>
                <a:gd name="T61" fmla="*/ 130 h 60"/>
                <a:gd name="T62" fmla="*/ 14 w 85"/>
                <a:gd name="T63" fmla="*/ 130 h 60"/>
                <a:gd name="T64" fmla="*/ 5 w 85"/>
                <a:gd name="T65" fmla="*/ 130 h 60"/>
                <a:gd name="T66" fmla="*/ 2 w 85"/>
                <a:gd name="T67" fmla="*/ 109 h 60"/>
                <a:gd name="T68" fmla="*/ 17 w 85"/>
                <a:gd name="T69" fmla="*/ 104 h 60"/>
                <a:gd name="T70" fmla="*/ 14 w 85"/>
                <a:gd name="T71" fmla="*/ 102 h 60"/>
                <a:gd name="T72" fmla="*/ 17 w 85"/>
                <a:gd name="T73" fmla="*/ 95 h 60"/>
                <a:gd name="T74" fmla="*/ 31 w 85"/>
                <a:gd name="T75" fmla="*/ 90 h 60"/>
                <a:gd name="T76" fmla="*/ 31 w 85"/>
                <a:gd name="T77" fmla="*/ 78 h 60"/>
                <a:gd name="T78" fmla="*/ 38 w 85"/>
                <a:gd name="T79" fmla="*/ 76 h 60"/>
                <a:gd name="T80" fmla="*/ 45 w 85"/>
                <a:gd name="T81" fmla="*/ 69 h 60"/>
                <a:gd name="T82" fmla="*/ 45 w 85"/>
                <a:gd name="T83" fmla="*/ 54 h 60"/>
                <a:gd name="T84" fmla="*/ 66 w 85"/>
                <a:gd name="T85" fmla="*/ 45 h 60"/>
                <a:gd name="T86" fmla="*/ 69 w 85"/>
                <a:gd name="T87" fmla="*/ 40 h 60"/>
                <a:gd name="T88" fmla="*/ 73 w 85"/>
                <a:gd name="T89" fmla="*/ 43 h 60"/>
                <a:gd name="T90" fmla="*/ 78 w 85"/>
                <a:gd name="T91" fmla="*/ 38 h 60"/>
                <a:gd name="T92" fmla="*/ 80 w 85"/>
                <a:gd name="T93" fmla="*/ 31 h 60"/>
                <a:gd name="T94" fmla="*/ 95 w 85"/>
                <a:gd name="T95" fmla="*/ 28 h 60"/>
                <a:gd name="T96" fmla="*/ 111 w 85"/>
                <a:gd name="T97" fmla="*/ 26 h 60"/>
                <a:gd name="T98" fmla="*/ 114 w 85"/>
                <a:gd name="T99" fmla="*/ 24 h 60"/>
                <a:gd name="T100" fmla="*/ 121 w 85"/>
                <a:gd name="T101" fmla="*/ 26 h 60"/>
                <a:gd name="T102" fmla="*/ 123 w 85"/>
                <a:gd name="T103" fmla="*/ 21 h 60"/>
                <a:gd name="T104" fmla="*/ 125 w 85"/>
                <a:gd name="T105" fmla="*/ 21 h 60"/>
                <a:gd name="T106" fmla="*/ 144 w 85"/>
                <a:gd name="T107" fmla="*/ 19 h 60"/>
                <a:gd name="T108" fmla="*/ 151 w 85"/>
                <a:gd name="T109" fmla="*/ 14 h 60"/>
                <a:gd name="T110" fmla="*/ 154 w 85"/>
                <a:gd name="T111" fmla="*/ 12 h 60"/>
                <a:gd name="T112" fmla="*/ 163 w 85"/>
                <a:gd name="T113" fmla="*/ 5 h 6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5" h="60">
                  <a:moveTo>
                    <a:pt x="69" y="2"/>
                  </a:moveTo>
                  <a:cubicBezTo>
                    <a:pt x="73" y="4"/>
                    <a:pt x="79" y="0"/>
                    <a:pt x="84" y="0"/>
                  </a:cubicBezTo>
                  <a:cubicBezTo>
                    <a:pt x="85" y="4"/>
                    <a:pt x="82" y="4"/>
                    <a:pt x="82" y="6"/>
                  </a:cubicBezTo>
                  <a:cubicBezTo>
                    <a:pt x="78" y="4"/>
                    <a:pt x="72" y="8"/>
                    <a:pt x="67" y="9"/>
                  </a:cubicBezTo>
                  <a:cubicBezTo>
                    <a:pt x="66" y="9"/>
                    <a:pt x="66" y="11"/>
                    <a:pt x="65" y="11"/>
                  </a:cubicBezTo>
                  <a:cubicBezTo>
                    <a:pt x="64" y="11"/>
                    <a:pt x="63" y="11"/>
                    <a:pt x="62" y="11"/>
                  </a:cubicBezTo>
                  <a:cubicBezTo>
                    <a:pt x="62" y="11"/>
                    <a:pt x="60" y="13"/>
                    <a:pt x="60" y="13"/>
                  </a:cubicBezTo>
                  <a:cubicBezTo>
                    <a:pt x="59" y="14"/>
                    <a:pt x="59" y="12"/>
                    <a:pt x="58" y="12"/>
                  </a:cubicBezTo>
                  <a:cubicBezTo>
                    <a:pt x="57" y="13"/>
                    <a:pt x="55" y="13"/>
                    <a:pt x="53" y="13"/>
                  </a:cubicBezTo>
                  <a:cubicBezTo>
                    <a:pt x="52" y="14"/>
                    <a:pt x="50" y="14"/>
                    <a:pt x="48" y="15"/>
                  </a:cubicBezTo>
                  <a:cubicBezTo>
                    <a:pt x="47" y="15"/>
                    <a:pt x="48" y="16"/>
                    <a:pt x="47" y="17"/>
                  </a:cubicBezTo>
                  <a:cubicBezTo>
                    <a:pt x="46" y="18"/>
                    <a:pt x="41" y="17"/>
                    <a:pt x="41" y="20"/>
                  </a:cubicBezTo>
                  <a:cubicBezTo>
                    <a:pt x="41" y="22"/>
                    <a:pt x="38" y="22"/>
                    <a:pt x="38" y="23"/>
                  </a:cubicBezTo>
                  <a:cubicBezTo>
                    <a:pt x="37" y="23"/>
                    <a:pt x="36" y="25"/>
                    <a:pt x="35" y="25"/>
                  </a:cubicBezTo>
                  <a:cubicBezTo>
                    <a:pt x="35" y="26"/>
                    <a:pt x="34" y="26"/>
                    <a:pt x="34" y="28"/>
                  </a:cubicBezTo>
                  <a:cubicBezTo>
                    <a:pt x="30" y="29"/>
                    <a:pt x="31" y="27"/>
                    <a:pt x="28" y="30"/>
                  </a:cubicBezTo>
                  <a:cubicBezTo>
                    <a:pt x="28" y="31"/>
                    <a:pt x="27" y="30"/>
                    <a:pt x="27" y="31"/>
                  </a:cubicBezTo>
                  <a:cubicBezTo>
                    <a:pt x="27" y="33"/>
                    <a:pt x="24" y="32"/>
                    <a:pt x="22" y="33"/>
                  </a:cubicBezTo>
                  <a:cubicBezTo>
                    <a:pt x="22" y="36"/>
                    <a:pt x="24" y="39"/>
                    <a:pt x="20" y="38"/>
                  </a:cubicBezTo>
                  <a:cubicBezTo>
                    <a:pt x="21" y="40"/>
                    <a:pt x="19" y="45"/>
                    <a:pt x="21" y="45"/>
                  </a:cubicBezTo>
                  <a:cubicBezTo>
                    <a:pt x="20" y="46"/>
                    <a:pt x="19" y="47"/>
                    <a:pt x="18" y="48"/>
                  </a:cubicBezTo>
                  <a:cubicBezTo>
                    <a:pt x="16" y="51"/>
                    <a:pt x="21" y="50"/>
                    <a:pt x="20" y="52"/>
                  </a:cubicBezTo>
                  <a:cubicBezTo>
                    <a:pt x="20" y="52"/>
                    <a:pt x="18" y="53"/>
                    <a:pt x="19" y="53"/>
                  </a:cubicBezTo>
                  <a:cubicBezTo>
                    <a:pt x="19" y="53"/>
                    <a:pt x="21" y="55"/>
                    <a:pt x="20" y="55"/>
                  </a:cubicBezTo>
                  <a:cubicBezTo>
                    <a:pt x="21" y="55"/>
                    <a:pt x="22" y="54"/>
                    <a:pt x="21" y="53"/>
                  </a:cubicBezTo>
                  <a:cubicBezTo>
                    <a:pt x="22" y="54"/>
                    <a:pt x="22" y="56"/>
                    <a:pt x="25" y="56"/>
                  </a:cubicBezTo>
                  <a:cubicBezTo>
                    <a:pt x="25" y="58"/>
                    <a:pt x="23" y="58"/>
                    <a:pt x="24" y="60"/>
                  </a:cubicBezTo>
                  <a:cubicBezTo>
                    <a:pt x="20" y="60"/>
                    <a:pt x="16" y="60"/>
                    <a:pt x="13" y="60"/>
                  </a:cubicBezTo>
                  <a:cubicBezTo>
                    <a:pt x="13" y="60"/>
                    <a:pt x="15" y="59"/>
                    <a:pt x="14" y="58"/>
                  </a:cubicBezTo>
                  <a:cubicBezTo>
                    <a:pt x="13" y="57"/>
                    <a:pt x="12" y="58"/>
                    <a:pt x="11" y="57"/>
                  </a:cubicBezTo>
                  <a:cubicBezTo>
                    <a:pt x="10" y="57"/>
                    <a:pt x="9" y="55"/>
                    <a:pt x="8" y="55"/>
                  </a:cubicBezTo>
                  <a:cubicBezTo>
                    <a:pt x="8" y="54"/>
                    <a:pt x="6" y="55"/>
                    <a:pt x="6" y="55"/>
                  </a:cubicBezTo>
                  <a:cubicBezTo>
                    <a:pt x="5" y="53"/>
                    <a:pt x="5" y="55"/>
                    <a:pt x="2" y="55"/>
                  </a:cubicBezTo>
                  <a:cubicBezTo>
                    <a:pt x="2" y="52"/>
                    <a:pt x="0" y="50"/>
                    <a:pt x="1" y="46"/>
                  </a:cubicBezTo>
                  <a:cubicBezTo>
                    <a:pt x="5" y="50"/>
                    <a:pt x="2" y="42"/>
                    <a:pt x="7" y="44"/>
                  </a:cubicBezTo>
                  <a:cubicBezTo>
                    <a:pt x="8" y="43"/>
                    <a:pt x="6" y="43"/>
                    <a:pt x="6" y="43"/>
                  </a:cubicBezTo>
                  <a:cubicBezTo>
                    <a:pt x="6" y="42"/>
                    <a:pt x="10" y="41"/>
                    <a:pt x="7" y="40"/>
                  </a:cubicBezTo>
                  <a:cubicBezTo>
                    <a:pt x="8" y="39"/>
                    <a:pt x="11" y="39"/>
                    <a:pt x="13" y="38"/>
                  </a:cubicBezTo>
                  <a:cubicBezTo>
                    <a:pt x="12" y="36"/>
                    <a:pt x="16" y="34"/>
                    <a:pt x="13" y="33"/>
                  </a:cubicBezTo>
                  <a:cubicBezTo>
                    <a:pt x="13" y="32"/>
                    <a:pt x="15" y="32"/>
                    <a:pt x="16" y="32"/>
                  </a:cubicBezTo>
                  <a:cubicBezTo>
                    <a:pt x="16" y="30"/>
                    <a:pt x="17" y="29"/>
                    <a:pt x="19" y="29"/>
                  </a:cubicBezTo>
                  <a:cubicBezTo>
                    <a:pt x="17" y="26"/>
                    <a:pt x="20" y="27"/>
                    <a:pt x="19" y="23"/>
                  </a:cubicBezTo>
                  <a:cubicBezTo>
                    <a:pt x="23" y="23"/>
                    <a:pt x="25" y="20"/>
                    <a:pt x="28" y="19"/>
                  </a:cubicBezTo>
                  <a:cubicBezTo>
                    <a:pt x="30" y="20"/>
                    <a:pt x="29" y="17"/>
                    <a:pt x="29" y="17"/>
                  </a:cubicBezTo>
                  <a:cubicBezTo>
                    <a:pt x="30" y="17"/>
                    <a:pt x="31" y="18"/>
                    <a:pt x="31" y="18"/>
                  </a:cubicBezTo>
                  <a:cubicBezTo>
                    <a:pt x="31" y="18"/>
                    <a:pt x="32" y="16"/>
                    <a:pt x="33" y="16"/>
                  </a:cubicBezTo>
                  <a:cubicBezTo>
                    <a:pt x="33" y="15"/>
                    <a:pt x="34" y="15"/>
                    <a:pt x="34" y="13"/>
                  </a:cubicBezTo>
                  <a:cubicBezTo>
                    <a:pt x="36" y="14"/>
                    <a:pt x="38" y="13"/>
                    <a:pt x="40" y="12"/>
                  </a:cubicBezTo>
                  <a:cubicBezTo>
                    <a:pt x="42" y="11"/>
                    <a:pt x="43" y="12"/>
                    <a:pt x="47" y="11"/>
                  </a:cubicBezTo>
                  <a:cubicBezTo>
                    <a:pt x="48" y="11"/>
                    <a:pt x="48" y="10"/>
                    <a:pt x="48" y="10"/>
                  </a:cubicBezTo>
                  <a:cubicBezTo>
                    <a:pt x="50" y="9"/>
                    <a:pt x="50" y="11"/>
                    <a:pt x="51" y="11"/>
                  </a:cubicBezTo>
                  <a:cubicBezTo>
                    <a:pt x="52" y="11"/>
                    <a:pt x="50" y="9"/>
                    <a:pt x="52" y="9"/>
                  </a:cubicBezTo>
                  <a:cubicBezTo>
                    <a:pt x="52" y="9"/>
                    <a:pt x="53" y="9"/>
                    <a:pt x="53" y="9"/>
                  </a:cubicBezTo>
                  <a:cubicBezTo>
                    <a:pt x="54" y="8"/>
                    <a:pt x="58" y="8"/>
                    <a:pt x="61" y="8"/>
                  </a:cubicBezTo>
                  <a:cubicBezTo>
                    <a:pt x="63" y="7"/>
                    <a:pt x="63" y="7"/>
                    <a:pt x="64" y="6"/>
                  </a:cubicBezTo>
                  <a:cubicBezTo>
                    <a:pt x="64" y="6"/>
                    <a:pt x="65" y="5"/>
                    <a:pt x="65" y="5"/>
                  </a:cubicBezTo>
                  <a:cubicBezTo>
                    <a:pt x="68" y="3"/>
                    <a:pt x="70" y="7"/>
                    <a:pt x="69" y="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25" name="Freeform 24"/>
            <p:cNvSpPr/>
            <p:nvPr/>
          </p:nvSpPr>
          <p:spPr bwMode="auto">
            <a:xfrm>
              <a:off x="8910227" y="1350812"/>
              <a:ext cx="33338" cy="11112"/>
            </a:xfrm>
            <a:custGeom>
              <a:avLst/>
              <a:gdLst>
                <a:gd name="T0" fmla="*/ 14 w 9"/>
                <a:gd name="T1" fmla="*/ 0 h 3"/>
                <a:gd name="T2" fmla="*/ 21 w 9"/>
                <a:gd name="T3" fmla="*/ 0 h 3"/>
                <a:gd name="T4" fmla="*/ 14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6" y="0"/>
                  </a:moveTo>
                  <a:cubicBezTo>
                    <a:pt x="7" y="0"/>
                    <a:pt x="8" y="0"/>
                    <a:pt x="9" y="0"/>
                  </a:cubicBezTo>
                  <a:cubicBezTo>
                    <a:pt x="9" y="3"/>
                    <a:pt x="0" y="0"/>
                    <a:pt x="6"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26" name="Freeform 25"/>
            <p:cNvSpPr/>
            <p:nvPr/>
          </p:nvSpPr>
          <p:spPr bwMode="auto">
            <a:xfrm>
              <a:off x="6540850" y="1362794"/>
              <a:ext cx="98425" cy="76200"/>
            </a:xfrm>
            <a:custGeom>
              <a:avLst/>
              <a:gdLst>
                <a:gd name="T0" fmla="*/ 17 w 26"/>
                <a:gd name="T1" fmla="*/ 2 h 20"/>
                <a:gd name="T2" fmla="*/ 19 w 26"/>
                <a:gd name="T3" fmla="*/ 5 h 20"/>
                <a:gd name="T4" fmla="*/ 36 w 26"/>
                <a:gd name="T5" fmla="*/ 12 h 20"/>
                <a:gd name="T6" fmla="*/ 45 w 26"/>
                <a:gd name="T7" fmla="*/ 7 h 20"/>
                <a:gd name="T8" fmla="*/ 62 w 26"/>
                <a:gd name="T9" fmla="*/ 10 h 20"/>
                <a:gd name="T10" fmla="*/ 55 w 26"/>
                <a:gd name="T11" fmla="*/ 24 h 20"/>
                <a:gd name="T12" fmla="*/ 33 w 26"/>
                <a:gd name="T13" fmla="*/ 29 h 20"/>
                <a:gd name="T14" fmla="*/ 33 w 26"/>
                <a:gd name="T15" fmla="*/ 34 h 20"/>
                <a:gd name="T16" fmla="*/ 29 w 26"/>
                <a:gd name="T17" fmla="*/ 38 h 20"/>
                <a:gd name="T18" fmla="*/ 19 w 26"/>
                <a:gd name="T19" fmla="*/ 41 h 20"/>
                <a:gd name="T20" fmla="*/ 7 w 26"/>
                <a:gd name="T21" fmla="*/ 36 h 20"/>
                <a:gd name="T22" fmla="*/ 0 w 26"/>
                <a:gd name="T23" fmla="*/ 12 h 20"/>
                <a:gd name="T24" fmla="*/ 17 w 26"/>
                <a:gd name="T25" fmla="*/ 2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20">
                  <a:moveTo>
                    <a:pt x="7" y="1"/>
                  </a:moveTo>
                  <a:cubicBezTo>
                    <a:pt x="8" y="0"/>
                    <a:pt x="8" y="1"/>
                    <a:pt x="8" y="2"/>
                  </a:cubicBezTo>
                  <a:cubicBezTo>
                    <a:pt x="9" y="4"/>
                    <a:pt x="13" y="4"/>
                    <a:pt x="15" y="5"/>
                  </a:cubicBezTo>
                  <a:cubicBezTo>
                    <a:pt x="17" y="6"/>
                    <a:pt x="18" y="3"/>
                    <a:pt x="19" y="3"/>
                  </a:cubicBezTo>
                  <a:cubicBezTo>
                    <a:pt x="20" y="3"/>
                    <a:pt x="22" y="5"/>
                    <a:pt x="26" y="4"/>
                  </a:cubicBezTo>
                  <a:cubicBezTo>
                    <a:pt x="25" y="5"/>
                    <a:pt x="20" y="8"/>
                    <a:pt x="23" y="10"/>
                  </a:cubicBezTo>
                  <a:cubicBezTo>
                    <a:pt x="22" y="13"/>
                    <a:pt x="18" y="13"/>
                    <a:pt x="14" y="12"/>
                  </a:cubicBezTo>
                  <a:cubicBezTo>
                    <a:pt x="13" y="13"/>
                    <a:pt x="13" y="14"/>
                    <a:pt x="14" y="14"/>
                  </a:cubicBezTo>
                  <a:cubicBezTo>
                    <a:pt x="15" y="16"/>
                    <a:pt x="7" y="14"/>
                    <a:pt x="12" y="16"/>
                  </a:cubicBezTo>
                  <a:cubicBezTo>
                    <a:pt x="12" y="20"/>
                    <a:pt x="8" y="14"/>
                    <a:pt x="8" y="17"/>
                  </a:cubicBezTo>
                  <a:cubicBezTo>
                    <a:pt x="6" y="17"/>
                    <a:pt x="7" y="13"/>
                    <a:pt x="3" y="15"/>
                  </a:cubicBezTo>
                  <a:cubicBezTo>
                    <a:pt x="3" y="11"/>
                    <a:pt x="3" y="7"/>
                    <a:pt x="0" y="5"/>
                  </a:cubicBezTo>
                  <a:cubicBezTo>
                    <a:pt x="1" y="3"/>
                    <a:pt x="8" y="5"/>
                    <a:pt x="7"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27" name="Freeform 26"/>
            <p:cNvSpPr/>
            <p:nvPr/>
          </p:nvSpPr>
          <p:spPr bwMode="auto">
            <a:xfrm>
              <a:off x="8587964" y="1376212"/>
              <a:ext cx="25400" cy="19050"/>
            </a:xfrm>
            <a:custGeom>
              <a:avLst/>
              <a:gdLst>
                <a:gd name="T0" fmla="*/ 9 w 7"/>
                <a:gd name="T1" fmla="*/ 0 h 5"/>
                <a:gd name="T2" fmla="*/ 11 w 7"/>
                <a:gd name="T3" fmla="*/ 12 h 5"/>
                <a:gd name="T4" fmla="*/ 0 w 7"/>
                <a:gd name="T5" fmla="*/ 10 h 5"/>
                <a:gd name="T6" fmla="*/ 9 w 7"/>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5">
                  <a:moveTo>
                    <a:pt x="4" y="0"/>
                  </a:moveTo>
                  <a:cubicBezTo>
                    <a:pt x="7" y="1"/>
                    <a:pt x="5" y="2"/>
                    <a:pt x="5" y="5"/>
                  </a:cubicBezTo>
                  <a:cubicBezTo>
                    <a:pt x="4" y="4"/>
                    <a:pt x="2" y="3"/>
                    <a:pt x="0" y="4"/>
                  </a:cubicBezTo>
                  <a:cubicBezTo>
                    <a:pt x="1" y="1"/>
                    <a:pt x="4" y="3"/>
                    <a:pt x="4"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28" name="Freeform 27"/>
            <p:cNvSpPr/>
            <p:nvPr/>
          </p:nvSpPr>
          <p:spPr bwMode="auto">
            <a:xfrm>
              <a:off x="6645625" y="1373907"/>
              <a:ext cx="46038" cy="41275"/>
            </a:xfrm>
            <a:custGeom>
              <a:avLst/>
              <a:gdLst>
                <a:gd name="T0" fmla="*/ 0 w 12"/>
                <a:gd name="T1" fmla="*/ 9 h 11"/>
                <a:gd name="T2" fmla="*/ 29 w 12"/>
                <a:gd name="T3" fmla="*/ 14 h 11"/>
                <a:gd name="T4" fmla="*/ 17 w 12"/>
                <a:gd name="T5" fmla="*/ 26 h 11"/>
                <a:gd name="T6" fmla="*/ 12 w 12"/>
                <a:gd name="T7" fmla="*/ 19 h 11"/>
                <a:gd name="T8" fmla="*/ 5 w 12"/>
                <a:gd name="T9" fmla="*/ 19 h 11"/>
                <a:gd name="T10" fmla="*/ 0 w 12"/>
                <a:gd name="T11" fmla="*/ 9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1">
                  <a:moveTo>
                    <a:pt x="0" y="4"/>
                  </a:moveTo>
                  <a:cubicBezTo>
                    <a:pt x="4" y="0"/>
                    <a:pt x="10" y="4"/>
                    <a:pt x="12" y="6"/>
                  </a:cubicBezTo>
                  <a:cubicBezTo>
                    <a:pt x="12" y="9"/>
                    <a:pt x="6" y="7"/>
                    <a:pt x="7" y="11"/>
                  </a:cubicBezTo>
                  <a:cubicBezTo>
                    <a:pt x="6" y="11"/>
                    <a:pt x="6" y="9"/>
                    <a:pt x="5" y="8"/>
                  </a:cubicBezTo>
                  <a:cubicBezTo>
                    <a:pt x="4" y="8"/>
                    <a:pt x="3" y="9"/>
                    <a:pt x="2" y="8"/>
                  </a:cubicBezTo>
                  <a:cubicBezTo>
                    <a:pt x="1" y="7"/>
                    <a:pt x="3" y="4"/>
                    <a:pt x="0"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29" name="Freeform 28"/>
            <p:cNvSpPr/>
            <p:nvPr/>
          </p:nvSpPr>
          <p:spPr bwMode="auto">
            <a:xfrm>
              <a:off x="6702775" y="1389782"/>
              <a:ext cx="66675" cy="33337"/>
            </a:xfrm>
            <a:custGeom>
              <a:avLst/>
              <a:gdLst>
                <a:gd name="T0" fmla="*/ 5 w 18"/>
                <a:gd name="T1" fmla="*/ 2 h 9"/>
                <a:gd name="T2" fmla="*/ 9 w 18"/>
                <a:gd name="T3" fmla="*/ 2 h 9"/>
                <a:gd name="T4" fmla="*/ 23 w 18"/>
                <a:gd name="T5" fmla="*/ 7 h 9"/>
                <a:gd name="T6" fmla="*/ 37 w 18"/>
                <a:gd name="T7" fmla="*/ 12 h 9"/>
                <a:gd name="T8" fmla="*/ 42 w 18"/>
                <a:gd name="T9" fmla="*/ 19 h 9"/>
                <a:gd name="T10" fmla="*/ 9 w 18"/>
                <a:gd name="T11" fmla="*/ 12 h 9"/>
                <a:gd name="T12" fmla="*/ 5 w 18"/>
                <a:gd name="T13" fmla="*/ 2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9">
                  <a:moveTo>
                    <a:pt x="2" y="1"/>
                  </a:moveTo>
                  <a:cubicBezTo>
                    <a:pt x="2" y="1"/>
                    <a:pt x="3" y="1"/>
                    <a:pt x="4" y="1"/>
                  </a:cubicBezTo>
                  <a:cubicBezTo>
                    <a:pt x="8" y="0"/>
                    <a:pt x="7" y="3"/>
                    <a:pt x="10" y="3"/>
                  </a:cubicBezTo>
                  <a:cubicBezTo>
                    <a:pt x="12" y="4"/>
                    <a:pt x="14" y="4"/>
                    <a:pt x="16" y="5"/>
                  </a:cubicBezTo>
                  <a:cubicBezTo>
                    <a:pt x="17" y="6"/>
                    <a:pt x="18" y="5"/>
                    <a:pt x="18" y="8"/>
                  </a:cubicBezTo>
                  <a:cubicBezTo>
                    <a:pt x="11" y="9"/>
                    <a:pt x="9" y="6"/>
                    <a:pt x="4" y="5"/>
                  </a:cubicBezTo>
                  <a:cubicBezTo>
                    <a:pt x="5" y="2"/>
                    <a:pt x="0" y="5"/>
                    <a:pt x="2"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30" name="Freeform 29"/>
            <p:cNvSpPr/>
            <p:nvPr/>
          </p:nvSpPr>
          <p:spPr bwMode="auto">
            <a:xfrm>
              <a:off x="8888002" y="1447649"/>
              <a:ext cx="111125" cy="90487"/>
            </a:xfrm>
            <a:custGeom>
              <a:avLst/>
              <a:gdLst>
                <a:gd name="T0" fmla="*/ 23 w 30"/>
                <a:gd name="T1" fmla="*/ 12 h 24"/>
                <a:gd name="T2" fmla="*/ 23 w 30"/>
                <a:gd name="T3" fmla="*/ 7 h 24"/>
                <a:gd name="T4" fmla="*/ 54 w 30"/>
                <a:gd name="T5" fmla="*/ 0 h 24"/>
                <a:gd name="T6" fmla="*/ 58 w 30"/>
                <a:gd name="T7" fmla="*/ 12 h 24"/>
                <a:gd name="T8" fmla="*/ 54 w 30"/>
                <a:gd name="T9" fmla="*/ 19 h 24"/>
                <a:gd name="T10" fmla="*/ 68 w 30"/>
                <a:gd name="T11" fmla="*/ 21 h 24"/>
                <a:gd name="T12" fmla="*/ 70 w 30"/>
                <a:gd name="T13" fmla="*/ 45 h 24"/>
                <a:gd name="T14" fmla="*/ 61 w 30"/>
                <a:gd name="T15" fmla="*/ 45 h 24"/>
                <a:gd name="T16" fmla="*/ 61 w 30"/>
                <a:gd name="T17" fmla="*/ 50 h 24"/>
                <a:gd name="T18" fmla="*/ 54 w 30"/>
                <a:gd name="T19" fmla="*/ 50 h 24"/>
                <a:gd name="T20" fmla="*/ 44 w 30"/>
                <a:gd name="T21" fmla="*/ 55 h 24"/>
                <a:gd name="T22" fmla="*/ 37 w 30"/>
                <a:gd name="T23" fmla="*/ 48 h 24"/>
                <a:gd name="T24" fmla="*/ 28 w 30"/>
                <a:gd name="T25" fmla="*/ 38 h 24"/>
                <a:gd name="T26" fmla="*/ 23 w 30"/>
                <a:gd name="T27" fmla="*/ 33 h 24"/>
                <a:gd name="T28" fmla="*/ 9 w 30"/>
                <a:gd name="T29" fmla="*/ 31 h 24"/>
                <a:gd name="T30" fmla="*/ 0 w 30"/>
                <a:gd name="T31" fmla="*/ 24 h 24"/>
                <a:gd name="T32" fmla="*/ 28 w 30"/>
                <a:gd name="T33" fmla="*/ 29 h 24"/>
                <a:gd name="T34" fmla="*/ 30 w 30"/>
                <a:gd name="T35" fmla="*/ 17 h 24"/>
                <a:gd name="T36" fmla="*/ 21 w 30"/>
                <a:gd name="T37" fmla="*/ 7 h 24"/>
                <a:gd name="T38" fmla="*/ 23 w 30"/>
                <a:gd name="T39" fmla="*/ 12 h 2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0" h="24">
                  <a:moveTo>
                    <a:pt x="10" y="5"/>
                  </a:moveTo>
                  <a:cubicBezTo>
                    <a:pt x="11" y="4"/>
                    <a:pt x="11" y="3"/>
                    <a:pt x="10" y="3"/>
                  </a:cubicBezTo>
                  <a:cubicBezTo>
                    <a:pt x="13" y="1"/>
                    <a:pt x="21" y="4"/>
                    <a:pt x="23" y="0"/>
                  </a:cubicBezTo>
                  <a:cubicBezTo>
                    <a:pt x="24" y="1"/>
                    <a:pt x="25" y="2"/>
                    <a:pt x="25" y="5"/>
                  </a:cubicBezTo>
                  <a:cubicBezTo>
                    <a:pt x="26" y="7"/>
                    <a:pt x="23" y="6"/>
                    <a:pt x="23" y="8"/>
                  </a:cubicBezTo>
                  <a:cubicBezTo>
                    <a:pt x="24" y="12"/>
                    <a:pt x="26" y="10"/>
                    <a:pt x="29" y="9"/>
                  </a:cubicBezTo>
                  <a:cubicBezTo>
                    <a:pt x="30" y="14"/>
                    <a:pt x="29" y="14"/>
                    <a:pt x="30" y="19"/>
                  </a:cubicBezTo>
                  <a:cubicBezTo>
                    <a:pt x="29" y="19"/>
                    <a:pt x="27" y="18"/>
                    <a:pt x="26" y="19"/>
                  </a:cubicBezTo>
                  <a:cubicBezTo>
                    <a:pt x="26" y="19"/>
                    <a:pt x="27" y="21"/>
                    <a:pt x="26" y="21"/>
                  </a:cubicBezTo>
                  <a:cubicBezTo>
                    <a:pt x="25" y="22"/>
                    <a:pt x="24" y="21"/>
                    <a:pt x="23" y="21"/>
                  </a:cubicBezTo>
                  <a:cubicBezTo>
                    <a:pt x="21" y="21"/>
                    <a:pt x="21" y="23"/>
                    <a:pt x="19" y="23"/>
                  </a:cubicBezTo>
                  <a:cubicBezTo>
                    <a:pt x="17" y="24"/>
                    <a:pt x="17" y="21"/>
                    <a:pt x="16" y="20"/>
                  </a:cubicBezTo>
                  <a:cubicBezTo>
                    <a:pt x="15" y="19"/>
                    <a:pt x="11" y="19"/>
                    <a:pt x="12" y="16"/>
                  </a:cubicBezTo>
                  <a:cubicBezTo>
                    <a:pt x="10" y="17"/>
                    <a:pt x="10" y="15"/>
                    <a:pt x="10" y="14"/>
                  </a:cubicBezTo>
                  <a:cubicBezTo>
                    <a:pt x="8" y="15"/>
                    <a:pt x="6" y="14"/>
                    <a:pt x="4" y="13"/>
                  </a:cubicBezTo>
                  <a:cubicBezTo>
                    <a:pt x="2" y="12"/>
                    <a:pt x="0" y="13"/>
                    <a:pt x="0" y="10"/>
                  </a:cubicBezTo>
                  <a:cubicBezTo>
                    <a:pt x="6" y="10"/>
                    <a:pt x="7" y="12"/>
                    <a:pt x="12" y="12"/>
                  </a:cubicBezTo>
                  <a:cubicBezTo>
                    <a:pt x="14" y="11"/>
                    <a:pt x="13" y="9"/>
                    <a:pt x="13" y="7"/>
                  </a:cubicBezTo>
                  <a:cubicBezTo>
                    <a:pt x="14" y="4"/>
                    <a:pt x="7" y="8"/>
                    <a:pt x="9" y="3"/>
                  </a:cubicBezTo>
                  <a:cubicBezTo>
                    <a:pt x="10" y="3"/>
                    <a:pt x="10" y="4"/>
                    <a:pt x="10" y="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31" name="Freeform 30"/>
            <p:cNvSpPr/>
            <p:nvPr/>
          </p:nvSpPr>
          <p:spPr bwMode="auto">
            <a:xfrm>
              <a:off x="9284877" y="1455587"/>
              <a:ext cx="68263" cy="30162"/>
            </a:xfrm>
            <a:custGeom>
              <a:avLst/>
              <a:gdLst>
                <a:gd name="T0" fmla="*/ 0 w 18"/>
                <a:gd name="T1" fmla="*/ 2 h 8"/>
                <a:gd name="T2" fmla="*/ 12 w 18"/>
                <a:gd name="T3" fmla="*/ 0 h 8"/>
                <a:gd name="T4" fmla="*/ 43 w 18"/>
                <a:gd name="T5" fmla="*/ 10 h 8"/>
                <a:gd name="T6" fmla="*/ 41 w 18"/>
                <a:gd name="T7" fmla="*/ 19 h 8"/>
                <a:gd name="T8" fmla="*/ 10 w 18"/>
                <a:gd name="T9" fmla="*/ 10 h 8"/>
                <a:gd name="T10" fmla="*/ 0 w 18"/>
                <a:gd name="T11" fmla="*/ 2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8">
                  <a:moveTo>
                    <a:pt x="0" y="1"/>
                  </a:moveTo>
                  <a:cubicBezTo>
                    <a:pt x="1" y="0"/>
                    <a:pt x="3" y="0"/>
                    <a:pt x="5" y="0"/>
                  </a:cubicBezTo>
                  <a:cubicBezTo>
                    <a:pt x="9" y="1"/>
                    <a:pt x="14" y="3"/>
                    <a:pt x="18" y="4"/>
                  </a:cubicBezTo>
                  <a:cubicBezTo>
                    <a:pt x="18" y="6"/>
                    <a:pt x="17" y="6"/>
                    <a:pt x="17" y="8"/>
                  </a:cubicBezTo>
                  <a:cubicBezTo>
                    <a:pt x="10" y="8"/>
                    <a:pt x="8" y="7"/>
                    <a:pt x="4" y="4"/>
                  </a:cubicBezTo>
                  <a:cubicBezTo>
                    <a:pt x="3" y="3"/>
                    <a:pt x="3" y="1"/>
                    <a:pt x="0"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32" name="Freeform 31"/>
            <p:cNvSpPr/>
            <p:nvPr/>
          </p:nvSpPr>
          <p:spPr bwMode="auto">
            <a:xfrm>
              <a:off x="6601175" y="1453282"/>
              <a:ext cx="44450" cy="19050"/>
            </a:xfrm>
            <a:custGeom>
              <a:avLst/>
              <a:gdLst>
                <a:gd name="T0" fmla="*/ 28 w 12"/>
                <a:gd name="T1" fmla="*/ 10 h 5"/>
                <a:gd name="T2" fmla="*/ 0 w 12"/>
                <a:gd name="T3" fmla="*/ 7 h 5"/>
                <a:gd name="T4" fmla="*/ 9 w 12"/>
                <a:gd name="T5" fmla="*/ 0 h 5"/>
                <a:gd name="T6" fmla="*/ 28 w 12"/>
                <a:gd name="T7" fmla="*/ 1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5">
                  <a:moveTo>
                    <a:pt x="12" y="4"/>
                  </a:moveTo>
                  <a:cubicBezTo>
                    <a:pt x="11" y="5"/>
                    <a:pt x="3" y="4"/>
                    <a:pt x="0" y="3"/>
                  </a:cubicBezTo>
                  <a:cubicBezTo>
                    <a:pt x="1" y="1"/>
                    <a:pt x="4" y="2"/>
                    <a:pt x="4" y="0"/>
                  </a:cubicBezTo>
                  <a:cubicBezTo>
                    <a:pt x="7" y="1"/>
                    <a:pt x="12" y="0"/>
                    <a:pt x="12"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33" name="Freeform 32"/>
            <p:cNvSpPr/>
            <p:nvPr/>
          </p:nvSpPr>
          <p:spPr bwMode="auto">
            <a:xfrm>
              <a:off x="9772239" y="1552424"/>
              <a:ext cx="38100" cy="23812"/>
            </a:xfrm>
            <a:custGeom>
              <a:avLst/>
              <a:gdLst>
                <a:gd name="T0" fmla="*/ 22 w 10"/>
                <a:gd name="T1" fmla="*/ 13 h 6"/>
                <a:gd name="T2" fmla="*/ 0 w 10"/>
                <a:gd name="T3" fmla="*/ 5 h 6"/>
                <a:gd name="T4" fmla="*/ 22 w 10"/>
                <a:gd name="T5" fmla="*/ 13 h 6"/>
                <a:gd name="T6" fmla="*/ 0 60000 65536"/>
                <a:gd name="T7" fmla="*/ 0 60000 65536"/>
                <a:gd name="T8" fmla="*/ 0 60000 65536"/>
              </a:gdLst>
              <a:ahLst/>
              <a:cxnLst>
                <a:cxn ang="T6">
                  <a:pos x="T0" y="T1"/>
                </a:cxn>
                <a:cxn ang="T7">
                  <a:pos x="T2" y="T3"/>
                </a:cxn>
                <a:cxn ang="T8">
                  <a:pos x="T4" y="T5"/>
                </a:cxn>
              </a:cxnLst>
              <a:rect l="0" t="0" r="r" b="b"/>
              <a:pathLst>
                <a:path w="10" h="6">
                  <a:moveTo>
                    <a:pt x="9" y="5"/>
                  </a:moveTo>
                  <a:cubicBezTo>
                    <a:pt x="4" y="6"/>
                    <a:pt x="5" y="2"/>
                    <a:pt x="0" y="2"/>
                  </a:cubicBezTo>
                  <a:cubicBezTo>
                    <a:pt x="2" y="0"/>
                    <a:pt x="10" y="1"/>
                    <a:pt x="9" y="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34" name="Freeform 33"/>
            <p:cNvSpPr/>
            <p:nvPr/>
          </p:nvSpPr>
          <p:spPr bwMode="auto">
            <a:xfrm>
              <a:off x="9746839" y="1579412"/>
              <a:ext cx="52388" cy="25400"/>
            </a:xfrm>
            <a:custGeom>
              <a:avLst/>
              <a:gdLst>
                <a:gd name="T0" fmla="*/ 33 w 14"/>
                <a:gd name="T1" fmla="*/ 9 h 7"/>
                <a:gd name="T2" fmla="*/ 5 w 14"/>
                <a:gd name="T3" fmla="*/ 9 h 7"/>
                <a:gd name="T4" fmla="*/ 14 w 14"/>
                <a:gd name="T5" fmla="*/ 0 h 7"/>
                <a:gd name="T6" fmla="*/ 33 w 14"/>
                <a:gd name="T7" fmla="*/ 9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7">
                  <a:moveTo>
                    <a:pt x="14" y="4"/>
                  </a:moveTo>
                  <a:cubicBezTo>
                    <a:pt x="13" y="7"/>
                    <a:pt x="4" y="7"/>
                    <a:pt x="2" y="4"/>
                  </a:cubicBezTo>
                  <a:cubicBezTo>
                    <a:pt x="0" y="0"/>
                    <a:pt x="6" y="3"/>
                    <a:pt x="6" y="0"/>
                  </a:cubicBezTo>
                  <a:cubicBezTo>
                    <a:pt x="8" y="2"/>
                    <a:pt x="10" y="3"/>
                    <a:pt x="14"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35" name="Freeform 34"/>
            <p:cNvSpPr/>
            <p:nvPr/>
          </p:nvSpPr>
          <p:spPr bwMode="auto">
            <a:xfrm>
              <a:off x="4935888" y="1596157"/>
              <a:ext cx="33338" cy="25400"/>
            </a:xfrm>
            <a:custGeom>
              <a:avLst/>
              <a:gdLst>
                <a:gd name="T0" fmla="*/ 9 w 9"/>
                <a:gd name="T1" fmla="*/ 0 h 7"/>
                <a:gd name="T2" fmla="*/ 21 w 9"/>
                <a:gd name="T3" fmla="*/ 11 h 7"/>
                <a:gd name="T4" fmla="*/ 7 w 9"/>
                <a:gd name="T5" fmla="*/ 16 h 7"/>
                <a:gd name="T6" fmla="*/ 5 w 9"/>
                <a:gd name="T7" fmla="*/ 2 h 7"/>
                <a:gd name="T8" fmla="*/ 9 w 9"/>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7">
                  <a:moveTo>
                    <a:pt x="4" y="0"/>
                  </a:moveTo>
                  <a:cubicBezTo>
                    <a:pt x="7" y="0"/>
                    <a:pt x="9" y="2"/>
                    <a:pt x="9" y="5"/>
                  </a:cubicBezTo>
                  <a:cubicBezTo>
                    <a:pt x="6" y="4"/>
                    <a:pt x="3" y="4"/>
                    <a:pt x="3" y="7"/>
                  </a:cubicBezTo>
                  <a:cubicBezTo>
                    <a:pt x="0" y="7"/>
                    <a:pt x="2" y="3"/>
                    <a:pt x="2" y="1"/>
                  </a:cubicBezTo>
                  <a:cubicBezTo>
                    <a:pt x="3" y="1"/>
                    <a:pt x="4" y="1"/>
                    <a:pt x="4"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36" name="Freeform 35"/>
            <p:cNvSpPr/>
            <p:nvPr/>
          </p:nvSpPr>
          <p:spPr bwMode="auto">
            <a:xfrm>
              <a:off x="8786402" y="1612749"/>
              <a:ext cx="33338" cy="26987"/>
            </a:xfrm>
            <a:custGeom>
              <a:avLst/>
              <a:gdLst>
                <a:gd name="T0" fmla="*/ 21 w 9"/>
                <a:gd name="T1" fmla="*/ 12 h 7"/>
                <a:gd name="T2" fmla="*/ 0 w 9"/>
                <a:gd name="T3" fmla="*/ 17 h 7"/>
                <a:gd name="T4" fmla="*/ 21 w 9"/>
                <a:gd name="T5" fmla="*/ 12 h 7"/>
                <a:gd name="T6" fmla="*/ 0 60000 65536"/>
                <a:gd name="T7" fmla="*/ 0 60000 65536"/>
                <a:gd name="T8" fmla="*/ 0 60000 65536"/>
              </a:gdLst>
              <a:ahLst/>
              <a:cxnLst>
                <a:cxn ang="T6">
                  <a:pos x="T0" y="T1"/>
                </a:cxn>
                <a:cxn ang="T7">
                  <a:pos x="T2" y="T3"/>
                </a:cxn>
                <a:cxn ang="T8">
                  <a:pos x="T4" y="T5"/>
                </a:cxn>
              </a:cxnLst>
              <a:rect l="0" t="0" r="r" b="b"/>
              <a:pathLst>
                <a:path w="9" h="7">
                  <a:moveTo>
                    <a:pt x="9" y="5"/>
                  </a:moveTo>
                  <a:cubicBezTo>
                    <a:pt x="5" y="5"/>
                    <a:pt x="3" y="6"/>
                    <a:pt x="0" y="7"/>
                  </a:cubicBezTo>
                  <a:cubicBezTo>
                    <a:pt x="1" y="4"/>
                    <a:pt x="9" y="0"/>
                    <a:pt x="9" y="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37" name="Freeform 36"/>
            <p:cNvSpPr/>
            <p:nvPr/>
          </p:nvSpPr>
          <p:spPr bwMode="auto">
            <a:xfrm>
              <a:off x="9340439" y="1631799"/>
              <a:ext cx="57150" cy="33337"/>
            </a:xfrm>
            <a:custGeom>
              <a:avLst/>
              <a:gdLst>
                <a:gd name="T0" fmla="*/ 29 w 15"/>
                <a:gd name="T1" fmla="*/ 5 h 9"/>
                <a:gd name="T2" fmla="*/ 34 w 15"/>
                <a:gd name="T3" fmla="*/ 21 h 9"/>
                <a:gd name="T4" fmla="*/ 5 w 15"/>
                <a:gd name="T5" fmla="*/ 14 h 9"/>
                <a:gd name="T6" fmla="*/ 10 w 15"/>
                <a:gd name="T7" fmla="*/ 5 h 9"/>
                <a:gd name="T8" fmla="*/ 29 w 15"/>
                <a:gd name="T9" fmla="*/ 5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9">
                  <a:moveTo>
                    <a:pt x="12" y="2"/>
                  </a:moveTo>
                  <a:cubicBezTo>
                    <a:pt x="14" y="3"/>
                    <a:pt x="15" y="7"/>
                    <a:pt x="14" y="9"/>
                  </a:cubicBezTo>
                  <a:cubicBezTo>
                    <a:pt x="9" y="8"/>
                    <a:pt x="3" y="9"/>
                    <a:pt x="2" y="6"/>
                  </a:cubicBezTo>
                  <a:cubicBezTo>
                    <a:pt x="0" y="2"/>
                    <a:pt x="6" y="5"/>
                    <a:pt x="4" y="2"/>
                  </a:cubicBezTo>
                  <a:cubicBezTo>
                    <a:pt x="8" y="0"/>
                    <a:pt x="12" y="3"/>
                    <a:pt x="12" y="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38" name="Freeform 37"/>
            <p:cNvSpPr/>
            <p:nvPr/>
          </p:nvSpPr>
          <p:spPr bwMode="auto">
            <a:xfrm>
              <a:off x="9322977" y="1725462"/>
              <a:ext cx="66675" cy="30162"/>
            </a:xfrm>
            <a:custGeom>
              <a:avLst/>
              <a:gdLst>
                <a:gd name="T0" fmla="*/ 37 w 18"/>
                <a:gd name="T1" fmla="*/ 10 h 8"/>
                <a:gd name="T2" fmla="*/ 28 w 18"/>
                <a:gd name="T3" fmla="*/ 14 h 8"/>
                <a:gd name="T4" fmla="*/ 16 w 18"/>
                <a:gd name="T5" fmla="*/ 17 h 8"/>
                <a:gd name="T6" fmla="*/ 5 w 18"/>
                <a:gd name="T7" fmla="*/ 14 h 8"/>
                <a:gd name="T8" fmla="*/ 7 w 18"/>
                <a:gd name="T9" fmla="*/ 5 h 8"/>
                <a:gd name="T10" fmla="*/ 16 w 18"/>
                <a:gd name="T11" fmla="*/ 0 h 8"/>
                <a:gd name="T12" fmla="*/ 37 w 18"/>
                <a:gd name="T13" fmla="*/ 10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8">
                  <a:moveTo>
                    <a:pt x="16" y="4"/>
                  </a:moveTo>
                  <a:cubicBezTo>
                    <a:pt x="18" y="7"/>
                    <a:pt x="13" y="6"/>
                    <a:pt x="12" y="6"/>
                  </a:cubicBezTo>
                  <a:cubicBezTo>
                    <a:pt x="11" y="6"/>
                    <a:pt x="8" y="8"/>
                    <a:pt x="7" y="7"/>
                  </a:cubicBezTo>
                  <a:cubicBezTo>
                    <a:pt x="6" y="6"/>
                    <a:pt x="4" y="7"/>
                    <a:pt x="2" y="6"/>
                  </a:cubicBezTo>
                  <a:cubicBezTo>
                    <a:pt x="0" y="3"/>
                    <a:pt x="7" y="4"/>
                    <a:pt x="3" y="2"/>
                  </a:cubicBezTo>
                  <a:cubicBezTo>
                    <a:pt x="4" y="1"/>
                    <a:pt x="7" y="2"/>
                    <a:pt x="7" y="0"/>
                  </a:cubicBezTo>
                  <a:cubicBezTo>
                    <a:pt x="10" y="1"/>
                    <a:pt x="14" y="2"/>
                    <a:pt x="16"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39" name="Freeform 38"/>
            <p:cNvSpPr/>
            <p:nvPr/>
          </p:nvSpPr>
          <p:spPr bwMode="auto">
            <a:xfrm>
              <a:off x="9322977" y="1774674"/>
              <a:ext cx="33338" cy="14287"/>
            </a:xfrm>
            <a:custGeom>
              <a:avLst/>
              <a:gdLst>
                <a:gd name="T0" fmla="*/ 16 w 9"/>
                <a:gd name="T1" fmla="*/ 9 h 4"/>
                <a:gd name="T2" fmla="*/ 5 w 9"/>
                <a:gd name="T3" fmla="*/ 9 h 4"/>
                <a:gd name="T4" fmla="*/ 16 w 9"/>
                <a:gd name="T5" fmla="*/ 9 h 4"/>
                <a:gd name="T6" fmla="*/ 0 60000 65536"/>
                <a:gd name="T7" fmla="*/ 0 60000 65536"/>
                <a:gd name="T8" fmla="*/ 0 60000 65536"/>
              </a:gdLst>
              <a:ahLst/>
              <a:cxnLst>
                <a:cxn ang="T6">
                  <a:pos x="T0" y="T1"/>
                </a:cxn>
                <a:cxn ang="T7">
                  <a:pos x="T2" y="T3"/>
                </a:cxn>
                <a:cxn ang="T8">
                  <a:pos x="T4" y="T5"/>
                </a:cxn>
              </a:cxnLst>
              <a:rect l="0" t="0" r="r" b="b"/>
              <a:pathLst>
                <a:path w="9" h="4">
                  <a:moveTo>
                    <a:pt x="7" y="4"/>
                  </a:moveTo>
                  <a:cubicBezTo>
                    <a:pt x="5" y="2"/>
                    <a:pt x="5" y="4"/>
                    <a:pt x="2" y="4"/>
                  </a:cubicBezTo>
                  <a:cubicBezTo>
                    <a:pt x="0" y="0"/>
                    <a:pt x="9" y="0"/>
                    <a:pt x="7"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40" name="Freeform 39"/>
            <p:cNvSpPr/>
            <p:nvPr/>
          </p:nvSpPr>
          <p:spPr bwMode="auto">
            <a:xfrm>
              <a:off x="9224552" y="1793724"/>
              <a:ext cx="38100" cy="22225"/>
            </a:xfrm>
            <a:custGeom>
              <a:avLst/>
              <a:gdLst>
                <a:gd name="T0" fmla="*/ 19 w 10"/>
                <a:gd name="T1" fmla="*/ 2 h 6"/>
                <a:gd name="T2" fmla="*/ 22 w 10"/>
                <a:gd name="T3" fmla="*/ 7 h 6"/>
                <a:gd name="T4" fmla="*/ 12 w 10"/>
                <a:gd name="T5" fmla="*/ 9 h 6"/>
                <a:gd name="T6" fmla="*/ 0 w 10"/>
                <a:gd name="T7" fmla="*/ 9 h 6"/>
                <a:gd name="T8" fmla="*/ 19 w 10"/>
                <a:gd name="T9" fmla="*/ 2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6">
                  <a:moveTo>
                    <a:pt x="8" y="1"/>
                  </a:moveTo>
                  <a:cubicBezTo>
                    <a:pt x="8" y="2"/>
                    <a:pt x="8" y="3"/>
                    <a:pt x="9" y="3"/>
                  </a:cubicBezTo>
                  <a:cubicBezTo>
                    <a:pt x="10" y="5"/>
                    <a:pt x="5" y="3"/>
                    <a:pt x="5" y="4"/>
                  </a:cubicBezTo>
                  <a:cubicBezTo>
                    <a:pt x="3" y="6"/>
                    <a:pt x="4" y="4"/>
                    <a:pt x="0" y="4"/>
                  </a:cubicBezTo>
                  <a:cubicBezTo>
                    <a:pt x="2" y="3"/>
                    <a:pt x="4" y="0"/>
                    <a:pt x="8"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41" name="Freeform 40"/>
            <p:cNvSpPr/>
            <p:nvPr/>
          </p:nvSpPr>
          <p:spPr bwMode="auto">
            <a:xfrm>
              <a:off x="9292814" y="1815949"/>
              <a:ext cx="11113" cy="22225"/>
            </a:xfrm>
            <a:custGeom>
              <a:avLst/>
              <a:gdLst>
                <a:gd name="T0" fmla="*/ 2 w 3"/>
                <a:gd name="T1" fmla="*/ 0 h 6"/>
                <a:gd name="T2" fmla="*/ 7 w 3"/>
                <a:gd name="T3" fmla="*/ 9 h 6"/>
                <a:gd name="T4" fmla="*/ 2 w 3"/>
                <a:gd name="T5" fmla="*/ 0 h 6"/>
                <a:gd name="T6" fmla="*/ 0 60000 65536"/>
                <a:gd name="T7" fmla="*/ 0 60000 65536"/>
                <a:gd name="T8" fmla="*/ 0 60000 65536"/>
              </a:gdLst>
              <a:ahLst/>
              <a:cxnLst>
                <a:cxn ang="T6">
                  <a:pos x="T0" y="T1"/>
                </a:cxn>
                <a:cxn ang="T7">
                  <a:pos x="T2" y="T3"/>
                </a:cxn>
                <a:cxn ang="T8">
                  <a:pos x="T4" y="T5"/>
                </a:cxn>
              </a:cxnLst>
              <a:rect l="0" t="0" r="r" b="b"/>
              <a:pathLst>
                <a:path w="3" h="6">
                  <a:moveTo>
                    <a:pt x="1" y="0"/>
                  </a:moveTo>
                  <a:cubicBezTo>
                    <a:pt x="3" y="0"/>
                    <a:pt x="3" y="2"/>
                    <a:pt x="3" y="4"/>
                  </a:cubicBezTo>
                  <a:cubicBezTo>
                    <a:pt x="0" y="6"/>
                    <a:pt x="1" y="2"/>
                    <a:pt x="1"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42" name="Freeform 41"/>
            <p:cNvSpPr/>
            <p:nvPr/>
          </p:nvSpPr>
          <p:spPr bwMode="auto">
            <a:xfrm>
              <a:off x="3889725" y="1996207"/>
              <a:ext cx="79375" cy="95250"/>
            </a:xfrm>
            <a:custGeom>
              <a:avLst/>
              <a:gdLst>
                <a:gd name="T0" fmla="*/ 19 w 21"/>
                <a:gd name="T1" fmla="*/ 0 h 25"/>
                <a:gd name="T2" fmla="*/ 21 w 21"/>
                <a:gd name="T3" fmla="*/ 2 h 25"/>
                <a:gd name="T4" fmla="*/ 40 w 21"/>
                <a:gd name="T5" fmla="*/ 2 h 25"/>
                <a:gd name="T6" fmla="*/ 50 w 21"/>
                <a:gd name="T7" fmla="*/ 10 h 25"/>
                <a:gd name="T8" fmla="*/ 45 w 21"/>
                <a:gd name="T9" fmla="*/ 14 h 25"/>
                <a:gd name="T10" fmla="*/ 40 w 21"/>
                <a:gd name="T11" fmla="*/ 17 h 25"/>
                <a:gd name="T12" fmla="*/ 45 w 21"/>
                <a:gd name="T13" fmla="*/ 31 h 25"/>
                <a:gd name="T14" fmla="*/ 43 w 21"/>
                <a:gd name="T15" fmla="*/ 46 h 25"/>
                <a:gd name="T16" fmla="*/ 29 w 21"/>
                <a:gd name="T17" fmla="*/ 46 h 25"/>
                <a:gd name="T18" fmla="*/ 26 w 21"/>
                <a:gd name="T19" fmla="*/ 53 h 25"/>
                <a:gd name="T20" fmla="*/ 21 w 21"/>
                <a:gd name="T21" fmla="*/ 60 h 25"/>
                <a:gd name="T22" fmla="*/ 5 w 21"/>
                <a:gd name="T23" fmla="*/ 60 h 25"/>
                <a:gd name="T24" fmla="*/ 10 w 21"/>
                <a:gd name="T25" fmla="*/ 43 h 25"/>
                <a:gd name="T26" fmla="*/ 10 w 21"/>
                <a:gd name="T27" fmla="*/ 31 h 25"/>
                <a:gd name="T28" fmla="*/ 5 w 21"/>
                <a:gd name="T29" fmla="*/ 17 h 25"/>
                <a:gd name="T30" fmla="*/ 14 w 21"/>
                <a:gd name="T31" fmla="*/ 19 h 25"/>
                <a:gd name="T32" fmla="*/ 19 w 21"/>
                <a:gd name="T33" fmla="*/ 0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 h="25">
                  <a:moveTo>
                    <a:pt x="8" y="0"/>
                  </a:moveTo>
                  <a:cubicBezTo>
                    <a:pt x="9" y="0"/>
                    <a:pt x="9" y="1"/>
                    <a:pt x="9" y="1"/>
                  </a:cubicBezTo>
                  <a:cubicBezTo>
                    <a:pt x="9" y="3"/>
                    <a:pt x="14" y="0"/>
                    <a:pt x="17" y="1"/>
                  </a:cubicBezTo>
                  <a:cubicBezTo>
                    <a:pt x="17" y="3"/>
                    <a:pt x="18" y="4"/>
                    <a:pt x="21" y="4"/>
                  </a:cubicBezTo>
                  <a:cubicBezTo>
                    <a:pt x="21" y="5"/>
                    <a:pt x="20" y="6"/>
                    <a:pt x="19" y="6"/>
                  </a:cubicBezTo>
                  <a:cubicBezTo>
                    <a:pt x="19" y="7"/>
                    <a:pt x="18" y="7"/>
                    <a:pt x="17" y="7"/>
                  </a:cubicBezTo>
                  <a:cubicBezTo>
                    <a:pt x="17" y="10"/>
                    <a:pt x="19" y="10"/>
                    <a:pt x="19" y="13"/>
                  </a:cubicBezTo>
                  <a:cubicBezTo>
                    <a:pt x="19" y="15"/>
                    <a:pt x="18" y="16"/>
                    <a:pt x="18" y="19"/>
                  </a:cubicBezTo>
                  <a:cubicBezTo>
                    <a:pt x="16" y="19"/>
                    <a:pt x="14" y="19"/>
                    <a:pt x="12" y="19"/>
                  </a:cubicBezTo>
                  <a:cubicBezTo>
                    <a:pt x="11" y="19"/>
                    <a:pt x="12" y="21"/>
                    <a:pt x="11" y="22"/>
                  </a:cubicBezTo>
                  <a:cubicBezTo>
                    <a:pt x="11" y="23"/>
                    <a:pt x="8" y="23"/>
                    <a:pt x="9" y="25"/>
                  </a:cubicBezTo>
                  <a:cubicBezTo>
                    <a:pt x="6" y="25"/>
                    <a:pt x="4" y="25"/>
                    <a:pt x="2" y="25"/>
                  </a:cubicBezTo>
                  <a:cubicBezTo>
                    <a:pt x="2" y="22"/>
                    <a:pt x="0" y="17"/>
                    <a:pt x="4" y="18"/>
                  </a:cubicBezTo>
                  <a:cubicBezTo>
                    <a:pt x="4" y="14"/>
                    <a:pt x="2" y="15"/>
                    <a:pt x="4" y="13"/>
                  </a:cubicBezTo>
                  <a:cubicBezTo>
                    <a:pt x="5" y="9"/>
                    <a:pt x="1" y="11"/>
                    <a:pt x="2" y="7"/>
                  </a:cubicBezTo>
                  <a:cubicBezTo>
                    <a:pt x="4" y="7"/>
                    <a:pt x="5" y="8"/>
                    <a:pt x="6" y="8"/>
                  </a:cubicBezTo>
                  <a:cubicBezTo>
                    <a:pt x="9" y="8"/>
                    <a:pt x="7" y="2"/>
                    <a:pt x="8"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43" name="Freeform 42"/>
            <p:cNvSpPr/>
            <p:nvPr/>
          </p:nvSpPr>
          <p:spPr bwMode="auto">
            <a:xfrm>
              <a:off x="7773577" y="2003274"/>
              <a:ext cx="22225" cy="22225"/>
            </a:xfrm>
            <a:custGeom>
              <a:avLst/>
              <a:gdLst>
                <a:gd name="T0" fmla="*/ 12 w 6"/>
                <a:gd name="T1" fmla="*/ 0 h 6"/>
                <a:gd name="T2" fmla="*/ 9 w 6"/>
                <a:gd name="T3" fmla="*/ 7 h 6"/>
                <a:gd name="T4" fmla="*/ 0 w 6"/>
                <a:gd name="T5" fmla="*/ 9 h 6"/>
                <a:gd name="T6" fmla="*/ 12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5" y="0"/>
                  </a:moveTo>
                  <a:cubicBezTo>
                    <a:pt x="6" y="2"/>
                    <a:pt x="5" y="2"/>
                    <a:pt x="4" y="3"/>
                  </a:cubicBezTo>
                  <a:cubicBezTo>
                    <a:pt x="3" y="5"/>
                    <a:pt x="2" y="6"/>
                    <a:pt x="0" y="4"/>
                  </a:cubicBezTo>
                  <a:cubicBezTo>
                    <a:pt x="0" y="1"/>
                    <a:pt x="3" y="1"/>
                    <a:pt x="5"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44" name="Freeform 43"/>
            <p:cNvSpPr/>
            <p:nvPr/>
          </p:nvSpPr>
          <p:spPr bwMode="auto">
            <a:xfrm>
              <a:off x="8346664" y="2022324"/>
              <a:ext cx="30163" cy="44450"/>
            </a:xfrm>
            <a:custGeom>
              <a:avLst/>
              <a:gdLst>
                <a:gd name="T0" fmla="*/ 5 w 8"/>
                <a:gd name="T1" fmla="*/ 0 h 12"/>
                <a:gd name="T2" fmla="*/ 19 w 8"/>
                <a:gd name="T3" fmla="*/ 19 h 12"/>
                <a:gd name="T4" fmla="*/ 7 w 8"/>
                <a:gd name="T5" fmla="*/ 14 h 12"/>
                <a:gd name="T6" fmla="*/ 5 w 8"/>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2">
                  <a:moveTo>
                    <a:pt x="2" y="0"/>
                  </a:moveTo>
                  <a:cubicBezTo>
                    <a:pt x="4" y="2"/>
                    <a:pt x="5" y="7"/>
                    <a:pt x="8" y="8"/>
                  </a:cubicBezTo>
                  <a:cubicBezTo>
                    <a:pt x="6" y="12"/>
                    <a:pt x="3" y="8"/>
                    <a:pt x="3" y="6"/>
                  </a:cubicBezTo>
                  <a:cubicBezTo>
                    <a:pt x="0" y="6"/>
                    <a:pt x="0" y="1"/>
                    <a:pt x="2"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45" name="Freeform 44"/>
            <p:cNvSpPr/>
            <p:nvPr/>
          </p:nvSpPr>
          <p:spPr bwMode="auto">
            <a:xfrm>
              <a:off x="6623400" y="2000969"/>
              <a:ext cx="46038" cy="206375"/>
            </a:xfrm>
            <a:custGeom>
              <a:avLst/>
              <a:gdLst>
                <a:gd name="T0" fmla="*/ 10 w 12"/>
                <a:gd name="T1" fmla="*/ 14 h 55"/>
                <a:gd name="T2" fmla="*/ 15 w 12"/>
                <a:gd name="T3" fmla="*/ 33 h 55"/>
                <a:gd name="T4" fmla="*/ 17 w 12"/>
                <a:gd name="T5" fmla="*/ 45 h 55"/>
                <a:gd name="T6" fmla="*/ 17 w 12"/>
                <a:gd name="T7" fmla="*/ 54 h 55"/>
                <a:gd name="T8" fmla="*/ 19 w 12"/>
                <a:gd name="T9" fmla="*/ 76 h 55"/>
                <a:gd name="T10" fmla="*/ 29 w 12"/>
                <a:gd name="T11" fmla="*/ 87 h 55"/>
                <a:gd name="T12" fmla="*/ 17 w 12"/>
                <a:gd name="T13" fmla="*/ 90 h 55"/>
                <a:gd name="T14" fmla="*/ 17 w 12"/>
                <a:gd name="T15" fmla="*/ 109 h 55"/>
                <a:gd name="T16" fmla="*/ 12 w 12"/>
                <a:gd name="T17" fmla="*/ 109 h 55"/>
                <a:gd name="T18" fmla="*/ 17 w 12"/>
                <a:gd name="T19" fmla="*/ 128 h 55"/>
                <a:gd name="T20" fmla="*/ 2 w 12"/>
                <a:gd name="T21" fmla="*/ 125 h 55"/>
                <a:gd name="T22" fmla="*/ 7 w 12"/>
                <a:gd name="T23" fmla="*/ 109 h 55"/>
                <a:gd name="T24" fmla="*/ 0 w 12"/>
                <a:gd name="T25" fmla="*/ 102 h 55"/>
                <a:gd name="T26" fmla="*/ 7 w 12"/>
                <a:gd name="T27" fmla="*/ 66 h 55"/>
                <a:gd name="T28" fmla="*/ 0 w 12"/>
                <a:gd name="T29" fmla="*/ 54 h 55"/>
                <a:gd name="T30" fmla="*/ 0 w 12"/>
                <a:gd name="T31" fmla="*/ 33 h 55"/>
                <a:gd name="T32" fmla="*/ 10 w 12"/>
                <a:gd name="T33" fmla="*/ 26 h 55"/>
                <a:gd name="T34" fmla="*/ 12 w 12"/>
                <a:gd name="T35" fmla="*/ 17 h 55"/>
                <a:gd name="T36" fmla="*/ 10 w 12"/>
                <a:gd name="T37" fmla="*/ 14 h 5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 h="55">
                  <a:moveTo>
                    <a:pt x="4" y="6"/>
                  </a:moveTo>
                  <a:cubicBezTo>
                    <a:pt x="9" y="0"/>
                    <a:pt x="4" y="13"/>
                    <a:pt x="6" y="14"/>
                  </a:cubicBezTo>
                  <a:cubicBezTo>
                    <a:pt x="8" y="16"/>
                    <a:pt x="5" y="16"/>
                    <a:pt x="7" y="19"/>
                  </a:cubicBezTo>
                  <a:cubicBezTo>
                    <a:pt x="9" y="21"/>
                    <a:pt x="7" y="21"/>
                    <a:pt x="7" y="23"/>
                  </a:cubicBezTo>
                  <a:cubicBezTo>
                    <a:pt x="7" y="24"/>
                    <a:pt x="10" y="28"/>
                    <a:pt x="8" y="32"/>
                  </a:cubicBezTo>
                  <a:cubicBezTo>
                    <a:pt x="8" y="35"/>
                    <a:pt x="10" y="36"/>
                    <a:pt x="12" y="37"/>
                  </a:cubicBezTo>
                  <a:cubicBezTo>
                    <a:pt x="12" y="39"/>
                    <a:pt x="9" y="39"/>
                    <a:pt x="7" y="38"/>
                  </a:cubicBezTo>
                  <a:cubicBezTo>
                    <a:pt x="7" y="41"/>
                    <a:pt x="7" y="46"/>
                    <a:pt x="7" y="46"/>
                  </a:cubicBezTo>
                  <a:cubicBezTo>
                    <a:pt x="7" y="46"/>
                    <a:pt x="5" y="46"/>
                    <a:pt x="5" y="46"/>
                  </a:cubicBezTo>
                  <a:cubicBezTo>
                    <a:pt x="5" y="49"/>
                    <a:pt x="8" y="50"/>
                    <a:pt x="7" y="54"/>
                  </a:cubicBezTo>
                  <a:cubicBezTo>
                    <a:pt x="4" y="53"/>
                    <a:pt x="4" y="55"/>
                    <a:pt x="1" y="53"/>
                  </a:cubicBezTo>
                  <a:cubicBezTo>
                    <a:pt x="4" y="50"/>
                    <a:pt x="1" y="50"/>
                    <a:pt x="3" y="46"/>
                  </a:cubicBezTo>
                  <a:cubicBezTo>
                    <a:pt x="3" y="44"/>
                    <a:pt x="2" y="43"/>
                    <a:pt x="0" y="43"/>
                  </a:cubicBezTo>
                  <a:cubicBezTo>
                    <a:pt x="1" y="40"/>
                    <a:pt x="4" y="35"/>
                    <a:pt x="3" y="28"/>
                  </a:cubicBezTo>
                  <a:cubicBezTo>
                    <a:pt x="2" y="26"/>
                    <a:pt x="0" y="25"/>
                    <a:pt x="0" y="23"/>
                  </a:cubicBezTo>
                  <a:cubicBezTo>
                    <a:pt x="0" y="19"/>
                    <a:pt x="3" y="17"/>
                    <a:pt x="0" y="14"/>
                  </a:cubicBezTo>
                  <a:cubicBezTo>
                    <a:pt x="1" y="13"/>
                    <a:pt x="2" y="11"/>
                    <a:pt x="4" y="11"/>
                  </a:cubicBezTo>
                  <a:cubicBezTo>
                    <a:pt x="4" y="9"/>
                    <a:pt x="4" y="7"/>
                    <a:pt x="5" y="7"/>
                  </a:cubicBezTo>
                  <a:cubicBezTo>
                    <a:pt x="5" y="6"/>
                    <a:pt x="4" y="6"/>
                    <a:pt x="4" y="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46" name="Freeform 45"/>
            <p:cNvSpPr/>
            <p:nvPr/>
          </p:nvSpPr>
          <p:spPr bwMode="auto">
            <a:xfrm>
              <a:off x="7735477" y="2025499"/>
              <a:ext cx="15875" cy="19050"/>
            </a:xfrm>
            <a:custGeom>
              <a:avLst/>
              <a:gdLst>
                <a:gd name="T0" fmla="*/ 3 w 4"/>
                <a:gd name="T1" fmla="*/ 0 h 5"/>
                <a:gd name="T2" fmla="*/ 0 w 4"/>
                <a:gd name="T3" fmla="*/ 10 h 5"/>
                <a:gd name="T4" fmla="*/ 0 w 4"/>
                <a:gd name="T5" fmla="*/ 2 h 5"/>
                <a:gd name="T6" fmla="*/ 3 w 4"/>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5">
                  <a:moveTo>
                    <a:pt x="1" y="0"/>
                  </a:moveTo>
                  <a:cubicBezTo>
                    <a:pt x="4" y="0"/>
                    <a:pt x="3" y="5"/>
                    <a:pt x="0" y="4"/>
                  </a:cubicBezTo>
                  <a:cubicBezTo>
                    <a:pt x="0" y="3"/>
                    <a:pt x="0" y="2"/>
                    <a:pt x="0" y="1"/>
                  </a:cubicBezTo>
                  <a:cubicBezTo>
                    <a:pt x="1" y="2"/>
                    <a:pt x="1" y="1"/>
                    <a:pt x="1"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47" name="Freeform 46"/>
            <p:cNvSpPr/>
            <p:nvPr/>
          </p:nvSpPr>
          <p:spPr bwMode="auto">
            <a:xfrm>
              <a:off x="9667464" y="2096937"/>
              <a:ext cx="131763" cy="112712"/>
            </a:xfrm>
            <a:custGeom>
              <a:avLst/>
              <a:gdLst>
                <a:gd name="T0" fmla="*/ 36 w 35"/>
                <a:gd name="T1" fmla="*/ 0 h 30"/>
                <a:gd name="T2" fmla="*/ 45 w 35"/>
                <a:gd name="T3" fmla="*/ 5 h 30"/>
                <a:gd name="T4" fmla="*/ 40 w 35"/>
                <a:gd name="T5" fmla="*/ 17 h 30"/>
                <a:gd name="T6" fmla="*/ 52 w 35"/>
                <a:gd name="T7" fmla="*/ 21 h 30"/>
                <a:gd name="T8" fmla="*/ 69 w 35"/>
                <a:gd name="T9" fmla="*/ 28 h 30"/>
                <a:gd name="T10" fmla="*/ 66 w 35"/>
                <a:gd name="T11" fmla="*/ 38 h 30"/>
                <a:gd name="T12" fmla="*/ 74 w 35"/>
                <a:gd name="T13" fmla="*/ 43 h 30"/>
                <a:gd name="T14" fmla="*/ 81 w 35"/>
                <a:gd name="T15" fmla="*/ 50 h 30"/>
                <a:gd name="T16" fmla="*/ 74 w 35"/>
                <a:gd name="T17" fmla="*/ 64 h 30"/>
                <a:gd name="T18" fmla="*/ 71 w 35"/>
                <a:gd name="T19" fmla="*/ 59 h 30"/>
                <a:gd name="T20" fmla="*/ 55 w 35"/>
                <a:gd name="T21" fmla="*/ 59 h 30"/>
                <a:gd name="T22" fmla="*/ 45 w 35"/>
                <a:gd name="T23" fmla="*/ 69 h 30"/>
                <a:gd name="T24" fmla="*/ 38 w 35"/>
                <a:gd name="T25" fmla="*/ 62 h 30"/>
                <a:gd name="T26" fmla="*/ 31 w 35"/>
                <a:gd name="T27" fmla="*/ 59 h 30"/>
                <a:gd name="T28" fmla="*/ 19 w 35"/>
                <a:gd name="T29" fmla="*/ 50 h 30"/>
                <a:gd name="T30" fmla="*/ 0 w 35"/>
                <a:gd name="T31" fmla="*/ 52 h 30"/>
                <a:gd name="T32" fmla="*/ 2 w 35"/>
                <a:gd name="T33" fmla="*/ 43 h 30"/>
                <a:gd name="T34" fmla="*/ 14 w 35"/>
                <a:gd name="T35" fmla="*/ 36 h 30"/>
                <a:gd name="T36" fmla="*/ 19 w 35"/>
                <a:gd name="T37" fmla="*/ 26 h 30"/>
                <a:gd name="T38" fmla="*/ 21 w 35"/>
                <a:gd name="T39" fmla="*/ 12 h 30"/>
                <a:gd name="T40" fmla="*/ 26 w 35"/>
                <a:gd name="T41" fmla="*/ 12 h 30"/>
                <a:gd name="T42" fmla="*/ 26 w 35"/>
                <a:gd name="T43" fmla="*/ 5 h 30"/>
                <a:gd name="T44" fmla="*/ 36 w 35"/>
                <a:gd name="T45" fmla="*/ 0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5" h="30">
                  <a:moveTo>
                    <a:pt x="15" y="0"/>
                  </a:moveTo>
                  <a:cubicBezTo>
                    <a:pt x="17" y="0"/>
                    <a:pt x="17" y="2"/>
                    <a:pt x="19" y="2"/>
                  </a:cubicBezTo>
                  <a:cubicBezTo>
                    <a:pt x="18" y="5"/>
                    <a:pt x="15" y="5"/>
                    <a:pt x="17" y="7"/>
                  </a:cubicBezTo>
                  <a:cubicBezTo>
                    <a:pt x="17" y="10"/>
                    <a:pt x="20" y="8"/>
                    <a:pt x="22" y="9"/>
                  </a:cubicBezTo>
                  <a:cubicBezTo>
                    <a:pt x="23" y="10"/>
                    <a:pt x="24" y="13"/>
                    <a:pt x="29" y="12"/>
                  </a:cubicBezTo>
                  <a:cubicBezTo>
                    <a:pt x="29" y="15"/>
                    <a:pt x="31" y="15"/>
                    <a:pt x="28" y="16"/>
                  </a:cubicBezTo>
                  <a:cubicBezTo>
                    <a:pt x="28" y="18"/>
                    <a:pt x="31" y="17"/>
                    <a:pt x="31" y="18"/>
                  </a:cubicBezTo>
                  <a:cubicBezTo>
                    <a:pt x="32" y="18"/>
                    <a:pt x="31" y="22"/>
                    <a:pt x="34" y="21"/>
                  </a:cubicBezTo>
                  <a:cubicBezTo>
                    <a:pt x="35" y="25"/>
                    <a:pt x="31" y="23"/>
                    <a:pt x="31" y="27"/>
                  </a:cubicBezTo>
                  <a:cubicBezTo>
                    <a:pt x="30" y="27"/>
                    <a:pt x="31" y="26"/>
                    <a:pt x="30" y="25"/>
                  </a:cubicBezTo>
                  <a:cubicBezTo>
                    <a:pt x="26" y="25"/>
                    <a:pt x="27" y="26"/>
                    <a:pt x="23" y="25"/>
                  </a:cubicBezTo>
                  <a:cubicBezTo>
                    <a:pt x="22" y="26"/>
                    <a:pt x="18" y="26"/>
                    <a:pt x="19" y="29"/>
                  </a:cubicBezTo>
                  <a:cubicBezTo>
                    <a:pt x="16" y="30"/>
                    <a:pt x="17" y="27"/>
                    <a:pt x="16" y="26"/>
                  </a:cubicBezTo>
                  <a:cubicBezTo>
                    <a:pt x="15" y="25"/>
                    <a:pt x="13" y="25"/>
                    <a:pt x="13" y="25"/>
                  </a:cubicBezTo>
                  <a:cubicBezTo>
                    <a:pt x="12" y="24"/>
                    <a:pt x="11" y="22"/>
                    <a:pt x="8" y="21"/>
                  </a:cubicBezTo>
                  <a:cubicBezTo>
                    <a:pt x="4" y="21"/>
                    <a:pt x="4" y="23"/>
                    <a:pt x="0" y="22"/>
                  </a:cubicBezTo>
                  <a:cubicBezTo>
                    <a:pt x="1" y="21"/>
                    <a:pt x="1" y="20"/>
                    <a:pt x="1" y="18"/>
                  </a:cubicBezTo>
                  <a:cubicBezTo>
                    <a:pt x="5" y="19"/>
                    <a:pt x="2" y="14"/>
                    <a:pt x="6" y="15"/>
                  </a:cubicBezTo>
                  <a:cubicBezTo>
                    <a:pt x="4" y="12"/>
                    <a:pt x="7" y="12"/>
                    <a:pt x="8" y="11"/>
                  </a:cubicBezTo>
                  <a:cubicBezTo>
                    <a:pt x="9" y="9"/>
                    <a:pt x="8" y="7"/>
                    <a:pt x="9" y="5"/>
                  </a:cubicBezTo>
                  <a:cubicBezTo>
                    <a:pt x="9" y="4"/>
                    <a:pt x="11" y="5"/>
                    <a:pt x="11" y="5"/>
                  </a:cubicBezTo>
                  <a:cubicBezTo>
                    <a:pt x="12" y="4"/>
                    <a:pt x="11" y="3"/>
                    <a:pt x="11" y="2"/>
                  </a:cubicBezTo>
                  <a:cubicBezTo>
                    <a:pt x="13" y="1"/>
                    <a:pt x="15" y="2"/>
                    <a:pt x="15"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48" name="Freeform 47"/>
            <p:cNvSpPr/>
            <p:nvPr/>
          </p:nvSpPr>
          <p:spPr bwMode="auto">
            <a:xfrm>
              <a:off x="9596027" y="2130274"/>
              <a:ext cx="30163" cy="30162"/>
            </a:xfrm>
            <a:custGeom>
              <a:avLst/>
              <a:gdLst>
                <a:gd name="T0" fmla="*/ 0 w 8"/>
                <a:gd name="T1" fmla="*/ 0 h 8"/>
                <a:gd name="T2" fmla="*/ 19 w 8"/>
                <a:gd name="T3" fmla="*/ 10 h 8"/>
                <a:gd name="T4" fmla="*/ 0 w 8"/>
                <a:gd name="T5" fmla="*/ 0 h 8"/>
                <a:gd name="T6" fmla="*/ 0 60000 65536"/>
                <a:gd name="T7" fmla="*/ 0 60000 65536"/>
                <a:gd name="T8" fmla="*/ 0 60000 65536"/>
              </a:gdLst>
              <a:ahLst/>
              <a:cxnLst>
                <a:cxn ang="T6">
                  <a:pos x="T0" y="T1"/>
                </a:cxn>
                <a:cxn ang="T7">
                  <a:pos x="T2" y="T3"/>
                </a:cxn>
                <a:cxn ang="T8">
                  <a:pos x="T4" y="T5"/>
                </a:cxn>
              </a:cxnLst>
              <a:rect l="0" t="0" r="r" b="b"/>
              <a:pathLst>
                <a:path w="8" h="8">
                  <a:moveTo>
                    <a:pt x="0" y="0"/>
                  </a:moveTo>
                  <a:cubicBezTo>
                    <a:pt x="4" y="0"/>
                    <a:pt x="4" y="4"/>
                    <a:pt x="8" y="4"/>
                  </a:cubicBezTo>
                  <a:cubicBezTo>
                    <a:pt x="7" y="8"/>
                    <a:pt x="0" y="4"/>
                    <a:pt x="0"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49" name="Freeform 48"/>
            <p:cNvSpPr/>
            <p:nvPr/>
          </p:nvSpPr>
          <p:spPr bwMode="auto">
            <a:xfrm>
              <a:off x="6609113" y="2240682"/>
              <a:ext cx="88900" cy="63500"/>
            </a:xfrm>
            <a:custGeom>
              <a:avLst/>
              <a:gdLst>
                <a:gd name="T0" fmla="*/ 16 w 24"/>
                <a:gd name="T1" fmla="*/ 0 h 17"/>
                <a:gd name="T2" fmla="*/ 19 w 24"/>
                <a:gd name="T3" fmla="*/ 2 h 17"/>
                <a:gd name="T4" fmla="*/ 28 w 24"/>
                <a:gd name="T5" fmla="*/ 14 h 17"/>
                <a:gd name="T6" fmla="*/ 56 w 24"/>
                <a:gd name="T7" fmla="*/ 12 h 17"/>
                <a:gd name="T8" fmla="*/ 47 w 24"/>
                <a:gd name="T9" fmla="*/ 28 h 17"/>
                <a:gd name="T10" fmla="*/ 37 w 24"/>
                <a:gd name="T11" fmla="*/ 24 h 17"/>
                <a:gd name="T12" fmla="*/ 26 w 24"/>
                <a:gd name="T13" fmla="*/ 31 h 17"/>
                <a:gd name="T14" fmla="*/ 23 w 24"/>
                <a:gd name="T15" fmla="*/ 38 h 17"/>
                <a:gd name="T16" fmla="*/ 9 w 24"/>
                <a:gd name="T17" fmla="*/ 33 h 17"/>
                <a:gd name="T18" fmla="*/ 16 w 24"/>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17">
                  <a:moveTo>
                    <a:pt x="7" y="0"/>
                  </a:moveTo>
                  <a:cubicBezTo>
                    <a:pt x="8" y="0"/>
                    <a:pt x="8" y="0"/>
                    <a:pt x="8" y="1"/>
                  </a:cubicBezTo>
                  <a:cubicBezTo>
                    <a:pt x="8" y="4"/>
                    <a:pt x="12" y="3"/>
                    <a:pt x="12" y="6"/>
                  </a:cubicBezTo>
                  <a:cubicBezTo>
                    <a:pt x="16" y="4"/>
                    <a:pt x="20" y="6"/>
                    <a:pt x="24" y="5"/>
                  </a:cubicBezTo>
                  <a:cubicBezTo>
                    <a:pt x="24" y="8"/>
                    <a:pt x="20" y="8"/>
                    <a:pt x="20" y="12"/>
                  </a:cubicBezTo>
                  <a:cubicBezTo>
                    <a:pt x="18" y="12"/>
                    <a:pt x="18" y="10"/>
                    <a:pt x="16" y="10"/>
                  </a:cubicBezTo>
                  <a:cubicBezTo>
                    <a:pt x="14" y="10"/>
                    <a:pt x="12" y="16"/>
                    <a:pt x="11" y="13"/>
                  </a:cubicBezTo>
                  <a:cubicBezTo>
                    <a:pt x="10" y="13"/>
                    <a:pt x="10" y="15"/>
                    <a:pt x="10" y="16"/>
                  </a:cubicBezTo>
                  <a:cubicBezTo>
                    <a:pt x="7" y="17"/>
                    <a:pt x="7" y="10"/>
                    <a:pt x="4" y="14"/>
                  </a:cubicBezTo>
                  <a:cubicBezTo>
                    <a:pt x="0" y="11"/>
                    <a:pt x="3" y="2"/>
                    <a:pt x="7"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50" name="Freeform 49"/>
            <p:cNvSpPr/>
            <p:nvPr/>
          </p:nvSpPr>
          <p:spPr bwMode="auto">
            <a:xfrm>
              <a:off x="6444013" y="2320057"/>
              <a:ext cx="179388" cy="152400"/>
            </a:xfrm>
            <a:custGeom>
              <a:avLst/>
              <a:gdLst>
                <a:gd name="T0" fmla="*/ 99 w 48"/>
                <a:gd name="T1" fmla="*/ 0 h 41"/>
                <a:gd name="T2" fmla="*/ 108 w 48"/>
                <a:gd name="T3" fmla="*/ 2 h 41"/>
                <a:gd name="T4" fmla="*/ 108 w 48"/>
                <a:gd name="T5" fmla="*/ 44 h 41"/>
                <a:gd name="T6" fmla="*/ 106 w 48"/>
                <a:gd name="T7" fmla="*/ 37 h 41"/>
                <a:gd name="T8" fmla="*/ 106 w 48"/>
                <a:gd name="T9" fmla="*/ 56 h 41"/>
                <a:gd name="T10" fmla="*/ 99 w 48"/>
                <a:gd name="T11" fmla="*/ 52 h 41"/>
                <a:gd name="T12" fmla="*/ 99 w 48"/>
                <a:gd name="T13" fmla="*/ 80 h 41"/>
                <a:gd name="T14" fmla="*/ 94 w 48"/>
                <a:gd name="T15" fmla="*/ 77 h 41"/>
                <a:gd name="T16" fmla="*/ 85 w 48"/>
                <a:gd name="T17" fmla="*/ 82 h 41"/>
                <a:gd name="T18" fmla="*/ 80 w 48"/>
                <a:gd name="T19" fmla="*/ 80 h 41"/>
                <a:gd name="T20" fmla="*/ 68 w 48"/>
                <a:gd name="T21" fmla="*/ 82 h 41"/>
                <a:gd name="T22" fmla="*/ 57 w 48"/>
                <a:gd name="T23" fmla="*/ 84 h 41"/>
                <a:gd name="T24" fmla="*/ 49 w 48"/>
                <a:gd name="T25" fmla="*/ 96 h 41"/>
                <a:gd name="T26" fmla="*/ 38 w 48"/>
                <a:gd name="T27" fmla="*/ 82 h 41"/>
                <a:gd name="T28" fmla="*/ 33 w 48"/>
                <a:gd name="T29" fmla="*/ 89 h 41"/>
                <a:gd name="T30" fmla="*/ 28 w 48"/>
                <a:gd name="T31" fmla="*/ 84 h 41"/>
                <a:gd name="T32" fmla="*/ 0 w 48"/>
                <a:gd name="T33" fmla="*/ 91 h 41"/>
                <a:gd name="T34" fmla="*/ 2 w 48"/>
                <a:gd name="T35" fmla="*/ 80 h 41"/>
                <a:gd name="T36" fmla="*/ 9 w 48"/>
                <a:gd name="T37" fmla="*/ 82 h 41"/>
                <a:gd name="T38" fmla="*/ 12 w 48"/>
                <a:gd name="T39" fmla="*/ 77 h 41"/>
                <a:gd name="T40" fmla="*/ 49 w 48"/>
                <a:gd name="T41" fmla="*/ 75 h 41"/>
                <a:gd name="T42" fmla="*/ 57 w 48"/>
                <a:gd name="T43" fmla="*/ 56 h 41"/>
                <a:gd name="T44" fmla="*/ 61 w 48"/>
                <a:gd name="T45" fmla="*/ 49 h 41"/>
                <a:gd name="T46" fmla="*/ 78 w 48"/>
                <a:gd name="T47" fmla="*/ 52 h 41"/>
                <a:gd name="T48" fmla="*/ 78 w 48"/>
                <a:gd name="T49" fmla="*/ 42 h 41"/>
                <a:gd name="T50" fmla="*/ 80 w 48"/>
                <a:gd name="T51" fmla="*/ 47 h 41"/>
                <a:gd name="T52" fmla="*/ 82 w 48"/>
                <a:gd name="T53" fmla="*/ 33 h 41"/>
                <a:gd name="T54" fmla="*/ 92 w 48"/>
                <a:gd name="T55" fmla="*/ 12 h 41"/>
                <a:gd name="T56" fmla="*/ 99 w 48"/>
                <a:gd name="T57" fmla="*/ 0 h 4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8" h="41">
                  <a:moveTo>
                    <a:pt x="42" y="0"/>
                  </a:moveTo>
                  <a:cubicBezTo>
                    <a:pt x="44" y="0"/>
                    <a:pt x="44" y="1"/>
                    <a:pt x="46" y="1"/>
                  </a:cubicBezTo>
                  <a:cubicBezTo>
                    <a:pt x="46" y="10"/>
                    <a:pt x="48" y="14"/>
                    <a:pt x="46" y="19"/>
                  </a:cubicBezTo>
                  <a:cubicBezTo>
                    <a:pt x="45" y="19"/>
                    <a:pt x="45" y="17"/>
                    <a:pt x="45" y="16"/>
                  </a:cubicBezTo>
                  <a:cubicBezTo>
                    <a:pt x="41" y="18"/>
                    <a:pt x="45" y="21"/>
                    <a:pt x="45" y="24"/>
                  </a:cubicBezTo>
                  <a:cubicBezTo>
                    <a:pt x="44" y="23"/>
                    <a:pt x="44" y="22"/>
                    <a:pt x="42" y="22"/>
                  </a:cubicBezTo>
                  <a:cubicBezTo>
                    <a:pt x="42" y="26"/>
                    <a:pt x="42" y="30"/>
                    <a:pt x="42" y="34"/>
                  </a:cubicBezTo>
                  <a:cubicBezTo>
                    <a:pt x="41" y="34"/>
                    <a:pt x="41" y="33"/>
                    <a:pt x="40" y="33"/>
                  </a:cubicBezTo>
                  <a:cubicBezTo>
                    <a:pt x="38" y="32"/>
                    <a:pt x="37" y="35"/>
                    <a:pt x="36" y="35"/>
                  </a:cubicBezTo>
                  <a:cubicBezTo>
                    <a:pt x="36" y="35"/>
                    <a:pt x="35" y="34"/>
                    <a:pt x="34" y="34"/>
                  </a:cubicBezTo>
                  <a:cubicBezTo>
                    <a:pt x="34" y="34"/>
                    <a:pt x="31" y="35"/>
                    <a:pt x="29" y="35"/>
                  </a:cubicBezTo>
                  <a:cubicBezTo>
                    <a:pt x="29" y="35"/>
                    <a:pt x="27" y="37"/>
                    <a:pt x="24" y="36"/>
                  </a:cubicBezTo>
                  <a:cubicBezTo>
                    <a:pt x="21" y="37"/>
                    <a:pt x="23" y="40"/>
                    <a:pt x="21" y="41"/>
                  </a:cubicBezTo>
                  <a:cubicBezTo>
                    <a:pt x="19" y="40"/>
                    <a:pt x="16" y="39"/>
                    <a:pt x="16" y="35"/>
                  </a:cubicBezTo>
                  <a:cubicBezTo>
                    <a:pt x="14" y="34"/>
                    <a:pt x="15" y="37"/>
                    <a:pt x="14" y="38"/>
                  </a:cubicBezTo>
                  <a:cubicBezTo>
                    <a:pt x="13" y="38"/>
                    <a:pt x="12" y="36"/>
                    <a:pt x="12" y="36"/>
                  </a:cubicBezTo>
                  <a:cubicBezTo>
                    <a:pt x="8" y="37"/>
                    <a:pt x="3" y="41"/>
                    <a:pt x="0" y="39"/>
                  </a:cubicBezTo>
                  <a:cubicBezTo>
                    <a:pt x="1" y="38"/>
                    <a:pt x="1" y="36"/>
                    <a:pt x="1" y="34"/>
                  </a:cubicBezTo>
                  <a:cubicBezTo>
                    <a:pt x="2" y="33"/>
                    <a:pt x="3" y="35"/>
                    <a:pt x="4" y="35"/>
                  </a:cubicBezTo>
                  <a:cubicBezTo>
                    <a:pt x="5" y="35"/>
                    <a:pt x="4" y="33"/>
                    <a:pt x="5" y="33"/>
                  </a:cubicBezTo>
                  <a:cubicBezTo>
                    <a:pt x="9" y="32"/>
                    <a:pt x="16" y="34"/>
                    <a:pt x="21" y="32"/>
                  </a:cubicBezTo>
                  <a:cubicBezTo>
                    <a:pt x="19" y="27"/>
                    <a:pt x="25" y="28"/>
                    <a:pt x="24" y="24"/>
                  </a:cubicBezTo>
                  <a:cubicBezTo>
                    <a:pt x="26" y="25"/>
                    <a:pt x="26" y="25"/>
                    <a:pt x="26" y="21"/>
                  </a:cubicBezTo>
                  <a:cubicBezTo>
                    <a:pt x="28" y="24"/>
                    <a:pt x="31" y="20"/>
                    <a:pt x="33" y="22"/>
                  </a:cubicBezTo>
                  <a:cubicBezTo>
                    <a:pt x="34" y="22"/>
                    <a:pt x="32" y="18"/>
                    <a:pt x="33" y="18"/>
                  </a:cubicBezTo>
                  <a:cubicBezTo>
                    <a:pt x="34" y="17"/>
                    <a:pt x="34" y="20"/>
                    <a:pt x="34" y="20"/>
                  </a:cubicBezTo>
                  <a:cubicBezTo>
                    <a:pt x="35" y="20"/>
                    <a:pt x="38" y="19"/>
                    <a:pt x="35" y="14"/>
                  </a:cubicBezTo>
                  <a:cubicBezTo>
                    <a:pt x="40" y="13"/>
                    <a:pt x="37" y="8"/>
                    <a:pt x="39" y="5"/>
                  </a:cubicBezTo>
                  <a:cubicBezTo>
                    <a:pt x="40" y="3"/>
                    <a:pt x="44" y="3"/>
                    <a:pt x="42"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51" name="Freeform 50"/>
            <p:cNvSpPr/>
            <p:nvPr/>
          </p:nvSpPr>
          <p:spPr bwMode="auto">
            <a:xfrm>
              <a:off x="4227863" y="2326407"/>
              <a:ext cx="28575" cy="38100"/>
            </a:xfrm>
            <a:custGeom>
              <a:avLst/>
              <a:gdLst>
                <a:gd name="T0" fmla="*/ 5 w 8"/>
                <a:gd name="T1" fmla="*/ 0 h 10"/>
                <a:gd name="T2" fmla="*/ 0 w 8"/>
                <a:gd name="T3" fmla="*/ 22 h 10"/>
                <a:gd name="T4" fmla="*/ 5 w 8"/>
                <a:gd name="T5" fmla="*/ 0 h 10"/>
                <a:gd name="T6" fmla="*/ 0 60000 65536"/>
                <a:gd name="T7" fmla="*/ 0 60000 65536"/>
                <a:gd name="T8" fmla="*/ 0 60000 65536"/>
              </a:gdLst>
              <a:ahLst/>
              <a:cxnLst>
                <a:cxn ang="T6">
                  <a:pos x="T0" y="T1"/>
                </a:cxn>
                <a:cxn ang="T7">
                  <a:pos x="T2" y="T3"/>
                </a:cxn>
                <a:cxn ang="T8">
                  <a:pos x="T4" y="T5"/>
                </a:cxn>
              </a:cxnLst>
              <a:rect l="0" t="0" r="r" b="b"/>
              <a:pathLst>
                <a:path w="8" h="10">
                  <a:moveTo>
                    <a:pt x="2" y="0"/>
                  </a:moveTo>
                  <a:cubicBezTo>
                    <a:pt x="8" y="0"/>
                    <a:pt x="6" y="10"/>
                    <a:pt x="0" y="9"/>
                  </a:cubicBezTo>
                  <a:cubicBezTo>
                    <a:pt x="3" y="8"/>
                    <a:pt x="0" y="1"/>
                    <a:pt x="2"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52" name="Freeform 51"/>
            <p:cNvSpPr/>
            <p:nvPr/>
          </p:nvSpPr>
          <p:spPr bwMode="auto">
            <a:xfrm>
              <a:off x="4302475" y="2378794"/>
              <a:ext cx="44450" cy="34925"/>
            </a:xfrm>
            <a:custGeom>
              <a:avLst/>
              <a:gdLst>
                <a:gd name="T0" fmla="*/ 21 w 12"/>
                <a:gd name="T1" fmla="*/ 5 h 9"/>
                <a:gd name="T2" fmla="*/ 28 w 12"/>
                <a:gd name="T3" fmla="*/ 20 h 9"/>
                <a:gd name="T4" fmla="*/ 14 w 12"/>
                <a:gd name="T5" fmla="*/ 20 h 9"/>
                <a:gd name="T6" fmla="*/ 14 w 12"/>
                <a:gd name="T7" fmla="*/ 15 h 9"/>
                <a:gd name="T8" fmla="*/ 2 w 12"/>
                <a:gd name="T9" fmla="*/ 12 h 9"/>
                <a:gd name="T10" fmla="*/ 21 w 12"/>
                <a:gd name="T11" fmla="*/ 5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9">
                  <a:moveTo>
                    <a:pt x="9" y="2"/>
                  </a:moveTo>
                  <a:cubicBezTo>
                    <a:pt x="11" y="3"/>
                    <a:pt x="12" y="5"/>
                    <a:pt x="12" y="8"/>
                  </a:cubicBezTo>
                  <a:cubicBezTo>
                    <a:pt x="11" y="7"/>
                    <a:pt x="7" y="9"/>
                    <a:pt x="6" y="8"/>
                  </a:cubicBezTo>
                  <a:cubicBezTo>
                    <a:pt x="6" y="7"/>
                    <a:pt x="6" y="6"/>
                    <a:pt x="6" y="6"/>
                  </a:cubicBezTo>
                  <a:cubicBezTo>
                    <a:pt x="4" y="6"/>
                    <a:pt x="1" y="7"/>
                    <a:pt x="1" y="5"/>
                  </a:cubicBezTo>
                  <a:cubicBezTo>
                    <a:pt x="0" y="0"/>
                    <a:pt x="9" y="5"/>
                    <a:pt x="9" y="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53" name="Freeform 52"/>
            <p:cNvSpPr/>
            <p:nvPr/>
          </p:nvSpPr>
          <p:spPr bwMode="auto">
            <a:xfrm>
              <a:off x="4658075" y="2439119"/>
              <a:ext cx="33338" cy="19050"/>
            </a:xfrm>
            <a:custGeom>
              <a:avLst/>
              <a:gdLst>
                <a:gd name="T0" fmla="*/ 0 w 9"/>
                <a:gd name="T1" fmla="*/ 10 h 5"/>
                <a:gd name="T2" fmla="*/ 12 w 9"/>
                <a:gd name="T3" fmla="*/ 2 h 5"/>
                <a:gd name="T4" fmla="*/ 9 w 9"/>
                <a:gd name="T5" fmla="*/ 5 h 5"/>
                <a:gd name="T6" fmla="*/ 0 w 9"/>
                <a:gd name="T7" fmla="*/ 1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0" y="4"/>
                  </a:moveTo>
                  <a:cubicBezTo>
                    <a:pt x="0" y="1"/>
                    <a:pt x="2" y="1"/>
                    <a:pt x="5" y="1"/>
                  </a:cubicBezTo>
                  <a:cubicBezTo>
                    <a:pt x="9" y="0"/>
                    <a:pt x="7" y="3"/>
                    <a:pt x="4" y="2"/>
                  </a:cubicBezTo>
                  <a:cubicBezTo>
                    <a:pt x="3" y="3"/>
                    <a:pt x="3" y="5"/>
                    <a:pt x="0"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54" name="Freeform 53"/>
            <p:cNvSpPr/>
            <p:nvPr/>
          </p:nvSpPr>
          <p:spPr bwMode="auto">
            <a:xfrm>
              <a:off x="6458300" y="2469282"/>
              <a:ext cx="33338" cy="19050"/>
            </a:xfrm>
            <a:custGeom>
              <a:avLst/>
              <a:gdLst>
                <a:gd name="T0" fmla="*/ 19 w 9"/>
                <a:gd name="T1" fmla="*/ 0 h 5"/>
                <a:gd name="T2" fmla="*/ 12 w 9"/>
                <a:gd name="T3" fmla="*/ 12 h 5"/>
                <a:gd name="T4" fmla="*/ 2 w 9"/>
                <a:gd name="T5" fmla="*/ 2 h 5"/>
                <a:gd name="T6" fmla="*/ 19 w 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8" y="0"/>
                  </a:moveTo>
                  <a:cubicBezTo>
                    <a:pt x="9" y="4"/>
                    <a:pt x="4" y="1"/>
                    <a:pt x="5" y="5"/>
                  </a:cubicBezTo>
                  <a:cubicBezTo>
                    <a:pt x="2" y="5"/>
                    <a:pt x="0" y="4"/>
                    <a:pt x="1" y="1"/>
                  </a:cubicBezTo>
                  <a:cubicBezTo>
                    <a:pt x="4" y="4"/>
                    <a:pt x="4" y="0"/>
                    <a:pt x="8"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55" name="Freeform 54"/>
            <p:cNvSpPr/>
            <p:nvPr/>
          </p:nvSpPr>
          <p:spPr bwMode="auto">
            <a:xfrm>
              <a:off x="6402738" y="2469282"/>
              <a:ext cx="47625" cy="49212"/>
            </a:xfrm>
            <a:custGeom>
              <a:avLst/>
              <a:gdLst>
                <a:gd name="T0" fmla="*/ 25 w 13"/>
                <a:gd name="T1" fmla="*/ 5 h 13"/>
                <a:gd name="T2" fmla="*/ 25 w 13"/>
                <a:gd name="T3" fmla="*/ 26 h 13"/>
                <a:gd name="T4" fmla="*/ 9 w 13"/>
                <a:gd name="T5" fmla="*/ 29 h 13"/>
                <a:gd name="T6" fmla="*/ 0 w 13"/>
                <a:gd name="T7" fmla="*/ 17 h 13"/>
                <a:gd name="T8" fmla="*/ 25 w 13"/>
                <a:gd name="T9" fmla="*/ 5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3">
                  <a:moveTo>
                    <a:pt x="11" y="2"/>
                  </a:moveTo>
                  <a:cubicBezTo>
                    <a:pt x="13" y="6"/>
                    <a:pt x="7" y="9"/>
                    <a:pt x="11" y="11"/>
                  </a:cubicBezTo>
                  <a:cubicBezTo>
                    <a:pt x="11" y="13"/>
                    <a:pt x="6" y="11"/>
                    <a:pt x="4" y="12"/>
                  </a:cubicBezTo>
                  <a:cubicBezTo>
                    <a:pt x="4" y="7"/>
                    <a:pt x="5" y="5"/>
                    <a:pt x="0" y="7"/>
                  </a:cubicBezTo>
                  <a:cubicBezTo>
                    <a:pt x="0" y="1"/>
                    <a:pt x="6" y="0"/>
                    <a:pt x="11" y="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56" name="Freeform 55"/>
            <p:cNvSpPr/>
            <p:nvPr/>
          </p:nvSpPr>
          <p:spPr bwMode="auto">
            <a:xfrm>
              <a:off x="6237638" y="2645494"/>
              <a:ext cx="25400" cy="44450"/>
            </a:xfrm>
            <a:custGeom>
              <a:avLst/>
              <a:gdLst>
                <a:gd name="T0" fmla="*/ 16 w 7"/>
                <a:gd name="T1" fmla="*/ 12 h 12"/>
                <a:gd name="T2" fmla="*/ 9 w 7"/>
                <a:gd name="T3" fmla="*/ 28 h 12"/>
                <a:gd name="T4" fmla="*/ 0 w 7"/>
                <a:gd name="T5" fmla="*/ 28 h 12"/>
                <a:gd name="T6" fmla="*/ 2 w 7"/>
                <a:gd name="T7" fmla="*/ 9 h 12"/>
                <a:gd name="T8" fmla="*/ 16 w 7"/>
                <a:gd name="T9" fmla="*/ 12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2">
                  <a:moveTo>
                    <a:pt x="7" y="5"/>
                  </a:moveTo>
                  <a:cubicBezTo>
                    <a:pt x="7" y="8"/>
                    <a:pt x="3" y="7"/>
                    <a:pt x="4" y="12"/>
                  </a:cubicBezTo>
                  <a:cubicBezTo>
                    <a:pt x="3" y="12"/>
                    <a:pt x="1" y="12"/>
                    <a:pt x="0" y="12"/>
                  </a:cubicBezTo>
                  <a:cubicBezTo>
                    <a:pt x="0" y="10"/>
                    <a:pt x="4" y="5"/>
                    <a:pt x="1" y="4"/>
                  </a:cubicBezTo>
                  <a:cubicBezTo>
                    <a:pt x="2" y="1"/>
                    <a:pt x="7" y="0"/>
                    <a:pt x="7" y="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57" name="Freeform 56"/>
            <p:cNvSpPr/>
            <p:nvPr/>
          </p:nvSpPr>
          <p:spPr bwMode="auto">
            <a:xfrm>
              <a:off x="8748302" y="2670024"/>
              <a:ext cx="19050" cy="15875"/>
            </a:xfrm>
            <a:custGeom>
              <a:avLst/>
              <a:gdLst>
                <a:gd name="T0" fmla="*/ 0 w 5"/>
                <a:gd name="T1" fmla="*/ 3 h 4"/>
                <a:gd name="T2" fmla="*/ 12 w 5"/>
                <a:gd name="T3" fmla="*/ 0 h 4"/>
                <a:gd name="T4" fmla="*/ 7 w 5"/>
                <a:gd name="T5" fmla="*/ 10 h 4"/>
                <a:gd name="T6" fmla="*/ 2 w 5"/>
                <a:gd name="T7" fmla="*/ 10 h 4"/>
                <a:gd name="T8" fmla="*/ 0 w 5"/>
                <a:gd name="T9" fmla="*/ 3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4">
                  <a:moveTo>
                    <a:pt x="0" y="1"/>
                  </a:moveTo>
                  <a:cubicBezTo>
                    <a:pt x="0" y="0"/>
                    <a:pt x="3" y="0"/>
                    <a:pt x="5" y="0"/>
                  </a:cubicBezTo>
                  <a:cubicBezTo>
                    <a:pt x="5" y="2"/>
                    <a:pt x="3" y="2"/>
                    <a:pt x="3" y="4"/>
                  </a:cubicBezTo>
                  <a:cubicBezTo>
                    <a:pt x="3" y="4"/>
                    <a:pt x="2" y="4"/>
                    <a:pt x="1" y="4"/>
                  </a:cubicBezTo>
                  <a:cubicBezTo>
                    <a:pt x="1" y="2"/>
                    <a:pt x="1" y="1"/>
                    <a:pt x="0"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58" name="Freeform 57"/>
            <p:cNvSpPr/>
            <p:nvPr/>
          </p:nvSpPr>
          <p:spPr bwMode="auto">
            <a:xfrm>
              <a:off x="9218202" y="2685899"/>
              <a:ext cx="179388" cy="66675"/>
            </a:xfrm>
            <a:custGeom>
              <a:avLst/>
              <a:gdLst>
                <a:gd name="T0" fmla="*/ 111 w 48"/>
                <a:gd name="T1" fmla="*/ 28 h 18"/>
                <a:gd name="T2" fmla="*/ 85 w 48"/>
                <a:gd name="T3" fmla="*/ 37 h 18"/>
                <a:gd name="T4" fmla="*/ 80 w 48"/>
                <a:gd name="T5" fmla="*/ 23 h 18"/>
                <a:gd name="T6" fmla="*/ 49 w 48"/>
                <a:gd name="T7" fmla="*/ 19 h 18"/>
                <a:gd name="T8" fmla="*/ 47 w 48"/>
                <a:gd name="T9" fmla="*/ 9 h 18"/>
                <a:gd name="T10" fmla="*/ 19 w 48"/>
                <a:gd name="T11" fmla="*/ 9 h 18"/>
                <a:gd name="T12" fmla="*/ 0 w 48"/>
                <a:gd name="T13" fmla="*/ 16 h 18"/>
                <a:gd name="T14" fmla="*/ 9 w 48"/>
                <a:gd name="T15" fmla="*/ 2 h 18"/>
                <a:gd name="T16" fmla="*/ 35 w 48"/>
                <a:gd name="T17" fmla="*/ 0 h 18"/>
                <a:gd name="T18" fmla="*/ 42 w 48"/>
                <a:gd name="T19" fmla="*/ 5 h 18"/>
                <a:gd name="T20" fmla="*/ 52 w 48"/>
                <a:gd name="T21" fmla="*/ 7 h 18"/>
                <a:gd name="T22" fmla="*/ 73 w 48"/>
                <a:gd name="T23" fmla="*/ 9 h 18"/>
                <a:gd name="T24" fmla="*/ 82 w 48"/>
                <a:gd name="T25" fmla="*/ 23 h 18"/>
                <a:gd name="T26" fmla="*/ 89 w 48"/>
                <a:gd name="T27" fmla="*/ 26 h 18"/>
                <a:gd name="T28" fmla="*/ 111 w 48"/>
                <a:gd name="T29" fmla="*/ 28 h 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8" h="18">
                  <a:moveTo>
                    <a:pt x="47" y="12"/>
                  </a:moveTo>
                  <a:cubicBezTo>
                    <a:pt x="48" y="18"/>
                    <a:pt x="37" y="12"/>
                    <a:pt x="36" y="16"/>
                  </a:cubicBezTo>
                  <a:cubicBezTo>
                    <a:pt x="34" y="16"/>
                    <a:pt x="36" y="11"/>
                    <a:pt x="34" y="10"/>
                  </a:cubicBezTo>
                  <a:cubicBezTo>
                    <a:pt x="30" y="9"/>
                    <a:pt x="25" y="9"/>
                    <a:pt x="21" y="8"/>
                  </a:cubicBezTo>
                  <a:cubicBezTo>
                    <a:pt x="20" y="7"/>
                    <a:pt x="20" y="6"/>
                    <a:pt x="20" y="4"/>
                  </a:cubicBezTo>
                  <a:cubicBezTo>
                    <a:pt x="15" y="5"/>
                    <a:pt x="11" y="4"/>
                    <a:pt x="8" y="4"/>
                  </a:cubicBezTo>
                  <a:cubicBezTo>
                    <a:pt x="5" y="5"/>
                    <a:pt x="3" y="8"/>
                    <a:pt x="0" y="7"/>
                  </a:cubicBezTo>
                  <a:cubicBezTo>
                    <a:pt x="0" y="3"/>
                    <a:pt x="5" y="5"/>
                    <a:pt x="4" y="1"/>
                  </a:cubicBezTo>
                  <a:cubicBezTo>
                    <a:pt x="7" y="0"/>
                    <a:pt x="14" y="2"/>
                    <a:pt x="15" y="0"/>
                  </a:cubicBezTo>
                  <a:cubicBezTo>
                    <a:pt x="20" y="0"/>
                    <a:pt x="13" y="1"/>
                    <a:pt x="18" y="2"/>
                  </a:cubicBezTo>
                  <a:cubicBezTo>
                    <a:pt x="18" y="2"/>
                    <a:pt x="22" y="3"/>
                    <a:pt x="22" y="3"/>
                  </a:cubicBezTo>
                  <a:cubicBezTo>
                    <a:pt x="23" y="4"/>
                    <a:pt x="27" y="5"/>
                    <a:pt x="31" y="4"/>
                  </a:cubicBezTo>
                  <a:cubicBezTo>
                    <a:pt x="30" y="9"/>
                    <a:pt x="37" y="5"/>
                    <a:pt x="35" y="10"/>
                  </a:cubicBezTo>
                  <a:cubicBezTo>
                    <a:pt x="37" y="9"/>
                    <a:pt x="38" y="9"/>
                    <a:pt x="38" y="11"/>
                  </a:cubicBezTo>
                  <a:cubicBezTo>
                    <a:pt x="41" y="12"/>
                    <a:pt x="46" y="10"/>
                    <a:pt x="47" y="1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59" name="Freeform 58"/>
            <p:cNvSpPr/>
            <p:nvPr/>
          </p:nvSpPr>
          <p:spPr bwMode="auto">
            <a:xfrm>
              <a:off x="9427752" y="2744637"/>
              <a:ext cx="74613" cy="41275"/>
            </a:xfrm>
            <a:custGeom>
              <a:avLst/>
              <a:gdLst>
                <a:gd name="T0" fmla="*/ 2 w 20"/>
                <a:gd name="T1" fmla="*/ 0 h 11"/>
                <a:gd name="T2" fmla="*/ 26 w 20"/>
                <a:gd name="T3" fmla="*/ 2 h 11"/>
                <a:gd name="T4" fmla="*/ 35 w 20"/>
                <a:gd name="T5" fmla="*/ 5 h 11"/>
                <a:gd name="T6" fmla="*/ 47 w 20"/>
                <a:gd name="T7" fmla="*/ 12 h 11"/>
                <a:gd name="T8" fmla="*/ 9 w 20"/>
                <a:gd name="T9" fmla="*/ 17 h 11"/>
                <a:gd name="T10" fmla="*/ 14 w 20"/>
                <a:gd name="T11" fmla="*/ 14 h 11"/>
                <a:gd name="T12" fmla="*/ 2 w 20"/>
                <a:gd name="T13" fmla="*/ 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1">
                  <a:moveTo>
                    <a:pt x="1" y="0"/>
                  </a:moveTo>
                  <a:cubicBezTo>
                    <a:pt x="4" y="2"/>
                    <a:pt x="8" y="0"/>
                    <a:pt x="11" y="1"/>
                  </a:cubicBezTo>
                  <a:cubicBezTo>
                    <a:pt x="11" y="1"/>
                    <a:pt x="14" y="6"/>
                    <a:pt x="15" y="2"/>
                  </a:cubicBezTo>
                  <a:cubicBezTo>
                    <a:pt x="17" y="3"/>
                    <a:pt x="16" y="6"/>
                    <a:pt x="20" y="5"/>
                  </a:cubicBezTo>
                  <a:cubicBezTo>
                    <a:pt x="20" y="11"/>
                    <a:pt x="8" y="8"/>
                    <a:pt x="4" y="7"/>
                  </a:cubicBezTo>
                  <a:cubicBezTo>
                    <a:pt x="3" y="6"/>
                    <a:pt x="6" y="6"/>
                    <a:pt x="6" y="6"/>
                  </a:cubicBezTo>
                  <a:cubicBezTo>
                    <a:pt x="6" y="4"/>
                    <a:pt x="0" y="4"/>
                    <a:pt x="1"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60" name="Freeform 59"/>
            <p:cNvSpPr/>
            <p:nvPr/>
          </p:nvSpPr>
          <p:spPr bwMode="auto">
            <a:xfrm>
              <a:off x="6028088" y="2747094"/>
              <a:ext cx="36513" cy="25400"/>
            </a:xfrm>
            <a:custGeom>
              <a:avLst/>
              <a:gdLst>
                <a:gd name="T0" fmla="*/ 21 w 10"/>
                <a:gd name="T1" fmla="*/ 0 h 7"/>
                <a:gd name="T2" fmla="*/ 14 w 10"/>
                <a:gd name="T3" fmla="*/ 16 h 7"/>
                <a:gd name="T4" fmla="*/ 0 w 10"/>
                <a:gd name="T5" fmla="*/ 7 h 7"/>
                <a:gd name="T6" fmla="*/ 7 w 10"/>
                <a:gd name="T7" fmla="*/ 0 h 7"/>
                <a:gd name="T8" fmla="*/ 21 w 10"/>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7">
                  <a:moveTo>
                    <a:pt x="9" y="0"/>
                  </a:moveTo>
                  <a:cubicBezTo>
                    <a:pt x="10" y="5"/>
                    <a:pt x="6" y="4"/>
                    <a:pt x="6" y="7"/>
                  </a:cubicBezTo>
                  <a:cubicBezTo>
                    <a:pt x="3" y="7"/>
                    <a:pt x="0" y="6"/>
                    <a:pt x="0" y="3"/>
                  </a:cubicBezTo>
                  <a:cubicBezTo>
                    <a:pt x="2" y="3"/>
                    <a:pt x="3" y="2"/>
                    <a:pt x="3" y="0"/>
                  </a:cubicBezTo>
                  <a:cubicBezTo>
                    <a:pt x="5" y="0"/>
                    <a:pt x="7" y="0"/>
                    <a:pt x="9"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61" name="Freeform 60"/>
            <p:cNvSpPr/>
            <p:nvPr/>
          </p:nvSpPr>
          <p:spPr bwMode="auto">
            <a:xfrm>
              <a:off x="9400764" y="2760512"/>
              <a:ext cx="30163" cy="19050"/>
            </a:xfrm>
            <a:custGeom>
              <a:avLst/>
              <a:gdLst>
                <a:gd name="T0" fmla="*/ 14 w 8"/>
                <a:gd name="T1" fmla="*/ 12 h 5"/>
                <a:gd name="T2" fmla="*/ 0 w 8"/>
                <a:gd name="T3" fmla="*/ 10 h 5"/>
                <a:gd name="T4" fmla="*/ 14 w 8"/>
                <a:gd name="T5" fmla="*/ 12 h 5"/>
                <a:gd name="T6" fmla="*/ 0 60000 65536"/>
                <a:gd name="T7" fmla="*/ 0 60000 65536"/>
                <a:gd name="T8" fmla="*/ 0 60000 65536"/>
              </a:gdLst>
              <a:ahLst/>
              <a:cxnLst>
                <a:cxn ang="T6">
                  <a:pos x="T0" y="T1"/>
                </a:cxn>
                <a:cxn ang="T7">
                  <a:pos x="T2" y="T3"/>
                </a:cxn>
                <a:cxn ang="T8">
                  <a:pos x="T4" y="T5"/>
                </a:cxn>
              </a:cxnLst>
              <a:rect l="0" t="0" r="r" b="b"/>
              <a:pathLst>
                <a:path w="8" h="5">
                  <a:moveTo>
                    <a:pt x="6" y="5"/>
                  </a:moveTo>
                  <a:cubicBezTo>
                    <a:pt x="5" y="4"/>
                    <a:pt x="3" y="4"/>
                    <a:pt x="0" y="4"/>
                  </a:cubicBezTo>
                  <a:cubicBezTo>
                    <a:pt x="1" y="2"/>
                    <a:pt x="8" y="0"/>
                    <a:pt x="6" y="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62" name="Freeform 61"/>
            <p:cNvSpPr/>
            <p:nvPr/>
          </p:nvSpPr>
          <p:spPr bwMode="auto">
            <a:xfrm>
              <a:off x="9326152" y="2763687"/>
              <a:ext cx="33338" cy="22225"/>
            </a:xfrm>
            <a:custGeom>
              <a:avLst/>
              <a:gdLst>
                <a:gd name="T0" fmla="*/ 2 w 9"/>
                <a:gd name="T1" fmla="*/ 5 h 6"/>
                <a:gd name="T2" fmla="*/ 19 w 9"/>
                <a:gd name="T3" fmla="*/ 9 h 6"/>
                <a:gd name="T4" fmla="*/ 2 w 9"/>
                <a:gd name="T5" fmla="*/ 5 h 6"/>
                <a:gd name="T6" fmla="*/ 0 60000 65536"/>
                <a:gd name="T7" fmla="*/ 0 60000 65536"/>
                <a:gd name="T8" fmla="*/ 0 60000 65536"/>
              </a:gdLst>
              <a:ahLst/>
              <a:cxnLst>
                <a:cxn ang="T6">
                  <a:pos x="T0" y="T1"/>
                </a:cxn>
                <a:cxn ang="T7">
                  <a:pos x="T2" y="T3"/>
                </a:cxn>
                <a:cxn ang="T8">
                  <a:pos x="T4" y="T5"/>
                </a:cxn>
              </a:cxnLst>
              <a:rect l="0" t="0" r="r" b="b"/>
              <a:pathLst>
                <a:path w="9" h="6">
                  <a:moveTo>
                    <a:pt x="1" y="2"/>
                  </a:moveTo>
                  <a:cubicBezTo>
                    <a:pt x="4" y="3"/>
                    <a:pt x="9" y="0"/>
                    <a:pt x="8" y="4"/>
                  </a:cubicBezTo>
                  <a:cubicBezTo>
                    <a:pt x="6" y="4"/>
                    <a:pt x="0" y="6"/>
                    <a:pt x="1" y="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63" name="Freeform 62"/>
            <p:cNvSpPr/>
            <p:nvPr/>
          </p:nvSpPr>
          <p:spPr bwMode="auto">
            <a:xfrm>
              <a:off x="6226525" y="2772494"/>
              <a:ext cx="47625" cy="87312"/>
            </a:xfrm>
            <a:custGeom>
              <a:avLst/>
              <a:gdLst>
                <a:gd name="T0" fmla="*/ 14 w 13"/>
                <a:gd name="T1" fmla="*/ 0 h 23"/>
                <a:gd name="T2" fmla="*/ 25 w 13"/>
                <a:gd name="T3" fmla="*/ 0 h 23"/>
                <a:gd name="T4" fmla="*/ 30 w 13"/>
                <a:gd name="T5" fmla="*/ 19 h 23"/>
                <a:gd name="T6" fmla="*/ 23 w 13"/>
                <a:gd name="T7" fmla="*/ 29 h 23"/>
                <a:gd name="T8" fmla="*/ 21 w 13"/>
                <a:gd name="T9" fmla="*/ 38 h 23"/>
                <a:gd name="T10" fmla="*/ 16 w 13"/>
                <a:gd name="T11" fmla="*/ 50 h 23"/>
                <a:gd name="T12" fmla="*/ 9 w 13"/>
                <a:gd name="T13" fmla="*/ 43 h 23"/>
                <a:gd name="T14" fmla="*/ 0 w 13"/>
                <a:gd name="T15" fmla="*/ 31 h 23"/>
                <a:gd name="T16" fmla="*/ 7 w 13"/>
                <a:gd name="T17" fmla="*/ 14 h 23"/>
                <a:gd name="T18" fmla="*/ 14 w 13"/>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 h="23">
                  <a:moveTo>
                    <a:pt x="6" y="0"/>
                  </a:moveTo>
                  <a:cubicBezTo>
                    <a:pt x="8" y="0"/>
                    <a:pt x="9" y="0"/>
                    <a:pt x="11" y="0"/>
                  </a:cubicBezTo>
                  <a:cubicBezTo>
                    <a:pt x="12" y="2"/>
                    <a:pt x="12" y="6"/>
                    <a:pt x="13" y="8"/>
                  </a:cubicBezTo>
                  <a:cubicBezTo>
                    <a:pt x="11" y="9"/>
                    <a:pt x="12" y="12"/>
                    <a:pt x="10" y="12"/>
                  </a:cubicBezTo>
                  <a:cubicBezTo>
                    <a:pt x="10" y="14"/>
                    <a:pt x="10" y="15"/>
                    <a:pt x="9" y="16"/>
                  </a:cubicBezTo>
                  <a:cubicBezTo>
                    <a:pt x="8" y="17"/>
                    <a:pt x="10" y="22"/>
                    <a:pt x="7" y="21"/>
                  </a:cubicBezTo>
                  <a:cubicBezTo>
                    <a:pt x="3" y="23"/>
                    <a:pt x="7" y="18"/>
                    <a:pt x="4" y="18"/>
                  </a:cubicBezTo>
                  <a:cubicBezTo>
                    <a:pt x="2" y="18"/>
                    <a:pt x="2" y="15"/>
                    <a:pt x="0" y="13"/>
                  </a:cubicBezTo>
                  <a:cubicBezTo>
                    <a:pt x="0" y="10"/>
                    <a:pt x="4" y="11"/>
                    <a:pt x="3" y="6"/>
                  </a:cubicBezTo>
                  <a:cubicBezTo>
                    <a:pt x="6" y="9"/>
                    <a:pt x="6" y="3"/>
                    <a:pt x="6"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64" name="Freeform 63"/>
            <p:cNvSpPr/>
            <p:nvPr/>
          </p:nvSpPr>
          <p:spPr bwMode="auto">
            <a:xfrm>
              <a:off x="6274150" y="2848694"/>
              <a:ext cx="68263" cy="66675"/>
            </a:xfrm>
            <a:custGeom>
              <a:avLst/>
              <a:gdLst>
                <a:gd name="T0" fmla="*/ 24 w 18"/>
                <a:gd name="T1" fmla="*/ 2 h 18"/>
                <a:gd name="T2" fmla="*/ 31 w 18"/>
                <a:gd name="T3" fmla="*/ 12 h 18"/>
                <a:gd name="T4" fmla="*/ 29 w 18"/>
                <a:gd name="T5" fmla="*/ 14 h 18"/>
                <a:gd name="T6" fmla="*/ 31 w 18"/>
                <a:gd name="T7" fmla="*/ 21 h 18"/>
                <a:gd name="T8" fmla="*/ 43 w 18"/>
                <a:gd name="T9" fmla="*/ 33 h 18"/>
                <a:gd name="T10" fmla="*/ 38 w 18"/>
                <a:gd name="T11" fmla="*/ 42 h 18"/>
                <a:gd name="T12" fmla="*/ 29 w 18"/>
                <a:gd name="T13" fmla="*/ 42 h 18"/>
                <a:gd name="T14" fmla="*/ 14 w 18"/>
                <a:gd name="T15" fmla="*/ 28 h 18"/>
                <a:gd name="T16" fmla="*/ 19 w 18"/>
                <a:gd name="T17" fmla="*/ 23 h 18"/>
                <a:gd name="T18" fmla="*/ 0 w 18"/>
                <a:gd name="T19" fmla="*/ 7 h 18"/>
                <a:gd name="T20" fmla="*/ 24 w 18"/>
                <a:gd name="T21" fmla="*/ 2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 h="18">
                  <a:moveTo>
                    <a:pt x="10" y="1"/>
                  </a:moveTo>
                  <a:cubicBezTo>
                    <a:pt x="7" y="5"/>
                    <a:pt x="12" y="4"/>
                    <a:pt x="13" y="5"/>
                  </a:cubicBezTo>
                  <a:cubicBezTo>
                    <a:pt x="14" y="6"/>
                    <a:pt x="12" y="6"/>
                    <a:pt x="12" y="6"/>
                  </a:cubicBezTo>
                  <a:cubicBezTo>
                    <a:pt x="12" y="6"/>
                    <a:pt x="13" y="8"/>
                    <a:pt x="13" y="9"/>
                  </a:cubicBezTo>
                  <a:cubicBezTo>
                    <a:pt x="14" y="11"/>
                    <a:pt x="18" y="11"/>
                    <a:pt x="18" y="14"/>
                  </a:cubicBezTo>
                  <a:cubicBezTo>
                    <a:pt x="15" y="14"/>
                    <a:pt x="16" y="16"/>
                    <a:pt x="16" y="18"/>
                  </a:cubicBezTo>
                  <a:cubicBezTo>
                    <a:pt x="15" y="17"/>
                    <a:pt x="12" y="16"/>
                    <a:pt x="12" y="18"/>
                  </a:cubicBezTo>
                  <a:cubicBezTo>
                    <a:pt x="9" y="17"/>
                    <a:pt x="10" y="13"/>
                    <a:pt x="6" y="12"/>
                  </a:cubicBezTo>
                  <a:cubicBezTo>
                    <a:pt x="6" y="11"/>
                    <a:pt x="8" y="11"/>
                    <a:pt x="8" y="10"/>
                  </a:cubicBezTo>
                  <a:cubicBezTo>
                    <a:pt x="6" y="8"/>
                    <a:pt x="4" y="4"/>
                    <a:pt x="0" y="3"/>
                  </a:cubicBezTo>
                  <a:cubicBezTo>
                    <a:pt x="3" y="0"/>
                    <a:pt x="5" y="1"/>
                    <a:pt x="10"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65" name="Freeform 64"/>
            <p:cNvSpPr/>
            <p:nvPr/>
          </p:nvSpPr>
          <p:spPr bwMode="auto">
            <a:xfrm>
              <a:off x="6248750" y="2874094"/>
              <a:ext cx="14288" cy="11112"/>
            </a:xfrm>
            <a:custGeom>
              <a:avLst/>
              <a:gdLst>
                <a:gd name="T0" fmla="*/ 0 w 4"/>
                <a:gd name="T1" fmla="*/ 0 h 3"/>
                <a:gd name="T2" fmla="*/ 9 w 4"/>
                <a:gd name="T3" fmla="*/ 0 h 3"/>
                <a:gd name="T4" fmla="*/ 9 w 4"/>
                <a:gd name="T5" fmla="*/ 7 h 3"/>
                <a:gd name="T6" fmla="*/ 0 w 4"/>
                <a:gd name="T7" fmla="*/ 7 h 3"/>
                <a:gd name="T8" fmla="*/ 0 w 4"/>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3">
                  <a:moveTo>
                    <a:pt x="0" y="0"/>
                  </a:moveTo>
                  <a:cubicBezTo>
                    <a:pt x="1" y="0"/>
                    <a:pt x="3" y="0"/>
                    <a:pt x="4" y="0"/>
                  </a:cubicBezTo>
                  <a:cubicBezTo>
                    <a:pt x="4" y="1"/>
                    <a:pt x="4" y="2"/>
                    <a:pt x="4" y="3"/>
                  </a:cubicBezTo>
                  <a:cubicBezTo>
                    <a:pt x="3" y="3"/>
                    <a:pt x="1" y="3"/>
                    <a:pt x="0" y="3"/>
                  </a:cubicBezTo>
                  <a:cubicBezTo>
                    <a:pt x="0" y="2"/>
                    <a:pt x="0" y="1"/>
                    <a:pt x="0"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66" name="Freeform 65"/>
            <p:cNvSpPr/>
            <p:nvPr/>
          </p:nvSpPr>
          <p:spPr bwMode="auto">
            <a:xfrm>
              <a:off x="6270975" y="2889969"/>
              <a:ext cx="38100" cy="52387"/>
            </a:xfrm>
            <a:custGeom>
              <a:avLst/>
              <a:gdLst>
                <a:gd name="T0" fmla="*/ 22 w 10"/>
                <a:gd name="T1" fmla="*/ 28 h 14"/>
                <a:gd name="T2" fmla="*/ 10 w 10"/>
                <a:gd name="T3" fmla="*/ 31 h 14"/>
                <a:gd name="T4" fmla="*/ 0 w 10"/>
                <a:gd name="T5" fmla="*/ 17 h 14"/>
                <a:gd name="T6" fmla="*/ 22 w 10"/>
                <a:gd name="T7" fmla="*/ 28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4">
                  <a:moveTo>
                    <a:pt x="9" y="12"/>
                  </a:moveTo>
                  <a:cubicBezTo>
                    <a:pt x="10" y="14"/>
                    <a:pt x="5" y="12"/>
                    <a:pt x="4" y="13"/>
                  </a:cubicBezTo>
                  <a:cubicBezTo>
                    <a:pt x="4" y="10"/>
                    <a:pt x="5" y="5"/>
                    <a:pt x="0" y="7"/>
                  </a:cubicBezTo>
                  <a:cubicBezTo>
                    <a:pt x="4" y="0"/>
                    <a:pt x="4" y="13"/>
                    <a:pt x="9" y="1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67" name="Freeform 66"/>
            <p:cNvSpPr/>
            <p:nvPr/>
          </p:nvSpPr>
          <p:spPr bwMode="auto">
            <a:xfrm>
              <a:off x="5510563" y="2934419"/>
              <a:ext cx="36513" cy="63500"/>
            </a:xfrm>
            <a:custGeom>
              <a:avLst/>
              <a:gdLst>
                <a:gd name="T0" fmla="*/ 5 w 10"/>
                <a:gd name="T1" fmla="*/ 2 h 17"/>
                <a:gd name="T2" fmla="*/ 12 w 10"/>
                <a:gd name="T3" fmla="*/ 9 h 17"/>
                <a:gd name="T4" fmla="*/ 14 w 10"/>
                <a:gd name="T5" fmla="*/ 14 h 17"/>
                <a:gd name="T6" fmla="*/ 21 w 10"/>
                <a:gd name="T7" fmla="*/ 19 h 17"/>
                <a:gd name="T8" fmla="*/ 18 w 10"/>
                <a:gd name="T9" fmla="*/ 21 h 17"/>
                <a:gd name="T10" fmla="*/ 21 w 10"/>
                <a:gd name="T11" fmla="*/ 35 h 17"/>
                <a:gd name="T12" fmla="*/ 14 w 10"/>
                <a:gd name="T13" fmla="*/ 40 h 17"/>
                <a:gd name="T14" fmla="*/ 5 w 10"/>
                <a:gd name="T15" fmla="*/ 2 h 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 h="17">
                  <a:moveTo>
                    <a:pt x="2" y="1"/>
                  </a:moveTo>
                  <a:cubicBezTo>
                    <a:pt x="4" y="0"/>
                    <a:pt x="5" y="3"/>
                    <a:pt x="5" y="4"/>
                  </a:cubicBezTo>
                  <a:cubicBezTo>
                    <a:pt x="6" y="5"/>
                    <a:pt x="6" y="4"/>
                    <a:pt x="6" y="6"/>
                  </a:cubicBezTo>
                  <a:cubicBezTo>
                    <a:pt x="7" y="7"/>
                    <a:pt x="9" y="7"/>
                    <a:pt x="9" y="8"/>
                  </a:cubicBezTo>
                  <a:cubicBezTo>
                    <a:pt x="9" y="9"/>
                    <a:pt x="8" y="9"/>
                    <a:pt x="8" y="9"/>
                  </a:cubicBezTo>
                  <a:cubicBezTo>
                    <a:pt x="7" y="10"/>
                    <a:pt x="10" y="12"/>
                    <a:pt x="9" y="15"/>
                  </a:cubicBezTo>
                  <a:cubicBezTo>
                    <a:pt x="7" y="15"/>
                    <a:pt x="7" y="16"/>
                    <a:pt x="6" y="17"/>
                  </a:cubicBezTo>
                  <a:cubicBezTo>
                    <a:pt x="0" y="15"/>
                    <a:pt x="1" y="8"/>
                    <a:pt x="2"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68" name="Freeform 67"/>
            <p:cNvSpPr/>
            <p:nvPr/>
          </p:nvSpPr>
          <p:spPr bwMode="auto">
            <a:xfrm>
              <a:off x="6304313" y="2937594"/>
              <a:ext cx="46038" cy="71437"/>
            </a:xfrm>
            <a:custGeom>
              <a:avLst/>
              <a:gdLst>
                <a:gd name="T0" fmla="*/ 24 w 12"/>
                <a:gd name="T1" fmla="*/ 0 h 19"/>
                <a:gd name="T2" fmla="*/ 29 w 12"/>
                <a:gd name="T3" fmla="*/ 21 h 19"/>
                <a:gd name="T4" fmla="*/ 22 w 12"/>
                <a:gd name="T5" fmla="*/ 24 h 19"/>
                <a:gd name="T6" fmla="*/ 22 w 12"/>
                <a:gd name="T7" fmla="*/ 45 h 19"/>
                <a:gd name="T8" fmla="*/ 7 w 12"/>
                <a:gd name="T9" fmla="*/ 36 h 19"/>
                <a:gd name="T10" fmla="*/ 10 w 12"/>
                <a:gd name="T11" fmla="*/ 24 h 19"/>
                <a:gd name="T12" fmla="*/ 10 w 12"/>
                <a:gd name="T13" fmla="*/ 19 h 19"/>
                <a:gd name="T14" fmla="*/ 7 w 12"/>
                <a:gd name="T15" fmla="*/ 19 h 19"/>
                <a:gd name="T16" fmla="*/ 12 w 12"/>
                <a:gd name="T17" fmla="*/ 12 h 19"/>
                <a:gd name="T18" fmla="*/ 19 w 12"/>
                <a:gd name="T19" fmla="*/ 2 h 19"/>
                <a:gd name="T20" fmla="*/ 24 w 12"/>
                <a:gd name="T21" fmla="*/ 0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 h="19">
                  <a:moveTo>
                    <a:pt x="10" y="0"/>
                  </a:moveTo>
                  <a:cubicBezTo>
                    <a:pt x="10" y="4"/>
                    <a:pt x="10" y="8"/>
                    <a:pt x="12" y="9"/>
                  </a:cubicBezTo>
                  <a:cubicBezTo>
                    <a:pt x="12" y="11"/>
                    <a:pt x="10" y="10"/>
                    <a:pt x="9" y="10"/>
                  </a:cubicBezTo>
                  <a:cubicBezTo>
                    <a:pt x="11" y="12"/>
                    <a:pt x="8" y="14"/>
                    <a:pt x="9" y="19"/>
                  </a:cubicBezTo>
                  <a:cubicBezTo>
                    <a:pt x="5" y="19"/>
                    <a:pt x="6" y="15"/>
                    <a:pt x="3" y="15"/>
                  </a:cubicBezTo>
                  <a:cubicBezTo>
                    <a:pt x="2" y="13"/>
                    <a:pt x="4" y="12"/>
                    <a:pt x="4" y="10"/>
                  </a:cubicBezTo>
                  <a:cubicBezTo>
                    <a:pt x="4" y="9"/>
                    <a:pt x="2" y="8"/>
                    <a:pt x="4" y="8"/>
                  </a:cubicBezTo>
                  <a:cubicBezTo>
                    <a:pt x="4" y="7"/>
                    <a:pt x="3" y="7"/>
                    <a:pt x="3" y="8"/>
                  </a:cubicBezTo>
                  <a:cubicBezTo>
                    <a:pt x="0" y="8"/>
                    <a:pt x="3" y="3"/>
                    <a:pt x="5" y="5"/>
                  </a:cubicBezTo>
                  <a:cubicBezTo>
                    <a:pt x="5" y="3"/>
                    <a:pt x="7" y="2"/>
                    <a:pt x="8" y="1"/>
                  </a:cubicBezTo>
                  <a:cubicBezTo>
                    <a:pt x="8" y="1"/>
                    <a:pt x="9" y="0"/>
                    <a:pt x="10"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69" name="Freeform 68"/>
            <p:cNvSpPr/>
            <p:nvPr/>
          </p:nvSpPr>
          <p:spPr bwMode="auto">
            <a:xfrm>
              <a:off x="6267800" y="2948707"/>
              <a:ext cx="36513" cy="34925"/>
            </a:xfrm>
            <a:custGeom>
              <a:avLst/>
              <a:gdLst>
                <a:gd name="T0" fmla="*/ 14 w 10"/>
                <a:gd name="T1" fmla="*/ 0 h 9"/>
                <a:gd name="T2" fmla="*/ 21 w 10"/>
                <a:gd name="T3" fmla="*/ 10 h 9"/>
                <a:gd name="T4" fmla="*/ 18 w 10"/>
                <a:gd name="T5" fmla="*/ 12 h 9"/>
                <a:gd name="T6" fmla="*/ 2 w 10"/>
                <a:gd name="T7" fmla="*/ 22 h 9"/>
                <a:gd name="T8" fmla="*/ 14 w 10"/>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9">
                  <a:moveTo>
                    <a:pt x="6" y="0"/>
                  </a:moveTo>
                  <a:cubicBezTo>
                    <a:pt x="8" y="0"/>
                    <a:pt x="10" y="1"/>
                    <a:pt x="9" y="4"/>
                  </a:cubicBezTo>
                  <a:cubicBezTo>
                    <a:pt x="7" y="4"/>
                    <a:pt x="7" y="5"/>
                    <a:pt x="8" y="5"/>
                  </a:cubicBezTo>
                  <a:cubicBezTo>
                    <a:pt x="7" y="6"/>
                    <a:pt x="4" y="8"/>
                    <a:pt x="1" y="9"/>
                  </a:cubicBezTo>
                  <a:cubicBezTo>
                    <a:pt x="0" y="4"/>
                    <a:pt x="6" y="5"/>
                    <a:pt x="6"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70" name="Freeform 69"/>
            <p:cNvSpPr/>
            <p:nvPr/>
          </p:nvSpPr>
          <p:spPr bwMode="auto">
            <a:xfrm>
              <a:off x="6369400" y="3066182"/>
              <a:ext cx="22225" cy="44450"/>
            </a:xfrm>
            <a:custGeom>
              <a:avLst/>
              <a:gdLst>
                <a:gd name="T0" fmla="*/ 2 w 6"/>
                <a:gd name="T1" fmla="*/ 0 h 12"/>
                <a:gd name="T2" fmla="*/ 14 w 6"/>
                <a:gd name="T3" fmla="*/ 7 h 12"/>
                <a:gd name="T4" fmla="*/ 0 w 6"/>
                <a:gd name="T5" fmla="*/ 26 h 12"/>
                <a:gd name="T6" fmla="*/ 5 w 6"/>
                <a:gd name="T7" fmla="*/ 21 h 12"/>
                <a:gd name="T8" fmla="*/ 2 w 6"/>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1" y="0"/>
                  </a:moveTo>
                  <a:cubicBezTo>
                    <a:pt x="4" y="0"/>
                    <a:pt x="2" y="5"/>
                    <a:pt x="6" y="3"/>
                  </a:cubicBezTo>
                  <a:cubicBezTo>
                    <a:pt x="5" y="7"/>
                    <a:pt x="5" y="12"/>
                    <a:pt x="0" y="11"/>
                  </a:cubicBezTo>
                  <a:cubicBezTo>
                    <a:pt x="0" y="9"/>
                    <a:pt x="1" y="10"/>
                    <a:pt x="2" y="9"/>
                  </a:cubicBezTo>
                  <a:cubicBezTo>
                    <a:pt x="1" y="5"/>
                    <a:pt x="0" y="6"/>
                    <a:pt x="1"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71" name="Freeform 70"/>
            <p:cNvSpPr/>
            <p:nvPr/>
          </p:nvSpPr>
          <p:spPr bwMode="auto">
            <a:xfrm>
              <a:off x="6229700" y="3077294"/>
              <a:ext cx="90488" cy="30162"/>
            </a:xfrm>
            <a:custGeom>
              <a:avLst/>
              <a:gdLst>
                <a:gd name="T0" fmla="*/ 57 w 24"/>
                <a:gd name="T1" fmla="*/ 7 h 8"/>
                <a:gd name="T2" fmla="*/ 40 w 24"/>
                <a:gd name="T3" fmla="*/ 14 h 8"/>
                <a:gd name="T4" fmla="*/ 0 w 24"/>
                <a:gd name="T5" fmla="*/ 19 h 8"/>
                <a:gd name="T6" fmla="*/ 48 w 24"/>
                <a:gd name="T7" fmla="*/ 5 h 8"/>
                <a:gd name="T8" fmla="*/ 57 w 24"/>
                <a:gd name="T9" fmla="*/ 7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8">
                  <a:moveTo>
                    <a:pt x="24" y="3"/>
                  </a:moveTo>
                  <a:cubicBezTo>
                    <a:pt x="24" y="6"/>
                    <a:pt x="20" y="6"/>
                    <a:pt x="17" y="6"/>
                  </a:cubicBezTo>
                  <a:cubicBezTo>
                    <a:pt x="12" y="7"/>
                    <a:pt x="5" y="6"/>
                    <a:pt x="0" y="8"/>
                  </a:cubicBezTo>
                  <a:cubicBezTo>
                    <a:pt x="1" y="0"/>
                    <a:pt x="18" y="8"/>
                    <a:pt x="20" y="2"/>
                  </a:cubicBezTo>
                  <a:cubicBezTo>
                    <a:pt x="21" y="2"/>
                    <a:pt x="22" y="3"/>
                    <a:pt x="24" y="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72" name="Freeform 71"/>
            <p:cNvSpPr/>
            <p:nvPr/>
          </p:nvSpPr>
          <p:spPr bwMode="auto">
            <a:xfrm>
              <a:off x="6424963" y="3110632"/>
              <a:ext cx="60325" cy="38100"/>
            </a:xfrm>
            <a:custGeom>
              <a:avLst/>
              <a:gdLst>
                <a:gd name="T0" fmla="*/ 38 w 16"/>
                <a:gd name="T1" fmla="*/ 17 h 10"/>
                <a:gd name="T2" fmla="*/ 31 w 16"/>
                <a:gd name="T3" fmla="*/ 22 h 10"/>
                <a:gd name="T4" fmla="*/ 14 w 16"/>
                <a:gd name="T5" fmla="*/ 22 h 10"/>
                <a:gd name="T6" fmla="*/ 12 w 16"/>
                <a:gd name="T7" fmla="*/ 19 h 10"/>
                <a:gd name="T8" fmla="*/ 0 w 16"/>
                <a:gd name="T9" fmla="*/ 10 h 10"/>
                <a:gd name="T10" fmla="*/ 14 w 16"/>
                <a:gd name="T11" fmla="*/ 5 h 10"/>
                <a:gd name="T12" fmla="*/ 24 w 16"/>
                <a:gd name="T13" fmla="*/ 2 h 10"/>
                <a:gd name="T14" fmla="*/ 24 w 16"/>
                <a:gd name="T15" fmla="*/ 5 h 10"/>
                <a:gd name="T16" fmla="*/ 26 w 16"/>
                <a:gd name="T17" fmla="*/ 2 h 10"/>
                <a:gd name="T18" fmla="*/ 38 w 16"/>
                <a:gd name="T19" fmla="*/ 17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 h="10">
                  <a:moveTo>
                    <a:pt x="16" y="7"/>
                  </a:moveTo>
                  <a:cubicBezTo>
                    <a:pt x="15" y="7"/>
                    <a:pt x="13" y="8"/>
                    <a:pt x="13" y="9"/>
                  </a:cubicBezTo>
                  <a:cubicBezTo>
                    <a:pt x="11" y="7"/>
                    <a:pt x="9" y="10"/>
                    <a:pt x="6" y="9"/>
                  </a:cubicBezTo>
                  <a:cubicBezTo>
                    <a:pt x="6" y="9"/>
                    <a:pt x="6" y="8"/>
                    <a:pt x="5" y="8"/>
                  </a:cubicBezTo>
                  <a:cubicBezTo>
                    <a:pt x="4" y="8"/>
                    <a:pt x="2" y="5"/>
                    <a:pt x="0" y="4"/>
                  </a:cubicBezTo>
                  <a:cubicBezTo>
                    <a:pt x="1" y="3"/>
                    <a:pt x="4" y="3"/>
                    <a:pt x="6" y="2"/>
                  </a:cubicBezTo>
                  <a:cubicBezTo>
                    <a:pt x="6" y="2"/>
                    <a:pt x="9" y="0"/>
                    <a:pt x="10" y="1"/>
                  </a:cubicBezTo>
                  <a:cubicBezTo>
                    <a:pt x="10" y="1"/>
                    <a:pt x="10" y="2"/>
                    <a:pt x="10" y="2"/>
                  </a:cubicBezTo>
                  <a:cubicBezTo>
                    <a:pt x="10" y="2"/>
                    <a:pt x="11" y="1"/>
                    <a:pt x="11" y="1"/>
                  </a:cubicBezTo>
                  <a:cubicBezTo>
                    <a:pt x="13" y="2"/>
                    <a:pt x="15" y="4"/>
                    <a:pt x="16" y="7"/>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73" name="Freeform 72"/>
            <p:cNvSpPr/>
            <p:nvPr/>
          </p:nvSpPr>
          <p:spPr bwMode="auto">
            <a:xfrm>
              <a:off x="6458300" y="3132857"/>
              <a:ext cx="319088" cy="168275"/>
            </a:xfrm>
            <a:custGeom>
              <a:avLst/>
              <a:gdLst>
                <a:gd name="T0" fmla="*/ 66 w 85"/>
                <a:gd name="T1" fmla="*/ 52 h 45"/>
                <a:gd name="T2" fmla="*/ 54 w 85"/>
                <a:gd name="T3" fmla="*/ 47 h 45"/>
                <a:gd name="T4" fmla="*/ 50 w 85"/>
                <a:gd name="T5" fmla="*/ 35 h 45"/>
                <a:gd name="T6" fmla="*/ 19 w 85"/>
                <a:gd name="T7" fmla="*/ 26 h 45"/>
                <a:gd name="T8" fmla="*/ 2 w 85"/>
                <a:gd name="T9" fmla="*/ 26 h 45"/>
                <a:gd name="T10" fmla="*/ 0 w 85"/>
                <a:gd name="T11" fmla="*/ 16 h 45"/>
                <a:gd name="T12" fmla="*/ 7 w 85"/>
                <a:gd name="T13" fmla="*/ 16 h 45"/>
                <a:gd name="T14" fmla="*/ 17 w 85"/>
                <a:gd name="T15" fmla="*/ 14 h 45"/>
                <a:gd name="T16" fmla="*/ 28 w 85"/>
                <a:gd name="T17" fmla="*/ 19 h 45"/>
                <a:gd name="T18" fmla="*/ 40 w 85"/>
                <a:gd name="T19" fmla="*/ 9 h 45"/>
                <a:gd name="T20" fmla="*/ 64 w 85"/>
                <a:gd name="T21" fmla="*/ 2 h 45"/>
                <a:gd name="T22" fmla="*/ 69 w 85"/>
                <a:gd name="T23" fmla="*/ 7 h 45"/>
                <a:gd name="T24" fmla="*/ 90 w 85"/>
                <a:gd name="T25" fmla="*/ 16 h 45"/>
                <a:gd name="T26" fmla="*/ 97 w 85"/>
                <a:gd name="T27" fmla="*/ 14 h 45"/>
                <a:gd name="T28" fmla="*/ 102 w 85"/>
                <a:gd name="T29" fmla="*/ 19 h 45"/>
                <a:gd name="T30" fmla="*/ 116 w 85"/>
                <a:gd name="T31" fmla="*/ 19 h 45"/>
                <a:gd name="T32" fmla="*/ 128 w 85"/>
                <a:gd name="T33" fmla="*/ 24 h 45"/>
                <a:gd name="T34" fmla="*/ 128 w 85"/>
                <a:gd name="T35" fmla="*/ 33 h 45"/>
                <a:gd name="T36" fmla="*/ 132 w 85"/>
                <a:gd name="T37" fmla="*/ 31 h 45"/>
                <a:gd name="T38" fmla="*/ 135 w 85"/>
                <a:gd name="T39" fmla="*/ 38 h 45"/>
                <a:gd name="T40" fmla="*/ 149 w 85"/>
                <a:gd name="T41" fmla="*/ 47 h 45"/>
                <a:gd name="T42" fmla="*/ 173 w 85"/>
                <a:gd name="T43" fmla="*/ 54 h 45"/>
                <a:gd name="T44" fmla="*/ 168 w 85"/>
                <a:gd name="T45" fmla="*/ 64 h 45"/>
                <a:gd name="T46" fmla="*/ 177 w 85"/>
                <a:gd name="T47" fmla="*/ 68 h 45"/>
                <a:gd name="T48" fmla="*/ 177 w 85"/>
                <a:gd name="T49" fmla="*/ 73 h 45"/>
                <a:gd name="T50" fmla="*/ 189 w 85"/>
                <a:gd name="T51" fmla="*/ 85 h 45"/>
                <a:gd name="T52" fmla="*/ 201 w 85"/>
                <a:gd name="T53" fmla="*/ 99 h 45"/>
                <a:gd name="T54" fmla="*/ 182 w 85"/>
                <a:gd name="T55" fmla="*/ 99 h 45"/>
                <a:gd name="T56" fmla="*/ 166 w 85"/>
                <a:gd name="T57" fmla="*/ 87 h 45"/>
                <a:gd name="T58" fmla="*/ 161 w 85"/>
                <a:gd name="T59" fmla="*/ 82 h 45"/>
                <a:gd name="T60" fmla="*/ 158 w 85"/>
                <a:gd name="T61" fmla="*/ 80 h 45"/>
                <a:gd name="T62" fmla="*/ 149 w 85"/>
                <a:gd name="T63" fmla="*/ 71 h 45"/>
                <a:gd name="T64" fmla="*/ 128 w 85"/>
                <a:gd name="T65" fmla="*/ 68 h 45"/>
                <a:gd name="T66" fmla="*/ 116 w 85"/>
                <a:gd name="T67" fmla="*/ 94 h 45"/>
                <a:gd name="T68" fmla="*/ 99 w 85"/>
                <a:gd name="T69" fmla="*/ 87 h 45"/>
                <a:gd name="T70" fmla="*/ 90 w 85"/>
                <a:gd name="T71" fmla="*/ 85 h 45"/>
                <a:gd name="T72" fmla="*/ 80 w 85"/>
                <a:gd name="T73" fmla="*/ 71 h 45"/>
                <a:gd name="T74" fmla="*/ 69 w 85"/>
                <a:gd name="T75" fmla="*/ 82 h 45"/>
                <a:gd name="T76" fmla="*/ 59 w 85"/>
                <a:gd name="T77" fmla="*/ 78 h 45"/>
                <a:gd name="T78" fmla="*/ 69 w 85"/>
                <a:gd name="T79" fmla="*/ 68 h 45"/>
                <a:gd name="T80" fmla="*/ 73 w 85"/>
                <a:gd name="T81" fmla="*/ 57 h 45"/>
                <a:gd name="T82" fmla="*/ 71 w 85"/>
                <a:gd name="T83" fmla="*/ 64 h 45"/>
                <a:gd name="T84" fmla="*/ 66 w 85"/>
                <a:gd name="T85" fmla="*/ 52 h 4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5" h="45">
                  <a:moveTo>
                    <a:pt x="28" y="22"/>
                  </a:moveTo>
                  <a:cubicBezTo>
                    <a:pt x="25" y="22"/>
                    <a:pt x="26" y="19"/>
                    <a:pt x="23" y="20"/>
                  </a:cubicBezTo>
                  <a:cubicBezTo>
                    <a:pt x="22" y="18"/>
                    <a:pt x="21" y="17"/>
                    <a:pt x="21" y="15"/>
                  </a:cubicBezTo>
                  <a:cubicBezTo>
                    <a:pt x="16" y="15"/>
                    <a:pt x="11" y="14"/>
                    <a:pt x="8" y="11"/>
                  </a:cubicBezTo>
                  <a:cubicBezTo>
                    <a:pt x="4" y="13"/>
                    <a:pt x="5" y="12"/>
                    <a:pt x="1" y="11"/>
                  </a:cubicBezTo>
                  <a:cubicBezTo>
                    <a:pt x="1" y="10"/>
                    <a:pt x="1" y="7"/>
                    <a:pt x="0" y="7"/>
                  </a:cubicBezTo>
                  <a:cubicBezTo>
                    <a:pt x="0" y="4"/>
                    <a:pt x="2" y="7"/>
                    <a:pt x="3" y="7"/>
                  </a:cubicBezTo>
                  <a:cubicBezTo>
                    <a:pt x="5" y="7"/>
                    <a:pt x="5" y="5"/>
                    <a:pt x="7" y="6"/>
                  </a:cubicBezTo>
                  <a:cubicBezTo>
                    <a:pt x="9" y="6"/>
                    <a:pt x="10" y="8"/>
                    <a:pt x="12" y="8"/>
                  </a:cubicBezTo>
                  <a:cubicBezTo>
                    <a:pt x="15" y="9"/>
                    <a:pt x="16" y="5"/>
                    <a:pt x="17" y="4"/>
                  </a:cubicBezTo>
                  <a:cubicBezTo>
                    <a:pt x="20" y="3"/>
                    <a:pt x="24" y="3"/>
                    <a:pt x="27" y="1"/>
                  </a:cubicBezTo>
                  <a:cubicBezTo>
                    <a:pt x="29" y="0"/>
                    <a:pt x="28" y="3"/>
                    <a:pt x="29" y="3"/>
                  </a:cubicBezTo>
                  <a:cubicBezTo>
                    <a:pt x="31" y="4"/>
                    <a:pt x="39" y="2"/>
                    <a:pt x="38" y="7"/>
                  </a:cubicBezTo>
                  <a:cubicBezTo>
                    <a:pt x="40" y="8"/>
                    <a:pt x="41" y="5"/>
                    <a:pt x="41" y="6"/>
                  </a:cubicBezTo>
                  <a:cubicBezTo>
                    <a:pt x="42" y="6"/>
                    <a:pt x="42" y="8"/>
                    <a:pt x="43" y="8"/>
                  </a:cubicBezTo>
                  <a:cubicBezTo>
                    <a:pt x="45" y="9"/>
                    <a:pt x="47" y="7"/>
                    <a:pt x="49" y="8"/>
                  </a:cubicBezTo>
                  <a:cubicBezTo>
                    <a:pt x="50" y="8"/>
                    <a:pt x="50" y="12"/>
                    <a:pt x="54" y="10"/>
                  </a:cubicBezTo>
                  <a:cubicBezTo>
                    <a:pt x="55" y="12"/>
                    <a:pt x="54" y="12"/>
                    <a:pt x="54" y="14"/>
                  </a:cubicBezTo>
                  <a:cubicBezTo>
                    <a:pt x="55" y="14"/>
                    <a:pt x="56" y="13"/>
                    <a:pt x="56" y="13"/>
                  </a:cubicBezTo>
                  <a:cubicBezTo>
                    <a:pt x="57" y="13"/>
                    <a:pt x="57" y="15"/>
                    <a:pt x="57" y="16"/>
                  </a:cubicBezTo>
                  <a:cubicBezTo>
                    <a:pt x="58" y="18"/>
                    <a:pt x="61" y="18"/>
                    <a:pt x="63" y="20"/>
                  </a:cubicBezTo>
                  <a:cubicBezTo>
                    <a:pt x="64" y="20"/>
                    <a:pt x="69" y="23"/>
                    <a:pt x="73" y="23"/>
                  </a:cubicBezTo>
                  <a:cubicBezTo>
                    <a:pt x="73" y="25"/>
                    <a:pt x="71" y="25"/>
                    <a:pt x="71" y="27"/>
                  </a:cubicBezTo>
                  <a:cubicBezTo>
                    <a:pt x="72" y="28"/>
                    <a:pt x="74" y="28"/>
                    <a:pt x="75" y="29"/>
                  </a:cubicBezTo>
                  <a:cubicBezTo>
                    <a:pt x="75" y="29"/>
                    <a:pt x="74" y="31"/>
                    <a:pt x="75" y="31"/>
                  </a:cubicBezTo>
                  <a:cubicBezTo>
                    <a:pt x="76" y="33"/>
                    <a:pt x="78" y="34"/>
                    <a:pt x="80" y="36"/>
                  </a:cubicBezTo>
                  <a:cubicBezTo>
                    <a:pt x="81" y="38"/>
                    <a:pt x="82" y="41"/>
                    <a:pt x="85" y="42"/>
                  </a:cubicBezTo>
                  <a:cubicBezTo>
                    <a:pt x="83" y="45"/>
                    <a:pt x="79" y="42"/>
                    <a:pt x="77" y="42"/>
                  </a:cubicBezTo>
                  <a:cubicBezTo>
                    <a:pt x="75" y="41"/>
                    <a:pt x="73" y="40"/>
                    <a:pt x="70" y="37"/>
                  </a:cubicBezTo>
                  <a:cubicBezTo>
                    <a:pt x="69" y="37"/>
                    <a:pt x="69" y="36"/>
                    <a:pt x="68" y="35"/>
                  </a:cubicBezTo>
                  <a:cubicBezTo>
                    <a:pt x="67" y="34"/>
                    <a:pt x="67" y="35"/>
                    <a:pt x="67" y="34"/>
                  </a:cubicBezTo>
                  <a:cubicBezTo>
                    <a:pt x="67" y="34"/>
                    <a:pt x="63" y="30"/>
                    <a:pt x="63" y="30"/>
                  </a:cubicBezTo>
                  <a:cubicBezTo>
                    <a:pt x="60" y="29"/>
                    <a:pt x="57" y="31"/>
                    <a:pt x="54" y="29"/>
                  </a:cubicBezTo>
                  <a:cubicBezTo>
                    <a:pt x="51" y="32"/>
                    <a:pt x="50" y="36"/>
                    <a:pt x="49" y="40"/>
                  </a:cubicBezTo>
                  <a:cubicBezTo>
                    <a:pt x="48" y="38"/>
                    <a:pt x="44" y="39"/>
                    <a:pt x="42" y="37"/>
                  </a:cubicBezTo>
                  <a:cubicBezTo>
                    <a:pt x="40" y="36"/>
                    <a:pt x="43" y="34"/>
                    <a:pt x="38" y="36"/>
                  </a:cubicBezTo>
                  <a:cubicBezTo>
                    <a:pt x="41" y="30"/>
                    <a:pt x="32" y="35"/>
                    <a:pt x="34" y="30"/>
                  </a:cubicBezTo>
                  <a:cubicBezTo>
                    <a:pt x="31" y="31"/>
                    <a:pt x="28" y="31"/>
                    <a:pt x="29" y="35"/>
                  </a:cubicBezTo>
                  <a:cubicBezTo>
                    <a:pt x="28" y="34"/>
                    <a:pt x="28" y="32"/>
                    <a:pt x="25" y="33"/>
                  </a:cubicBezTo>
                  <a:cubicBezTo>
                    <a:pt x="26" y="31"/>
                    <a:pt x="28" y="30"/>
                    <a:pt x="29" y="29"/>
                  </a:cubicBezTo>
                  <a:cubicBezTo>
                    <a:pt x="30" y="28"/>
                    <a:pt x="32" y="28"/>
                    <a:pt x="31" y="24"/>
                  </a:cubicBezTo>
                  <a:cubicBezTo>
                    <a:pt x="30" y="24"/>
                    <a:pt x="30" y="27"/>
                    <a:pt x="30" y="27"/>
                  </a:cubicBezTo>
                  <a:cubicBezTo>
                    <a:pt x="28" y="26"/>
                    <a:pt x="29" y="19"/>
                    <a:pt x="28" y="2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74" name="Freeform 73"/>
            <p:cNvSpPr/>
            <p:nvPr/>
          </p:nvSpPr>
          <p:spPr bwMode="auto">
            <a:xfrm>
              <a:off x="6380513" y="3151907"/>
              <a:ext cx="33338" cy="30162"/>
            </a:xfrm>
            <a:custGeom>
              <a:avLst/>
              <a:gdLst>
                <a:gd name="T0" fmla="*/ 21 w 9"/>
                <a:gd name="T1" fmla="*/ 7 h 8"/>
                <a:gd name="T2" fmla="*/ 0 w 9"/>
                <a:gd name="T3" fmla="*/ 10 h 8"/>
                <a:gd name="T4" fmla="*/ 21 w 9"/>
                <a:gd name="T5" fmla="*/ 7 h 8"/>
                <a:gd name="T6" fmla="*/ 0 60000 65536"/>
                <a:gd name="T7" fmla="*/ 0 60000 65536"/>
                <a:gd name="T8" fmla="*/ 0 60000 65536"/>
              </a:gdLst>
              <a:ahLst/>
              <a:cxnLst>
                <a:cxn ang="T6">
                  <a:pos x="T0" y="T1"/>
                </a:cxn>
                <a:cxn ang="T7">
                  <a:pos x="T2" y="T3"/>
                </a:cxn>
                <a:cxn ang="T8">
                  <a:pos x="T4" y="T5"/>
                </a:cxn>
              </a:cxnLst>
              <a:rect l="0" t="0" r="r" b="b"/>
              <a:pathLst>
                <a:path w="9" h="8">
                  <a:moveTo>
                    <a:pt x="9" y="3"/>
                  </a:moveTo>
                  <a:cubicBezTo>
                    <a:pt x="9" y="8"/>
                    <a:pt x="2" y="4"/>
                    <a:pt x="0" y="4"/>
                  </a:cubicBezTo>
                  <a:cubicBezTo>
                    <a:pt x="2" y="3"/>
                    <a:pt x="7" y="0"/>
                    <a:pt x="9" y="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75" name="Freeform 74"/>
            <p:cNvSpPr/>
            <p:nvPr/>
          </p:nvSpPr>
          <p:spPr bwMode="auto">
            <a:xfrm>
              <a:off x="6339238" y="3159844"/>
              <a:ext cx="22225" cy="11112"/>
            </a:xfrm>
            <a:custGeom>
              <a:avLst/>
              <a:gdLst>
                <a:gd name="T0" fmla="*/ 2 w 6"/>
                <a:gd name="T1" fmla="*/ 5 h 3"/>
                <a:gd name="T2" fmla="*/ 9 w 6"/>
                <a:gd name="T3" fmla="*/ 7 h 3"/>
                <a:gd name="T4" fmla="*/ 5 w 6"/>
                <a:gd name="T5" fmla="*/ 7 h 3"/>
                <a:gd name="T6" fmla="*/ 2 w 6"/>
                <a:gd name="T7" fmla="*/ 5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1" y="2"/>
                  </a:moveTo>
                  <a:cubicBezTo>
                    <a:pt x="0" y="0"/>
                    <a:pt x="6" y="0"/>
                    <a:pt x="4" y="3"/>
                  </a:cubicBezTo>
                  <a:cubicBezTo>
                    <a:pt x="4" y="3"/>
                    <a:pt x="3" y="3"/>
                    <a:pt x="2" y="3"/>
                  </a:cubicBezTo>
                  <a:cubicBezTo>
                    <a:pt x="2" y="2"/>
                    <a:pt x="2" y="2"/>
                    <a:pt x="1" y="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76" name="Freeform 75"/>
            <p:cNvSpPr/>
            <p:nvPr/>
          </p:nvSpPr>
          <p:spPr bwMode="auto">
            <a:xfrm>
              <a:off x="6750400" y="3185244"/>
              <a:ext cx="65088" cy="46037"/>
            </a:xfrm>
            <a:custGeom>
              <a:avLst/>
              <a:gdLst>
                <a:gd name="T0" fmla="*/ 31 w 17"/>
                <a:gd name="T1" fmla="*/ 0 h 12"/>
                <a:gd name="T2" fmla="*/ 41 w 17"/>
                <a:gd name="T3" fmla="*/ 0 h 12"/>
                <a:gd name="T4" fmla="*/ 41 w 17"/>
                <a:gd name="T5" fmla="*/ 7 h 12"/>
                <a:gd name="T6" fmla="*/ 36 w 17"/>
                <a:gd name="T7" fmla="*/ 10 h 12"/>
                <a:gd name="T8" fmla="*/ 36 w 17"/>
                <a:gd name="T9" fmla="*/ 19 h 12"/>
                <a:gd name="T10" fmla="*/ 29 w 17"/>
                <a:gd name="T11" fmla="*/ 22 h 12"/>
                <a:gd name="T12" fmla="*/ 5 w 17"/>
                <a:gd name="T13" fmla="*/ 15 h 12"/>
                <a:gd name="T14" fmla="*/ 31 w 17"/>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 h="12">
                  <a:moveTo>
                    <a:pt x="13" y="0"/>
                  </a:moveTo>
                  <a:cubicBezTo>
                    <a:pt x="15" y="0"/>
                    <a:pt x="16" y="0"/>
                    <a:pt x="17" y="0"/>
                  </a:cubicBezTo>
                  <a:cubicBezTo>
                    <a:pt x="17" y="1"/>
                    <a:pt x="17" y="2"/>
                    <a:pt x="17" y="3"/>
                  </a:cubicBezTo>
                  <a:cubicBezTo>
                    <a:pt x="17" y="4"/>
                    <a:pt x="15" y="4"/>
                    <a:pt x="15" y="4"/>
                  </a:cubicBezTo>
                  <a:cubicBezTo>
                    <a:pt x="14" y="5"/>
                    <a:pt x="16" y="7"/>
                    <a:pt x="15" y="8"/>
                  </a:cubicBezTo>
                  <a:cubicBezTo>
                    <a:pt x="13" y="7"/>
                    <a:pt x="12" y="7"/>
                    <a:pt x="12" y="9"/>
                  </a:cubicBezTo>
                  <a:cubicBezTo>
                    <a:pt x="8" y="8"/>
                    <a:pt x="0" y="12"/>
                    <a:pt x="2" y="6"/>
                  </a:cubicBezTo>
                  <a:cubicBezTo>
                    <a:pt x="8" y="8"/>
                    <a:pt x="12" y="5"/>
                    <a:pt x="13"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77" name="Freeform 76"/>
            <p:cNvSpPr/>
            <p:nvPr/>
          </p:nvSpPr>
          <p:spPr bwMode="auto">
            <a:xfrm>
              <a:off x="6177313" y="3253507"/>
              <a:ext cx="38100" cy="17462"/>
            </a:xfrm>
            <a:custGeom>
              <a:avLst/>
              <a:gdLst>
                <a:gd name="T0" fmla="*/ 24 w 10"/>
                <a:gd name="T1" fmla="*/ 2 h 5"/>
                <a:gd name="T2" fmla="*/ 0 w 10"/>
                <a:gd name="T3" fmla="*/ 9 h 5"/>
                <a:gd name="T4" fmla="*/ 24 w 10"/>
                <a:gd name="T5" fmla="*/ 2 h 5"/>
                <a:gd name="T6" fmla="*/ 0 60000 65536"/>
                <a:gd name="T7" fmla="*/ 0 60000 65536"/>
                <a:gd name="T8" fmla="*/ 0 60000 65536"/>
              </a:gdLst>
              <a:ahLst/>
              <a:cxnLst>
                <a:cxn ang="T6">
                  <a:pos x="T0" y="T1"/>
                </a:cxn>
                <a:cxn ang="T7">
                  <a:pos x="T2" y="T3"/>
                </a:cxn>
                <a:cxn ang="T8">
                  <a:pos x="T4" y="T5"/>
                </a:cxn>
              </a:cxnLst>
              <a:rect l="0" t="0" r="r" b="b"/>
              <a:pathLst>
                <a:path w="10" h="5">
                  <a:moveTo>
                    <a:pt x="10" y="1"/>
                  </a:moveTo>
                  <a:cubicBezTo>
                    <a:pt x="8" y="3"/>
                    <a:pt x="5" y="5"/>
                    <a:pt x="0" y="4"/>
                  </a:cubicBezTo>
                  <a:cubicBezTo>
                    <a:pt x="1" y="0"/>
                    <a:pt x="6" y="1"/>
                    <a:pt x="10"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78" name="Freeform 77"/>
            <p:cNvSpPr/>
            <p:nvPr/>
          </p:nvSpPr>
          <p:spPr bwMode="auto">
            <a:xfrm>
              <a:off x="6229700" y="3253507"/>
              <a:ext cx="38100" cy="11112"/>
            </a:xfrm>
            <a:custGeom>
              <a:avLst/>
              <a:gdLst>
                <a:gd name="T0" fmla="*/ 24 w 10"/>
                <a:gd name="T1" fmla="*/ 2 h 3"/>
                <a:gd name="T2" fmla="*/ 0 w 10"/>
                <a:gd name="T3" fmla="*/ 7 h 3"/>
                <a:gd name="T4" fmla="*/ 24 w 10"/>
                <a:gd name="T5" fmla="*/ 2 h 3"/>
                <a:gd name="T6" fmla="*/ 0 60000 65536"/>
                <a:gd name="T7" fmla="*/ 0 60000 65536"/>
                <a:gd name="T8" fmla="*/ 0 60000 65536"/>
              </a:gdLst>
              <a:ahLst/>
              <a:cxnLst>
                <a:cxn ang="T6">
                  <a:pos x="T0" y="T1"/>
                </a:cxn>
                <a:cxn ang="T7">
                  <a:pos x="T2" y="T3"/>
                </a:cxn>
                <a:cxn ang="T8">
                  <a:pos x="T4" y="T5"/>
                </a:cxn>
              </a:cxnLst>
              <a:rect l="0" t="0" r="r" b="b"/>
              <a:pathLst>
                <a:path w="10" h="3">
                  <a:moveTo>
                    <a:pt x="10" y="1"/>
                  </a:moveTo>
                  <a:cubicBezTo>
                    <a:pt x="9" y="3"/>
                    <a:pt x="4" y="3"/>
                    <a:pt x="0" y="3"/>
                  </a:cubicBezTo>
                  <a:cubicBezTo>
                    <a:pt x="2" y="0"/>
                    <a:pt x="6" y="1"/>
                    <a:pt x="10"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79" name="Freeform 78"/>
            <p:cNvSpPr/>
            <p:nvPr/>
          </p:nvSpPr>
          <p:spPr bwMode="auto">
            <a:xfrm>
              <a:off x="6297963" y="3253507"/>
              <a:ext cx="58738" cy="41275"/>
            </a:xfrm>
            <a:custGeom>
              <a:avLst/>
              <a:gdLst>
                <a:gd name="T0" fmla="*/ 35 w 16"/>
                <a:gd name="T1" fmla="*/ 2 h 11"/>
                <a:gd name="T2" fmla="*/ 32 w 16"/>
                <a:gd name="T3" fmla="*/ 12 h 11"/>
                <a:gd name="T4" fmla="*/ 28 w 16"/>
                <a:gd name="T5" fmla="*/ 12 h 11"/>
                <a:gd name="T6" fmla="*/ 2 w 16"/>
                <a:gd name="T7" fmla="*/ 24 h 11"/>
                <a:gd name="T8" fmla="*/ 12 w 16"/>
                <a:gd name="T9" fmla="*/ 14 h 11"/>
                <a:gd name="T10" fmla="*/ 16 w 16"/>
                <a:gd name="T11" fmla="*/ 9 h 11"/>
                <a:gd name="T12" fmla="*/ 23 w 16"/>
                <a:gd name="T13" fmla="*/ 5 h 11"/>
                <a:gd name="T14" fmla="*/ 35 w 16"/>
                <a:gd name="T15" fmla="*/ 2 h 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 h="11">
                  <a:moveTo>
                    <a:pt x="15" y="1"/>
                  </a:moveTo>
                  <a:cubicBezTo>
                    <a:pt x="16" y="3"/>
                    <a:pt x="15" y="4"/>
                    <a:pt x="14" y="5"/>
                  </a:cubicBezTo>
                  <a:cubicBezTo>
                    <a:pt x="14" y="6"/>
                    <a:pt x="12" y="5"/>
                    <a:pt x="12" y="5"/>
                  </a:cubicBezTo>
                  <a:cubicBezTo>
                    <a:pt x="10" y="7"/>
                    <a:pt x="7" y="11"/>
                    <a:pt x="1" y="10"/>
                  </a:cubicBezTo>
                  <a:cubicBezTo>
                    <a:pt x="0" y="7"/>
                    <a:pt x="4" y="7"/>
                    <a:pt x="5" y="6"/>
                  </a:cubicBezTo>
                  <a:cubicBezTo>
                    <a:pt x="6" y="6"/>
                    <a:pt x="6" y="5"/>
                    <a:pt x="7" y="4"/>
                  </a:cubicBezTo>
                  <a:cubicBezTo>
                    <a:pt x="8" y="3"/>
                    <a:pt x="9" y="3"/>
                    <a:pt x="10" y="2"/>
                  </a:cubicBezTo>
                  <a:cubicBezTo>
                    <a:pt x="13" y="3"/>
                    <a:pt x="13" y="0"/>
                    <a:pt x="15"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80" name="Freeform 79"/>
            <p:cNvSpPr/>
            <p:nvPr/>
          </p:nvSpPr>
          <p:spPr bwMode="auto">
            <a:xfrm>
              <a:off x="7193313" y="3759919"/>
              <a:ext cx="34925" cy="44450"/>
            </a:xfrm>
            <a:custGeom>
              <a:avLst/>
              <a:gdLst>
                <a:gd name="T0" fmla="*/ 2 w 9"/>
                <a:gd name="T1" fmla="*/ 0 h 12"/>
                <a:gd name="T2" fmla="*/ 5 w 9"/>
                <a:gd name="T3" fmla="*/ 5 h 12"/>
                <a:gd name="T4" fmla="*/ 15 w 9"/>
                <a:gd name="T5" fmla="*/ 14 h 12"/>
                <a:gd name="T6" fmla="*/ 17 w 9"/>
                <a:gd name="T7" fmla="*/ 28 h 12"/>
                <a:gd name="T8" fmla="*/ 10 w 9"/>
                <a:gd name="T9" fmla="*/ 28 h 12"/>
                <a:gd name="T10" fmla="*/ 0 w 9"/>
                <a:gd name="T11" fmla="*/ 5 h 12"/>
                <a:gd name="T12" fmla="*/ 2 w 9"/>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2">
                  <a:moveTo>
                    <a:pt x="1" y="0"/>
                  </a:moveTo>
                  <a:cubicBezTo>
                    <a:pt x="2" y="0"/>
                    <a:pt x="2" y="1"/>
                    <a:pt x="2" y="2"/>
                  </a:cubicBezTo>
                  <a:cubicBezTo>
                    <a:pt x="1" y="4"/>
                    <a:pt x="8" y="4"/>
                    <a:pt x="6" y="6"/>
                  </a:cubicBezTo>
                  <a:cubicBezTo>
                    <a:pt x="4" y="8"/>
                    <a:pt x="9" y="6"/>
                    <a:pt x="7" y="12"/>
                  </a:cubicBezTo>
                  <a:cubicBezTo>
                    <a:pt x="5" y="12"/>
                    <a:pt x="4" y="10"/>
                    <a:pt x="4" y="12"/>
                  </a:cubicBezTo>
                  <a:cubicBezTo>
                    <a:pt x="2" y="10"/>
                    <a:pt x="1" y="5"/>
                    <a:pt x="0" y="2"/>
                  </a:cubicBezTo>
                  <a:cubicBezTo>
                    <a:pt x="1" y="2"/>
                    <a:pt x="1" y="1"/>
                    <a:pt x="1"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81" name="Freeform 80"/>
            <p:cNvSpPr/>
            <p:nvPr/>
          </p:nvSpPr>
          <p:spPr bwMode="auto">
            <a:xfrm>
              <a:off x="7201250" y="3796432"/>
              <a:ext cx="71438" cy="98425"/>
            </a:xfrm>
            <a:custGeom>
              <a:avLst/>
              <a:gdLst>
                <a:gd name="T0" fmla="*/ 14 w 19"/>
                <a:gd name="T1" fmla="*/ 0 h 26"/>
                <a:gd name="T2" fmla="*/ 19 w 19"/>
                <a:gd name="T3" fmla="*/ 5 h 26"/>
                <a:gd name="T4" fmla="*/ 24 w 19"/>
                <a:gd name="T5" fmla="*/ 5 h 26"/>
                <a:gd name="T6" fmla="*/ 45 w 19"/>
                <a:gd name="T7" fmla="*/ 14 h 26"/>
                <a:gd name="T8" fmla="*/ 45 w 19"/>
                <a:gd name="T9" fmla="*/ 29 h 26"/>
                <a:gd name="T10" fmla="*/ 38 w 19"/>
                <a:gd name="T11" fmla="*/ 29 h 26"/>
                <a:gd name="T12" fmla="*/ 36 w 19"/>
                <a:gd name="T13" fmla="*/ 36 h 26"/>
                <a:gd name="T14" fmla="*/ 31 w 19"/>
                <a:gd name="T15" fmla="*/ 52 h 26"/>
                <a:gd name="T16" fmla="*/ 28 w 19"/>
                <a:gd name="T17" fmla="*/ 57 h 26"/>
                <a:gd name="T18" fmla="*/ 14 w 19"/>
                <a:gd name="T19" fmla="*/ 60 h 26"/>
                <a:gd name="T20" fmla="*/ 12 w 19"/>
                <a:gd name="T21" fmla="*/ 52 h 26"/>
                <a:gd name="T22" fmla="*/ 19 w 19"/>
                <a:gd name="T23" fmla="*/ 45 h 26"/>
                <a:gd name="T24" fmla="*/ 0 w 19"/>
                <a:gd name="T25" fmla="*/ 38 h 26"/>
                <a:gd name="T26" fmla="*/ 12 w 19"/>
                <a:gd name="T27" fmla="*/ 26 h 26"/>
                <a:gd name="T28" fmla="*/ 14 w 19"/>
                <a:gd name="T29" fmla="*/ 0 h 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9" h="26">
                  <a:moveTo>
                    <a:pt x="6" y="0"/>
                  </a:moveTo>
                  <a:cubicBezTo>
                    <a:pt x="7" y="0"/>
                    <a:pt x="7" y="1"/>
                    <a:pt x="8" y="2"/>
                  </a:cubicBezTo>
                  <a:cubicBezTo>
                    <a:pt x="7" y="4"/>
                    <a:pt x="10" y="2"/>
                    <a:pt x="10" y="2"/>
                  </a:cubicBezTo>
                  <a:cubicBezTo>
                    <a:pt x="14" y="4"/>
                    <a:pt x="12" y="8"/>
                    <a:pt x="19" y="6"/>
                  </a:cubicBezTo>
                  <a:cubicBezTo>
                    <a:pt x="19" y="8"/>
                    <a:pt x="19" y="10"/>
                    <a:pt x="19" y="12"/>
                  </a:cubicBezTo>
                  <a:cubicBezTo>
                    <a:pt x="18" y="12"/>
                    <a:pt x="17" y="12"/>
                    <a:pt x="16" y="12"/>
                  </a:cubicBezTo>
                  <a:cubicBezTo>
                    <a:pt x="16" y="14"/>
                    <a:pt x="16" y="14"/>
                    <a:pt x="15" y="15"/>
                  </a:cubicBezTo>
                  <a:cubicBezTo>
                    <a:pt x="17" y="17"/>
                    <a:pt x="14" y="18"/>
                    <a:pt x="13" y="22"/>
                  </a:cubicBezTo>
                  <a:cubicBezTo>
                    <a:pt x="13" y="23"/>
                    <a:pt x="10" y="23"/>
                    <a:pt x="12" y="24"/>
                  </a:cubicBezTo>
                  <a:cubicBezTo>
                    <a:pt x="12" y="26"/>
                    <a:pt x="8" y="24"/>
                    <a:pt x="6" y="25"/>
                  </a:cubicBezTo>
                  <a:cubicBezTo>
                    <a:pt x="7" y="23"/>
                    <a:pt x="5" y="23"/>
                    <a:pt x="5" y="22"/>
                  </a:cubicBezTo>
                  <a:cubicBezTo>
                    <a:pt x="5" y="20"/>
                    <a:pt x="6" y="19"/>
                    <a:pt x="8" y="19"/>
                  </a:cubicBezTo>
                  <a:cubicBezTo>
                    <a:pt x="6" y="18"/>
                    <a:pt x="5" y="15"/>
                    <a:pt x="0" y="16"/>
                  </a:cubicBezTo>
                  <a:cubicBezTo>
                    <a:pt x="0" y="12"/>
                    <a:pt x="4" y="13"/>
                    <a:pt x="5" y="11"/>
                  </a:cubicBezTo>
                  <a:cubicBezTo>
                    <a:pt x="6" y="5"/>
                    <a:pt x="5" y="5"/>
                    <a:pt x="6"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82" name="Freeform 81"/>
            <p:cNvSpPr/>
            <p:nvPr/>
          </p:nvSpPr>
          <p:spPr bwMode="auto">
            <a:xfrm>
              <a:off x="6686900" y="3878982"/>
              <a:ext cx="60325" cy="63500"/>
            </a:xfrm>
            <a:custGeom>
              <a:avLst/>
              <a:gdLst>
                <a:gd name="T0" fmla="*/ 36 w 16"/>
                <a:gd name="T1" fmla="*/ 2 h 17"/>
                <a:gd name="T2" fmla="*/ 36 w 16"/>
                <a:gd name="T3" fmla="*/ 19 h 17"/>
                <a:gd name="T4" fmla="*/ 33 w 16"/>
                <a:gd name="T5" fmla="*/ 12 h 17"/>
                <a:gd name="T6" fmla="*/ 31 w 16"/>
                <a:gd name="T7" fmla="*/ 16 h 17"/>
                <a:gd name="T8" fmla="*/ 31 w 16"/>
                <a:gd name="T9" fmla="*/ 31 h 17"/>
                <a:gd name="T10" fmla="*/ 24 w 16"/>
                <a:gd name="T11" fmla="*/ 31 h 17"/>
                <a:gd name="T12" fmla="*/ 24 w 16"/>
                <a:gd name="T13" fmla="*/ 35 h 17"/>
                <a:gd name="T14" fmla="*/ 17 w 16"/>
                <a:gd name="T15" fmla="*/ 40 h 17"/>
                <a:gd name="T16" fmla="*/ 10 w 16"/>
                <a:gd name="T17" fmla="*/ 33 h 17"/>
                <a:gd name="T18" fmla="*/ 5 w 16"/>
                <a:gd name="T19" fmla="*/ 26 h 17"/>
                <a:gd name="T20" fmla="*/ 0 w 16"/>
                <a:gd name="T21" fmla="*/ 9 h 17"/>
                <a:gd name="T22" fmla="*/ 21 w 16"/>
                <a:gd name="T23" fmla="*/ 5 h 17"/>
                <a:gd name="T24" fmla="*/ 36 w 16"/>
                <a:gd name="T25" fmla="*/ 2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 h="17">
                  <a:moveTo>
                    <a:pt x="15" y="1"/>
                  </a:moveTo>
                  <a:cubicBezTo>
                    <a:pt x="14" y="3"/>
                    <a:pt x="16" y="5"/>
                    <a:pt x="15" y="8"/>
                  </a:cubicBezTo>
                  <a:cubicBezTo>
                    <a:pt x="15" y="8"/>
                    <a:pt x="14" y="6"/>
                    <a:pt x="14" y="5"/>
                  </a:cubicBezTo>
                  <a:cubicBezTo>
                    <a:pt x="14" y="6"/>
                    <a:pt x="13" y="6"/>
                    <a:pt x="13" y="7"/>
                  </a:cubicBezTo>
                  <a:cubicBezTo>
                    <a:pt x="12" y="8"/>
                    <a:pt x="13" y="11"/>
                    <a:pt x="13" y="13"/>
                  </a:cubicBezTo>
                  <a:cubicBezTo>
                    <a:pt x="13" y="13"/>
                    <a:pt x="11" y="12"/>
                    <a:pt x="10" y="13"/>
                  </a:cubicBezTo>
                  <a:cubicBezTo>
                    <a:pt x="10" y="13"/>
                    <a:pt x="11" y="15"/>
                    <a:pt x="10" y="15"/>
                  </a:cubicBezTo>
                  <a:cubicBezTo>
                    <a:pt x="9" y="16"/>
                    <a:pt x="7" y="15"/>
                    <a:pt x="7" y="17"/>
                  </a:cubicBezTo>
                  <a:cubicBezTo>
                    <a:pt x="6" y="17"/>
                    <a:pt x="5" y="15"/>
                    <a:pt x="4" y="14"/>
                  </a:cubicBezTo>
                  <a:cubicBezTo>
                    <a:pt x="4" y="13"/>
                    <a:pt x="2" y="12"/>
                    <a:pt x="2" y="11"/>
                  </a:cubicBezTo>
                  <a:cubicBezTo>
                    <a:pt x="1" y="9"/>
                    <a:pt x="2" y="6"/>
                    <a:pt x="0" y="4"/>
                  </a:cubicBezTo>
                  <a:cubicBezTo>
                    <a:pt x="1" y="3"/>
                    <a:pt x="5" y="3"/>
                    <a:pt x="9" y="2"/>
                  </a:cubicBezTo>
                  <a:cubicBezTo>
                    <a:pt x="11" y="2"/>
                    <a:pt x="13" y="0"/>
                    <a:pt x="15"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83" name="Freeform 82"/>
            <p:cNvSpPr/>
            <p:nvPr/>
          </p:nvSpPr>
          <p:spPr bwMode="auto">
            <a:xfrm>
              <a:off x="9430927" y="1061887"/>
              <a:ext cx="1084263" cy="809625"/>
            </a:xfrm>
            <a:custGeom>
              <a:avLst/>
              <a:gdLst>
                <a:gd name="T0" fmla="*/ 484 w 289"/>
                <a:gd name="T1" fmla="*/ 57 h 216"/>
                <a:gd name="T2" fmla="*/ 513 w 289"/>
                <a:gd name="T3" fmla="*/ 59 h 216"/>
                <a:gd name="T4" fmla="*/ 551 w 289"/>
                <a:gd name="T5" fmla="*/ 52 h 216"/>
                <a:gd name="T6" fmla="*/ 574 w 289"/>
                <a:gd name="T7" fmla="*/ 54 h 216"/>
                <a:gd name="T8" fmla="*/ 572 w 289"/>
                <a:gd name="T9" fmla="*/ 61 h 216"/>
                <a:gd name="T10" fmla="*/ 643 w 289"/>
                <a:gd name="T11" fmla="*/ 47 h 216"/>
                <a:gd name="T12" fmla="*/ 683 w 289"/>
                <a:gd name="T13" fmla="*/ 57 h 216"/>
                <a:gd name="T14" fmla="*/ 633 w 289"/>
                <a:gd name="T15" fmla="*/ 83 h 216"/>
                <a:gd name="T16" fmla="*/ 619 w 289"/>
                <a:gd name="T17" fmla="*/ 102 h 216"/>
                <a:gd name="T18" fmla="*/ 593 w 289"/>
                <a:gd name="T19" fmla="*/ 130 h 216"/>
                <a:gd name="T20" fmla="*/ 598 w 289"/>
                <a:gd name="T21" fmla="*/ 153 h 216"/>
                <a:gd name="T22" fmla="*/ 581 w 289"/>
                <a:gd name="T23" fmla="*/ 179 h 216"/>
                <a:gd name="T24" fmla="*/ 603 w 289"/>
                <a:gd name="T25" fmla="*/ 213 h 216"/>
                <a:gd name="T26" fmla="*/ 586 w 289"/>
                <a:gd name="T27" fmla="*/ 238 h 216"/>
                <a:gd name="T28" fmla="*/ 565 w 289"/>
                <a:gd name="T29" fmla="*/ 260 h 216"/>
                <a:gd name="T30" fmla="*/ 593 w 289"/>
                <a:gd name="T31" fmla="*/ 309 h 216"/>
                <a:gd name="T32" fmla="*/ 548 w 289"/>
                <a:gd name="T33" fmla="*/ 305 h 216"/>
                <a:gd name="T34" fmla="*/ 546 w 289"/>
                <a:gd name="T35" fmla="*/ 321 h 216"/>
                <a:gd name="T36" fmla="*/ 527 w 289"/>
                <a:gd name="T37" fmla="*/ 349 h 216"/>
                <a:gd name="T38" fmla="*/ 482 w 289"/>
                <a:gd name="T39" fmla="*/ 359 h 216"/>
                <a:gd name="T40" fmla="*/ 461 w 289"/>
                <a:gd name="T41" fmla="*/ 373 h 216"/>
                <a:gd name="T42" fmla="*/ 447 w 289"/>
                <a:gd name="T43" fmla="*/ 390 h 216"/>
                <a:gd name="T44" fmla="*/ 385 w 289"/>
                <a:gd name="T45" fmla="*/ 406 h 216"/>
                <a:gd name="T46" fmla="*/ 369 w 289"/>
                <a:gd name="T47" fmla="*/ 432 h 216"/>
                <a:gd name="T48" fmla="*/ 352 w 289"/>
                <a:gd name="T49" fmla="*/ 453 h 216"/>
                <a:gd name="T50" fmla="*/ 345 w 289"/>
                <a:gd name="T51" fmla="*/ 477 h 216"/>
                <a:gd name="T52" fmla="*/ 310 w 289"/>
                <a:gd name="T53" fmla="*/ 498 h 216"/>
                <a:gd name="T54" fmla="*/ 269 w 289"/>
                <a:gd name="T55" fmla="*/ 479 h 216"/>
                <a:gd name="T56" fmla="*/ 248 w 289"/>
                <a:gd name="T57" fmla="*/ 451 h 216"/>
                <a:gd name="T58" fmla="*/ 234 w 289"/>
                <a:gd name="T59" fmla="*/ 432 h 216"/>
                <a:gd name="T60" fmla="*/ 222 w 289"/>
                <a:gd name="T61" fmla="*/ 390 h 216"/>
                <a:gd name="T62" fmla="*/ 229 w 289"/>
                <a:gd name="T63" fmla="*/ 375 h 216"/>
                <a:gd name="T64" fmla="*/ 248 w 289"/>
                <a:gd name="T65" fmla="*/ 354 h 216"/>
                <a:gd name="T66" fmla="*/ 236 w 289"/>
                <a:gd name="T67" fmla="*/ 326 h 216"/>
                <a:gd name="T68" fmla="*/ 243 w 289"/>
                <a:gd name="T69" fmla="*/ 305 h 216"/>
                <a:gd name="T70" fmla="*/ 215 w 289"/>
                <a:gd name="T71" fmla="*/ 295 h 216"/>
                <a:gd name="T72" fmla="*/ 196 w 289"/>
                <a:gd name="T73" fmla="*/ 260 h 216"/>
                <a:gd name="T74" fmla="*/ 175 w 289"/>
                <a:gd name="T75" fmla="*/ 220 h 216"/>
                <a:gd name="T76" fmla="*/ 125 w 289"/>
                <a:gd name="T77" fmla="*/ 196 h 216"/>
                <a:gd name="T78" fmla="*/ 57 w 289"/>
                <a:gd name="T79" fmla="*/ 198 h 216"/>
                <a:gd name="T80" fmla="*/ 57 w 289"/>
                <a:gd name="T81" fmla="*/ 182 h 216"/>
                <a:gd name="T82" fmla="*/ 28 w 289"/>
                <a:gd name="T83" fmla="*/ 156 h 216"/>
                <a:gd name="T84" fmla="*/ 43 w 289"/>
                <a:gd name="T85" fmla="*/ 132 h 216"/>
                <a:gd name="T86" fmla="*/ 76 w 289"/>
                <a:gd name="T87" fmla="*/ 118 h 216"/>
                <a:gd name="T88" fmla="*/ 80 w 289"/>
                <a:gd name="T89" fmla="*/ 102 h 216"/>
                <a:gd name="T90" fmla="*/ 73 w 289"/>
                <a:gd name="T91" fmla="*/ 90 h 216"/>
                <a:gd name="T92" fmla="*/ 97 w 289"/>
                <a:gd name="T93" fmla="*/ 83 h 216"/>
                <a:gd name="T94" fmla="*/ 125 w 289"/>
                <a:gd name="T95" fmla="*/ 54 h 216"/>
                <a:gd name="T96" fmla="*/ 210 w 289"/>
                <a:gd name="T97" fmla="*/ 43 h 216"/>
                <a:gd name="T98" fmla="*/ 248 w 289"/>
                <a:gd name="T99" fmla="*/ 54 h 216"/>
                <a:gd name="T100" fmla="*/ 284 w 289"/>
                <a:gd name="T101" fmla="*/ 35 h 216"/>
                <a:gd name="T102" fmla="*/ 317 w 289"/>
                <a:gd name="T103" fmla="*/ 38 h 216"/>
                <a:gd name="T104" fmla="*/ 329 w 289"/>
                <a:gd name="T105" fmla="*/ 19 h 216"/>
                <a:gd name="T106" fmla="*/ 392 w 289"/>
                <a:gd name="T107" fmla="*/ 5 h 216"/>
                <a:gd name="T108" fmla="*/ 482 w 289"/>
                <a:gd name="T109" fmla="*/ 0 h 216"/>
                <a:gd name="T110" fmla="*/ 548 w 289"/>
                <a:gd name="T111" fmla="*/ 24 h 216"/>
                <a:gd name="T112" fmla="*/ 572 w 289"/>
                <a:gd name="T113" fmla="*/ 40 h 216"/>
                <a:gd name="T114" fmla="*/ 477 w 289"/>
                <a:gd name="T115" fmla="*/ 43 h 21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89" h="216">
                  <a:moveTo>
                    <a:pt x="196" y="22"/>
                  </a:moveTo>
                  <a:cubicBezTo>
                    <a:pt x="196" y="23"/>
                    <a:pt x="198" y="22"/>
                    <a:pt x="198" y="24"/>
                  </a:cubicBezTo>
                  <a:cubicBezTo>
                    <a:pt x="200" y="25"/>
                    <a:pt x="201" y="23"/>
                    <a:pt x="202" y="23"/>
                  </a:cubicBezTo>
                  <a:cubicBezTo>
                    <a:pt x="203" y="23"/>
                    <a:pt x="204" y="24"/>
                    <a:pt x="205" y="24"/>
                  </a:cubicBezTo>
                  <a:cubicBezTo>
                    <a:pt x="206" y="24"/>
                    <a:pt x="206" y="23"/>
                    <a:pt x="207" y="23"/>
                  </a:cubicBezTo>
                  <a:cubicBezTo>
                    <a:pt x="209" y="23"/>
                    <a:pt x="210" y="23"/>
                    <a:pt x="211" y="23"/>
                  </a:cubicBezTo>
                  <a:cubicBezTo>
                    <a:pt x="216" y="22"/>
                    <a:pt x="221" y="20"/>
                    <a:pt x="224" y="22"/>
                  </a:cubicBezTo>
                  <a:cubicBezTo>
                    <a:pt x="223" y="24"/>
                    <a:pt x="218" y="23"/>
                    <a:pt x="217" y="25"/>
                  </a:cubicBezTo>
                  <a:cubicBezTo>
                    <a:pt x="217" y="28"/>
                    <a:pt x="219" y="25"/>
                    <a:pt x="219" y="25"/>
                  </a:cubicBezTo>
                  <a:cubicBezTo>
                    <a:pt x="221" y="25"/>
                    <a:pt x="221" y="27"/>
                    <a:pt x="225" y="25"/>
                  </a:cubicBezTo>
                  <a:cubicBezTo>
                    <a:pt x="226" y="25"/>
                    <a:pt x="227" y="24"/>
                    <a:pt x="227" y="24"/>
                  </a:cubicBezTo>
                  <a:cubicBezTo>
                    <a:pt x="228" y="24"/>
                    <a:pt x="233" y="22"/>
                    <a:pt x="233" y="22"/>
                  </a:cubicBezTo>
                  <a:cubicBezTo>
                    <a:pt x="236" y="25"/>
                    <a:pt x="232" y="21"/>
                    <a:pt x="235" y="20"/>
                  </a:cubicBezTo>
                  <a:cubicBezTo>
                    <a:pt x="235" y="20"/>
                    <a:pt x="238" y="21"/>
                    <a:pt x="238" y="20"/>
                  </a:cubicBezTo>
                  <a:cubicBezTo>
                    <a:pt x="239" y="20"/>
                    <a:pt x="241" y="19"/>
                    <a:pt x="244" y="19"/>
                  </a:cubicBezTo>
                  <a:cubicBezTo>
                    <a:pt x="244" y="21"/>
                    <a:pt x="244" y="23"/>
                    <a:pt x="243" y="23"/>
                  </a:cubicBezTo>
                  <a:cubicBezTo>
                    <a:pt x="242" y="24"/>
                    <a:pt x="241" y="24"/>
                    <a:pt x="240" y="25"/>
                  </a:cubicBezTo>
                  <a:cubicBezTo>
                    <a:pt x="239" y="27"/>
                    <a:pt x="239" y="29"/>
                    <a:pt x="236" y="29"/>
                  </a:cubicBezTo>
                  <a:cubicBezTo>
                    <a:pt x="237" y="32"/>
                    <a:pt x="238" y="28"/>
                    <a:pt x="240" y="29"/>
                  </a:cubicBezTo>
                  <a:cubicBezTo>
                    <a:pt x="242" y="29"/>
                    <a:pt x="241" y="27"/>
                    <a:pt x="242" y="26"/>
                  </a:cubicBezTo>
                  <a:cubicBezTo>
                    <a:pt x="243" y="25"/>
                    <a:pt x="247" y="27"/>
                    <a:pt x="248" y="24"/>
                  </a:cubicBezTo>
                  <a:cubicBezTo>
                    <a:pt x="250" y="28"/>
                    <a:pt x="257" y="22"/>
                    <a:pt x="259" y="25"/>
                  </a:cubicBezTo>
                  <a:cubicBezTo>
                    <a:pt x="260" y="24"/>
                    <a:pt x="262" y="23"/>
                    <a:pt x="263" y="22"/>
                  </a:cubicBezTo>
                  <a:cubicBezTo>
                    <a:pt x="267" y="23"/>
                    <a:pt x="269" y="20"/>
                    <a:pt x="272" y="20"/>
                  </a:cubicBezTo>
                  <a:cubicBezTo>
                    <a:pt x="272" y="20"/>
                    <a:pt x="273" y="22"/>
                    <a:pt x="273" y="22"/>
                  </a:cubicBezTo>
                  <a:cubicBezTo>
                    <a:pt x="274" y="22"/>
                    <a:pt x="279" y="21"/>
                    <a:pt x="279" y="22"/>
                  </a:cubicBezTo>
                  <a:cubicBezTo>
                    <a:pt x="281" y="23"/>
                    <a:pt x="280" y="21"/>
                    <a:pt x="282" y="22"/>
                  </a:cubicBezTo>
                  <a:cubicBezTo>
                    <a:pt x="284" y="22"/>
                    <a:pt x="286" y="24"/>
                    <a:pt x="289" y="24"/>
                  </a:cubicBezTo>
                  <a:cubicBezTo>
                    <a:pt x="289" y="26"/>
                    <a:pt x="287" y="26"/>
                    <a:pt x="286" y="26"/>
                  </a:cubicBezTo>
                  <a:cubicBezTo>
                    <a:pt x="286" y="27"/>
                    <a:pt x="285" y="28"/>
                    <a:pt x="284" y="29"/>
                  </a:cubicBezTo>
                  <a:cubicBezTo>
                    <a:pt x="281" y="30"/>
                    <a:pt x="276" y="30"/>
                    <a:pt x="276" y="33"/>
                  </a:cubicBezTo>
                  <a:cubicBezTo>
                    <a:pt x="273" y="33"/>
                    <a:pt x="269" y="33"/>
                    <a:pt x="268" y="35"/>
                  </a:cubicBezTo>
                  <a:cubicBezTo>
                    <a:pt x="269" y="36"/>
                    <a:pt x="271" y="37"/>
                    <a:pt x="266" y="37"/>
                  </a:cubicBezTo>
                  <a:cubicBezTo>
                    <a:pt x="267" y="38"/>
                    <a:pt x="268" y="38"/>
                    <a:pt x="270" y="38"/>
                  </a:cubicBezTo>
                  <a:cubicBezTo>
                    <a:pt x="268" y="41"/>
                    <a:pt x="262" y="41"/>
                    <a:pt x="262" y="45"/>
                  </a:cubicBezTo>
                  <a:cubicBezTo>
                    <a:pt x="260" y="45"/>
                    <a:pt x="262" y="43"/>
                    <a:pt x="262" y="43"/>
                  </a:cubicBezTo>
                  <a:cubicBezTo>
                    <a:pt x="261" y="42"/>
                    <a:pt x="258" y="45"/>
                    <a:pt x="256" y="45"/>
                  </a:cubicBezTo>
                  <a:cubicBezTo>
                    <a:pt x="256" y="46"/>
                    <a:pt x="257" y="46"/>
                    <a:pt x="258" y="46"/>
                  </a:cubicBezTo>
                  <a:cubicBezTo>
                    <a:pt x="255" y="49"/>
                    <a:pt x="257" y="48"/>
                    <a:pt x="256" y="52"/>
                  </a:cubicBezTo>
                  <a:cubicBezTo>
                    <a:pt x="256" y="53"/>
                    <a:pt x="252" y="54"/>
                    <a:pt x="251" y="55"/>
                  </a:cubicBezTo>
                  <a:cubicBezTo>
                    <a:pt x="251" y="55"/>
                    <a:pt x="252" y="58"/>
                    <a:pt x="251" y="58"/>
                  </a:cubicBezTo>
                  <a:cubicBezTo>
                    <a:pt x="250" y="59"/>
                    <a:pt x="248" y="59"/>
                    <a:pt x="246" y="59"/>
                  </a:cubicBezTo>
                  <a:cubicBezTo>
                    <a:pt x="247" y="61"/>
                    <a:pt x="248" y="61"/>
                    <a:pt x="249" y="63"/>
                  </a:cubicBezTo>
                  <a:cubicBezTo>
                    <a:pt x="249" y="65"/>
                    <a:pt x="252" y="64"/>
                    <a:pt x="253" y="65"/>
                  </a:cubicBezTo>
                  <a:cubicBezTo>
                    <a:pt x="254" y="65"/>
                    <a:pt x="253" y="67"/>
                    <a:pt x="253" y="68"/>
                  </a:cubicBezTo>
                  <a:cubicBezTo>
                    <a:pt x="254" y="68"/>
                    <a:pt x="256" y="68"/>
                    <a:pt x="257" y="69"/>
                  </a:cubicBezTo>
                  <a:cubicBezTo>
                    <a:pt x="257" y="71"/>
                    <a:pt x="258" y="71"/>
                    <a:pt x="258" y="73"/>
                  </a:cubicBezTo>
                  <a:cubicBezTo>
                    <a:pt x="254" y="75"/>
                    <a:pt x="251" y="74"/>
                    <a:pt x="246" y="76"/>
                  </a:cubicBezTo>
                  <a:cubicBezTo>
                    <a:pt x="249" y="79"/>
                    <a:pt x="252" y="82"/>
                    <a:pt x="258" y="82"/>
                  </a:cubicBezTo>
                  <a:cubicBezTo>
                    <a:pt x="258" y="84"/>
                    <a:pt x="259" y="84"/>
                    <a:pt x="260" y="84"/>
                  </a:cubicBezTo>
                  <a:cubicBezTo>
                    <a:pt x="261" y="87"/>
                    <a:pt x="258" y="86"/>
                    <a:pt x="258" y="88"/>
                  </a:cubicBezTo>
                  <a:cubicBezTo>
                    <a:pt x="258" y="89"/>
                    <a:pt x="256" y="90"/>
                    <a:pt x="255" y="90"/>
                  </a:cubicBezTo>
                  <a:cubicBezTo>
                    <a:pt x="253" y="94"/>
                    <a:pt x="259" y="92"/>
                    <a:pt x="258" y="96"/>
                  </a:cubicBezTo>
                  <a:cubicBezTo>
                    <a:pt x="256" y="95"/>
                    <a:pt x="256" y="97"/>
                    <a:pt x="257" y="97"/>
                  </a:cubicBezTo>
                  <a:cubicBezTo>
                    <a:pt x="256" y="100"/>
                    <a:pt x="253" y="96"/>
                    <a:pt x="251" y="97"/>
                  </a:cubicBezTo>
                  <a:cubicBezTo>
                    <a:pt x="249" y="97"/>
                    <a:pt x="250" y="101"/>
                    <a:pt x="248" y="101"/>
                  </a:cubicBezTo>
                  <a:cubicBezTo>
                    <a:pt x="247" y="103"/>
                    <a:pt x="248" y="104"/>
                    <a:pt x="250" y="104"/>
                  </a:cubicBezTo>
                  <a:cubicBezTo>
                    <a:pt x="250" y="106"/>
                    <a:pt x="247" y="105"/>
                    <a:pt x="245" y="105"/>
                  </a:cubicBezTo>
                  <a:cubicBezTo>
                    <a:pt x="242" y="106"/>
                    <a:pt x="239" y="108"/>
                    <a:pt x="236" y="109"/>
                  </a:cubicBezTo>
                  <a:cubicBezTo>
                    <a:pt x="236" y="110"/>
                    <a:pt x="238" y="109"/>
                    <a:pt x="239" y="110"/>
                  </a:cubicBezTo>
                  <a:cubicBezTo>
                    <a:pt x="241" y="111"/>
                    <a:pt x="241" y="115"/>
                    <a:pt x="244" y="113"/>
                  </a:cubicBezTo>
                  <a:cubicBezTo>
                    <a:pt x="245" y="116"/>
                    <a:pt x="242" y="116"/>
                    <a:pt x="242" y="117"/>
                  </a:cubicBezTo>
                  <a:cubicBezTo>
                    <a:pt x="241" y="119"/>
                    <a:pt x="243" y="122"/>
                    <a:pt x="240" y="123"/>
                  </a:cubicBezTo>
                  <a:cubicBezTo>
                    <a:pt x="242" y="128"/>
                    <a:pt x="250" y="126"/>
                    <a:pt x="251" y="131"/>
                  </a:cubicBezTo>
                  <a:cubicBezTo>
                    <a:pt x="249" y="131"/>
                    <a:pt x="247" y="132"/>
                    <a:pt x="246" y="130"/>
                  </a:cubicBezTo>
                  <a:cubicBezTo>
                    <a:pt x="245" y="130"/>
                    <a:pt x="246" y="131"/>
                    <a:pt x="246" y="131"/>
                  </a:cubicBezTo>
                  <a:cubicBezTo>
                    <a:pt x="243" y="135"/>
                    <a:pt x="241" y="134"/>
                    <a:pt x="236" y="133"/>
                  </a:cubicBezTo>
                  <a:cubicBezTo>
                    <a:pt x="237" y="129"/>
                    <a:pt x="230" y="133"/>
                    <a:pt x="232" y="129"/>
                  </a:cubicBezTo>
                  <a:cubicBezTo>
                    <a:pt x="229" y="128"/>
                    <a:pt x="229" y="131"/>
                    <a:pt x="225" y="130"/>
                  </a:cubicBezTo>
                  <a:cubicBezTo>
                    <a:pt x="226" y="131"/>
                    <a:pt x="226" y="132"/>
                    <a:pt x="224" y="132"/>
                  </a:cubicBezTo>
                  <a:cubicBezTo>
                    <a:pt x="224" y="134"/>
                    <a:pt x="231" y="134"/>
                    <a:pt x="225" y="135"/>
                  </a:cubicBezTo>
                  <a:cubicBezTo>
                    <a:pt x="226" y="137"/>
                    <a:pt x="229" y="136"/>
                    <a:pt x="231" y="136"/>
                  </a:cubicBezTo>
                  <a:cubicBezTo>
                    <a:pt x="234" y="136"/>
                    <a:pt x="237" y="138"/>
                    <a:pt x="240" y="137"/>
                  </a:cubicBezTo>
                  <a:cubicBezTo>
                    <a:pt x="238" y="141"/>
                    <a:pt x="235" y="144"/>
                    <a:pt x="232" y="146"/>
                  </a:cubicBezTo>
                  <a:cubicBezTo>
                    <a:pt x="229" y="146"/>
                    <a:pt x="227" y="147"/>
                    <a:pt x="225" y="148"/>
                  </a:cubicBezTo>
                  <a:cubicBezTo>
                    <a:pt x="225" y="148"/>
                    <a:pt x="223" y="147"/>
                    <a:pt x="223" y="148"/>
                  </a:cubicBezTo>
                  <a:cubicBezTo>
                    <a:pt x="222" y="149"/>
                    <a:pt x="222" y="148"/>
                    <a:pt x="220" y="148"/>
                  </a:cubicBezTo>
                  <a:cubicBezTo>
                    <a:pt x="217" y="148"/>
                    <a:pt x="214" y="150"/>
                    <a:pt x="210" y="150"/>
                  </a:cubicBezTo>
                  <a:cubicBezTo>
                    <a:pt x="208" y="150"/>
                    <a:pt x="210" y="151"/>
                    <a:pt x="210" y="151"/>
                  </a:cubicBezTo>
                  <a:cubicBezTo>
                    <a:pt x="208" y="154"/>
                    <a:pt x="208" y="152"/>
                    <a:pt x="204" y="152"/>
                  </a:cubicBezTo>
                  <a:cubicBezTo>
                    <a:pt x="204" y="153"/>
                    <a:pt x="205" y="153"/>
                    <a:pt x="206" y="154"/>
                  </a:cubicBezTo>
                  <a:cubicBezTo>
                    <a:pt x="206" y="155"/>
                    <a:pt x="198" y="156"/>
                    <a:pt x="199" y="152"/>
                  </a:cubicBezTo>
                  <a:cubicBezTo>
                    <a:pt x="198" y="153"/>
                    <a:pt x="195" y="153"/>
                    <a:pt x="195" y="154"/>
                  </a:cubicBezTo>
                  <a:cubicBezTo>
                    <a:pt x="194" y="155"/>
                    <a:pt x="195" y="157"/>
                    <a:pt x="195" y="158"/>
                  </a:cubicBezTo>
                  <a:cubicBezTo>
                    <a:pt x="195" y="158"/>
                    <a:pt x="191" y="157"/>
                    <a:pt x="191" y="158"/>
                  </a:cubicBezTo>
                  <a:cubicBezTo>
                    <a:pt x="191" y="159"/>
                    <a:pt x="193" y="160"/>
                    <a:pt x="192" y="162"/>
                  </a:cubicBezTo>
                  <a:cubicBezTo>
                    <a:pt x="191" y="163"/>
                    <a:pt x="190" y="162"/>
                    <a:pt x="189" y="162"/>
                  </a:cubicBezTo>
                  <a:cubicBezTo>
                    <a:pt x="189" y="163"/>
                    <a:pt x="189" y="164"/>
                    <a:pt x="189" y="165"/>
                  </a:cubicBezTo>
                  <a:cubicBezTo>
                    <a:pt x="188" y="165"/>
                    <a:pt x="187" y="165"/>
                    <a:pt x="186" y="165"/>
                  </a:cubicBezTo>
                  <a:cubicBezTo>
                    <a:pt x="185" y="166"/>
                    <a:pt x="186" y="167"/>
                    <a:pt x="185" y="168"/>
                  </a:cubicBezTo>
                  <a:cubicBezTo>
                    <a:pt x="183" y="168"/>
                    <a:pt x="178" y="167"/>
                    <a:pt x="179" y="171"/>
                  </a:cubicBezTo>
                  <a:cubicBezTo>
                    <a:pt x="174" y="172"/>
                    <a:pt x="169" y="173"/>
                    <a:pt x="163" y="172"/>
                  </a:cubicBezTo>
                  <a:cubicBezTo>
                    <a:pt x="160" y="174"/>
                    <a:pt x="159" y="180"/>
                    <a:pt x="156" y="177"/>
                  </a:cubicBezTo>
                  <a:cubicBezTo>
                    <a:pt x="156" y="178"/>
                    <a:pt x="157" y="179"/>
                    <a:pt x="157" y="181"/>
                  </a:cubicBezTo>
                  <a:cubicBezTo>
                    <a:pt x="157" y="181"/>
                    <a:pt x="155" y="180"/>
                    <a:pt x="155" y="181"/>
                  </a:cubicBezTo>
                  <a:cubicBezTo>
                    <a:pt x="154" y="181"/>
                    <a:pt x="156" y="182"/>
                    <a:pt x="156" y="183"/>
                  </a:cubicBezTo>
                  <a:cubicBezTo>
                    <a:pt x="156" y="183"/>
                    <a:pt x="155" y="183"/>
                    <a:pt x="155" y="184"/>
                  </a:cubicBezTo>
                  <a:cubicBezTo>
                    <a:pt x="154" y="185"/>
                    <a:pt x="151" y="188"/>
                    <a:pt x="153" y="189"/>
                  </a:cubicBezTo>
                  <a:cubicBezTo>
                    <a:pt x="154" y="190"/>
                    <a:pt x="152" y="189"/>
                    <a:pt x="151" y="190"/>
                  </a:cubicBezTo>
                  <a:cubicBezTo>
                    <a:pt x="150" y="190"/>
                    <a:pt x="149" y="192"/>
                    <a:pt x="149" y="192"/>
                  </a:cubicBezTo>
                  <a:cubicBezTo>
                    <a:pt x="148" y="193"/>
                    <a:pt x="149" y="194"/>
                    <a:pt x="149" y="195"/>
                  </a:cubicBezTo>
                  <a:cubicBezTo>
                    <a:pt x="147" y="196"/>
                    <a:pt x="148" y="197"/>
                    <a:pt x="147" y="199"/>
                  </a:cubicBezTo>
                  <a:cubicBezTo>
                    <a:pt x="147" y="200"/>
                    <a:pt x="145" y="199"/>
                    <a:pt x="145" y="199"/>
                  </a:cubicBezTo>
                  <a:cubicBezTo>
                    <a:pt x="145" y="200"/>
                    <a:pt x="146" y="201"/>
                    <a:pt x="146" y="202"/>
                  </a:cubicBezTo>
                  <a:cubicBezTo>
                    <a:pt x="147" y="204"/>
                    <a:pt x="145" y="204"/>
                    <a:pt x="145" y="205"/>
                  </a:cubicBezTo>
                  <a:cubicBezTo>
                    <a:pt x="145" y="206"/>
                    <a:pt x="146" y="208"/>
                    <a:pt x="146" y="208"/>
                  </a:cubicBezTo>
                  <a:cubicBezTo>
                    <a:pt x="145" y="212"/>
                    <a:pt x="143" y="213"/>
                    <a:pt x="139" y="216"/>
                  </a:cubicBezTo>
                  <a:cubicBezTo>
                    <a:pt x="135" y="215"/>
                    <a:pt x="133" y="213"/>
                    <a:pt x="131" y="211"/>
                  </a:cubicBezTo>
                  <a:cubicBezTo>
                    <a:pt x="127" y="215"/>
                    <a:pt x="121" y="209"/>
                    <a:pt x="122" y="209"/>
                  </a:cubicBezTo>
                  <a:cubicBezTo>
                    <a:pt x="121" y="208"/>
                    <a:pt x="120" y="211"/>
                    <a:pt x="120" y="211"/>
                  </a:cubicBezTo>
                  <a:cubicBezTo>
                    <a:pt x="119" y="210"/>
                    <a:pt x="119" y="209"/>
                    <a:pt x="118" y="208"/>
                  </a:cubicBezTo>
                  <a:cubicBezTo>
                    <a:pt x="117" y="206"/>
                    <a:pt x="114" y="206"/>
                    <a:pt x="114" y="203"/>
                  </a:cubicBezTo>
                  <a:cubicBezTo>
                    <a:pt x="113" y="201"/>
                    <a:pt x="111" y="201"/>
                    <a:pt x="110" y="199"/>
                  </a:cubicBezTo>
                  <a:cubicBezTo>
                    <a:pt x="110" y="198"/>
                    <a:pt x="111" y="199"/>
                    <a:pt x="112" y="198"/>
                  </a:cubicBezTo>
                  <a:cubicBezTo>
                    <a:pt x="112" y="195"/>
                    <a:pt x="109" y="196"/>
                    <a:pt x="107" y="195"/>
                  </a:cubicBezTo>
                  <a:cubicBezTo>
                    <a:pt x="106" y="194"/>
                    <a:pt x="107" y="192"/>
                    <a:pt x="105" y="191"/>
                  </a:cubicBezTo>
                  <a:cubicBezTo>
                    <a:pt x="103" y="194"/>
                    <a:pt x="105" y="189"/>
                    <a:pt x="105" y="190"/>
                  </a:cubicBezTo>
                  <a:cubicBezTo>
                    <a:pt x="105" y="188"/>
                    <a:pt x="103" y="190"/>
                    <a:pt x="103" y="189"/>
                  </a:cubicBezTo>
                  <a:cubicBezTo>
                    <a:pt x="102" y="188"/>
                    <a:pt x="104" y="185"/>
                    <a:pt x="102" y="185"/>
                  </a:cubicBezTo>
                  <a:cubicBezTo>
                    <a:pt x="99" y="185"/>
                    <a:pt x="101" y="180"/>
                    <a:pt x="99" y="183"/>
                  </a:cubicBezTo>
                  <a:cubicBezTo>
                    <a:pt x="98" y="182"/>
                    <a:pt x="98" y="180"/>
                    <a:pt x="96" y="181"/>
                  </a:cubicBezTo>
                  <a:cubicBezTo>
                    <a:pt x="96" y="179"/>
                    <a:pt x="98" y="179"/>
                    <a:pt x="98" y="177"/>
                  </a:cubicBezTo>
                  <a:cubicBezTo>
                    <a:pt x="98" y="175"/>
                    <a:pt x="95" y="176"/>
                    <a:pt x="93" y="176"/>
                  </a:cubicBezTo>
                  <a:cubicBezTo>
                    <a:pt x="92" y="171"/>
                    <a:pt x="93" y="169"/>
                    <a:pt x="94" y="165"/>
                  </a:cubicBezTo>
                  <a:cubicBezTo>
                    <a:pt x="92" y="164"/>
                    <a:pt x="97" y="162"/>
                    <a:pt x="92" y="162"/>
                  </a:cubicBezTo>
                  <a:cubicBezTo>
                    <a:pt x="92" y="160"/>
                    <a:pt x="94" y="161"/>
                    <a:pt x="94" y="161"/>
                  </a:cubicBezTo>
                  <a:cubicBezTo>
                    <a:pt x="95" y="160"/>
                    <a:pt x="94" y="158"/>
                    <a:pt x="94" y="158"/>
                  </a:cubicBezTo>
                  <a:cubicBezTo>
                    <a:pt x="95" y="158"/>
                    <a:pt x="96" y="160"/>
                    <a:pt x="97" y="159"/>
                  </a:cubicBezTo>
                  <a:cubicBezTo>
                    <a:pt x="97" y="157"/>
                    <a:pt x="97" y="155"/>
                    <a:pt x="97" y="152"/>
                  </a:cubicBezTo>
                  <a:cubicBezTo>
                    <a:pt x="99" y="152"/>
                    <a:pt x="100" y="151"/>
                    <a:pt x="100" y="150"/>
                  </a:cubicBezTo>
                  <a:cubicBezTo>
                    <a:pt x="101" y="150"/>
                    <a:pt x="101" y="151"/>
                    <a:pt x="102" y="152"/>
                  </a:cubicBezTo>
                  <a:cubicBezTo>
                    <a:pt x="103" y="152"/>
                    <a:pt x="103" y="150"/>
                    <a:pt x="105" y="150"/>
                  </a:cubicBezTo>
                  <a:cubicBezTo>
                    <a:pt x="106" y="149"/>
                    <a:pt x="104" y="148"/>
                    <a:pt x="104" y="148"/>
                  </a:cubicBezTo>
                  <a:cubicBezTo>
                    <a:pt x="104" y="146"/>
                    <a:pt x="107" y="146"/>
                    <a:pt x="107" y="145"/>
                  </a:cubicBezTo>
                  <a:cubicBezTo>
                    <a:pt x="108" y="143"/>
                    <a:pt x="104" y="142"/>
                    <a:pt x="106" y="139"/>
                  </a:cubicBezTo>
                  <a:cubicBezTo>
                    <a:pt x="101" y="142"/>
                    <a:pt x="108" y="137"/>
                    <a:pt x="100" y="138"/>
                  </a:cubicBezTo>
                  <a:cubicBezTo>
                    <a:pt x="100" y="134"/>
                    <a:pt x="104" y="135"/>
                    <a:pt x="107" y="135"/>
                  </a:cubicBezTo>
                  <a:cubicBezTo>
                    <a:pt x="107" y="133"/>
                    <a:pt x="105" y="134"/>
                    <a:pt x="105" y="132"/>
                  </a:cubicBezTo>
                  <a:cubicBezTo>
                    <a:pt x="105" y="131"/>
                    <a:pt x="103" y="132"/>
                    <a:pt x="103" y="131"/>
                  </a:cubicBezTo>
                  <a:cubicBezTo>
                    <a:pt x="102" y="131"/>
                    <a:pt x="103" y="129"/>
                    <a:pt x="103" y="129"/>
                  </a:cubicBezTo>
                  <a:cubicBezTo>
                    <a:pt x="102" y="128"/>
                    <a:pt x="100" y="126"/>
                    <a:pt x="99" y="126"/>
                  </a:cubicBezTo>
                  <a:cubicBezTo>
                    <a:pt x="98" y="126"/>
                    <a:pt x="97" y="123"/>
                    <a:pt x="96" y="122"/>
                  </a:cubicBezTo>
                  <a:cubicBezTo>
                    <a:pt x="94" y="123"/>
                    <a:pt x="93" y="125"/>
                    <a:pt x="92" y="122"/>
                  </a:cubicBezTo>
                  <a:cubicBezTo>
                    <a:pt x="91" y="122"/>
                    <a:pt x="91" y="124"/>
                    <a:pt x="91" y="125"/>
                  </a:cubicBezTo>
                  <a:cubicBezTo>
                    <a:pt x="89" y="125"/>
                    <a:pt x="87" y="125"/>
                    <a:pt x="85" y="125"/>
                  </a:cubicBezTo>
                  <a:cubicBezTo>
                    <a:pt x="81" y="120"/>
                    <a:pt x="84" y="117"/>
                    <a:pt x="85" y="111"/>
                  </a:cubicBezTo>
                  <a:cubicBezTo>
                    <a:pt x="84" y="110"/>
                    <a:pt x="84" y="109"/>
                    <a:pt x="84" y="108"/>
                  </a:cubicBezTo>
                  <a:cubicBezTo>
                    <a:pt x="83" y="108"/>
                    <a:pt x="83" y="109"/>
                    <a:pt x="83" y="110"/>
                  </a:cubicBezTo>
                  <a:cubicBezTo>
                    <a:pt x="80" y="110"/>
                    <a:pt x="84" y="103"/>
                    <a:pt x="79" y="105"/>
                  </a:cubicBezTo>
                  <a:cubicBezTo>
                    <a:pt x="81" y="103"/>
                    <a:pt x="81" y="102"/>
                    <a:pt x="79" y="101"/>
                  </a:cubicBezTo>
                  <a:cubicBezTo>
                    <a:pt x="79" y="99"/>
                    <a:pt x="77" y="100"/>
                    <a:pt x="76" y="99"/>
                  </a:cubicBezTo>
                  <a:cubicBezTo>
                    <a:pt x="75" y="97"/>
                    <a:pt x="75" y="95"/>
                    <a:pt x="74" y="93"/>
                  </a:cubicBezTo>
                  <a:cubicBezTo>
                    <a:pt x="74" y="92"/>
                    <a:pt x="71" y="92"/>
                    <a:pt x="72" y="89"/>
                  </a:cubicBezTo>
                  <a:cubicBezTo>
                    <a:pt x="70" y="90"/>
                    <a:pt x="69" y="88"/>
                    <a:pt x="69" y="88"/>
                  </a:cubicBezTo>
                  <a:cubicBezTo>
                    <a:pt x="68" y="87"/>
                    <a:pt x="66" y="88"/>
                    <a:pt x="66" y="88"/>
                  </a:cubicBezTo>
                  <a:cubicBezTo>
                    <a:pt x="65" y="86"/>
                    <a:pt x="56" y="87"/>
                    <a:pt x="53" y="83"/>
                  </a:cubicBezTo>
                  <a:cubicBezTo>
                    <a:pt x="49" y="85"/>
                    <a:pt x="39" y="80"/>
                    <a:pt x="37" y="83"/>
                  </a:cubicBezTo>
                  <a:cubicBezTo>
                    <a:pt x="35" y="85"/>
                    <a:pt x="35" y="83"/>
                    <a:pt x="33" y="83"/>
                  </a:cubicBezTo>
                  <a:cubicBezTo>
                    <a:pt x="30" y="83"/>
                    <a:pt x="28" y="85"/>
                    <a:pt x="25" y="85"/>
                  </a:cubicBezTo>
                  <a:cubicBezTo>
                    <a:pt x="25" y="85"/>
                    <a:pt x="24" y="84"/>
                    <a:pt x="24" y="84"/>
                  </a:cubicBezTo>
                  <a:cubicBezTo>
                    <a:pt x="23" y="84"/>
                    <a:pt x="21" y="84"/>
                    <a:pt x="20" y="84"/>
                  </a:cubicBezTo>
                  <a:cubicBezTo>
                    <a:pt x="20" y="82"/>
                    <a:pt x="19" y="81"/>
                    <a:pt x="18" y="81"/>
                  </a:cubicBezTo>
                  <a:cubicBezTo>
                    <a:pt x="18" y="79"/>
                    <a:pt x="21" y="80"/>
                    <a:pt x="21" y="79"/>
                  </a:cubicBezTo>
                  <a:cubicBezTo>
                    <a:pt x="22" y="79"/>
                    <a:pt x="18" y="76"/>
                    <a:pt x="24" y="77"/>
                  </a:cubicBezTo>
                  <a:cubicBezTo>
                    <a:pt x="22" y="74"/>
                    <a:pt x="13" y="78"/>
                    <a:pt x="11" y="75"/>
                  </a:cubicBezTo>
                  <a:cubicBezTo>
                    <a:pt x="13" y="69"/>
                    <a:pt x="21" y="75"/>
                    <a:pt x="25" y="70"/>
                  </a:cubicBezTo>
                  <a:cubicBezTo>
                    <a:pt x="23" y="67"/>
                    <a:pt x="15" y="69"/>
                    <a:pt x="12" y="70"/>
                  </a:cubicBezTo>
                  <a:cubicBezTo>
                    <a:pt x="11" y="68"/>
                    <a:pt x="12" y="68"/>
                    <a:pt x="12" y="66"/>
                  </a:cubicBezTo>
                  <a:cubicBezTo>
                    <a:pt x="11" y="66"/>
                    <a:pt x="11" y="67"/>
                    <a:pt x="11" y="68"/>
                  </a:cubicBezTo>
                  <a:cubicBezTo>
                    <a:pt x="10" y="68"/>
                    <a:pt x="10" y="66"/>
                    <a:pt x="10" y="65"/>
                  </a:cubicBezTo>
                  <a:cubicBezTo>
                    <a:pt x="5" y="66"/>
                    <a:pt x="3" y="64"/>
                    <a:pt x="0" y="63"/>
                  </a:cubicBezTo>
                  <a:cubicBezTo>
                    <a:pt x="3" y="55"/>
                    <a:pt x="12" y="57"/>
                    <a:pt x="18" y="56"/>
                  </a:cubicBezTo>
                  <a:cubicBezTo>
                    <a:pt x="20" y="55"/>
                    <a:pt x="19" y="56"/>
                    <a:pt x="20" y="55"/>
                  </a:cubicBezTo>
                  <a:cubicBezTo>
                    <a:pt x="20" y="55"/>
                    <a:pt x="22" y="53"/>
                    <a:pt x="21" y="53"/>
                  </a:cubicBezTo>
                  <a:cubicBezTo>
                    <a:pt x="25" y="52"/>
                    <a:pt x="29" y="53"/>
                    <a:pt x="31" y="52"/>
                  </a:cubicBezTo>
                  <a:cubicBezTo>
                    <a:pt x="32" y="52"/>
                    <a:pt x="31" y="51"/>
                    <a:pt x="32" y="50"/>
                  </a:cubicBezTo>
                  <a:cubicBezTo>
                    <a:pt x="33" y="49"/>
                    <a:pt x="35" y="49"/>
                    <a:pt x="36" y="49"/>
                  </a:cubicBezTo>
                  <a:cubicBezTo>
                    <a:pt x="37" y="48"/>
                    <a:pt x="37" y="47"/>
                    <a:pt x="39" y="45"/>
                  </a:cubicBezTo>
                  <a:cubicBezTo>
                    <a:pt x="41" y="41"/>
                    <a:pt x="35" y="44"/>
                    <a:pt x="37" y="40"/>
                  </a:cubicBezTo>
                  <a:cubicBezTo>
                    <a:pt x="34" y="39"/>
                    <a:pt x="35" y="43"/>
                    <a:pt x="34" y="43"/>
                  </a:cubicBezTo>
                  <a:cubicBezTo>
                    <a:pt x="34" y="43"/>
                    <a:pt x="28" y="40"/>
                    <a:pt x="25" y="42"/>
                  </a:cubicBezTo>
                  <a:cubicBezTo>
                    <a:pt x="24" y="39"/>
                    <a:pt x="28" y="40"/>
                    <a:pt x="29" y="39"/>
                  </a:cubicBezTo>
                  <a:cubicBezTo>
                    <a:pt x="29" y="39"/>
                    <a:pt x="28" y="38"/>
                    <a:pt x="29" y="38"/>
                  </a:cubicBezTo>
                  <a:cubicBezTo>
                    <a:pt x="29" y="38"/>
                    <a:pt x="31" y="39"/>
                    <a:pt x="31" y="38"/>
                  </a:cubicBezTo>
                  <a:cubicBezTo>
                    <a:pt x="31" y="38"/>
                    <a:pt x="32" y="36"/>
                    <a:pt x="32" y="36"/>
                  </a:cubicBezTo>
                  <a:cubicBezTo>
                    <a:pt x="33" y="35"/>
                    <a:pt x="33" y="37"/>
                    <a:pt x="33" y="37"/>
                  </a:cubicBezTo>
                  <a:cubicBezTo>
                    <a:pt x="34" y="37"/>
                    <a:pt x="37" y="36"/>
                    <a:pt x="37" y="33"/>
                  </a:cubicBezTo>
                  <a:cubicBezTo>
                    <a:pt x="39" y="33"/>
                    <a:pt x="39" y="35"/>
                    <a:pt x="41" y="35"/>
                  </a:cubicBezTo>
                  <a:cubicBezTo>
                    <a:pt x="43" y="35"/>
                    <a:pt x="42" y="33"/>
                    <a:pt x="41" y="33"/>
                  </a:cubicBezTo>
                  <a:cubicBezTo>
                    <a:pt x="42" y="32"/>
                    <a:pt x="44" y="32"/>
                    <a:pt x="44" y="30"/>
                  </a:cubicBezTo>
                  <a:cubicBezTo>
                    <a:pt x="47" y="30"/>
                    <a:pt x="49" y="30"/>
                    <a:pt x="52" y="30"/>
                  </a:cubicBezTo>
                  <a:cubicBezTo>
                    <a:pt x="55" y="30"/>
                    <a:pt x="53" y="25"/>
                    <a:pt x="53" y="23"/>
                  </a:cubicBezTo>
                  <a:cubicBezTo>
                    <a:pt x="57" y="24"/>
                    <a:pt x="61" y="25"/>
                    <a:pt x="65" y="23"/>
                  </a:cubicBezTo>
                  <a:cubicBezTo>
                    <a:pt x="65" y="22"/>
                    <a:pt x="64" y="22"/>
                    <a:pt x="63" y="22"/>
                  </a:cubicBezTo>
                  <a:cubicBezTo>
                    <a:pt x="64" y="20"/>
                    <a:pt x="68" y="21"/>
                    <a:pt x="70" y="19"/>
                  </a:cubicBezTo>
                  <a:cubicBezTo>
                    <a:pt x="73" y="17"/>
                    <a:pt x="82" y="19"/>
                    <a:pt x="89" y="18"/>
                  </a:cubicBezTo>
                  <a:cubicBezTo>
                    <a:pt x="90" y="18"/>
                    <a:pt x="91" y="17"/>
                    <a:pt x="92" y="17"/>
                  </a:cubicBezTo>
                  <a:cubicBezTo>
                    <a:pt x="96" y="17"/>
                    <a:pt x="98" y="18"/>
                    <a:pt x="100" y="17"/>
                  </a:cubicBezTo>
                  <a:cubicBezTo>
                    <a:pt x="100" y="18"/>
                    <a:pt x="101" y="21"/>
                    <a:pt x="102" y="20"/>
                  </a:cubicBezTo>
                  <a:cubicBezTo>
                    <a:pt x="103" y="18"/>
                    <a:pt x="102" y="20"/>
                    <a:pt x="105" y="23"/>
                  </a:cubicBezTo>
                  <a:cubicBezTo>
                    <a:pt x="107" y="22"/>
                    <a:pt x="103" y="19"/>
                    <a:pt x="109" y="20"/>
                  </a:cubicBezTo>
                  <a:cubicBezTo>
                    <a:pt x="107" y="18"/>
                    <a:pt x="110" y="16"/>
                    <a:pt x="105" y="16"/>
                  </a:cubicBezTo>
                  <a:cubicBezTo>
                    <a:pt x="106" y="13"/>
                    <a:pt x="114" y="10"/>
                    <a:pt x="114" y="15"/>
                  </a:cubicBezTo>
                  <a:cubicBezTo>
                    <a:pt x="118" y="15"/>
                    <a:pt x="118" y="13"/>
                    <a:pt x="120" y="15"/>
                  </a:cubicBezTo>
                  <a:cubicBezTo>
                    <a:pt x="122" y="15"/>
                    <a:pt x="123" y="16"/>
                    <a:pt x="124" y="17"/>
                  </a:cubicBezTo>
                  <a:cubicBezTo>
                    <a:pt x="125" y="18"/>
                    <a:pt x="129" y="18"/>
                    <a:pt x="133" y="19"/>
                  </a:cubicBezTo>
                  <a:cubicBezTo>
                    <a:pt x="133" y="18"/>
                    <a:pt x="132" y="18"/>
                    <a:pt x="131" y="18"/>
                  </a:cubicBezTo>
                  <a:cubicBezTo>
                    <a:pt x="131" y="17"/>
                    <a:pt x="132" y="16"/>
                    <a:pt x="134" y="16"/>
                  </a:cubicBezTo>
                  <a:cubicBezTo>
                    <a:pt x="132" y="13"/>
                    <a:pt x="128" y="13"/>
                    <a:pt x="124" y="12"/>
                  </a:cubicBezTo>
                  <a:cubicBezTo>
                    <a:pt x="124" y="9"/>
                    <a:pt x="129" y="10"/>
                    <a:pt x="132" y="10"/>
                  </a:cubicBezTo>
                  <a:cubicBezTo>
                    <a:pt x="133" y="7"/>
                    <a:pt x="130" y="8"/>
                    <a:pt x="129" y="8"/>
                  </a:cubicBezTo>
                  <a:cubicBezTo>
                    <a:pt x="131" y="3"/>
                    <a:pt x="136" y="7"/>
                    <a:pt x="139" y="8"/>
                  </a:cubicBezTo>
                  <a:cubicBezTo>
                    <a:pt x="141" y="8"/>
                    <a:pt x="142" y="6"/>
                    <a:pt x="144" y="6"/>
                  </a:cubicBezTo>
                  <a:cubicBezTo>
                    <a:pt x="150" y="7"/>
                    <a:pt x="154" y="9"/>
                    <a:pt x="158" y="6"/>
                  </a:cubicBezTo>
                  <a:cubicBezTo>
                    <a:pt x="160" y="5"/>
                    <a:pt x="162" y="6"/>
                    <a:pt x="165" y="5"/>
                  </a:cubicBezTo>
                  <a:cubicBezTo>
                    <a:pt x="166" y="5"/>
                    <a:pt x="166" y="3"/>
                    <a:pt x="166" y="2"/>
                  </a:cubicBezTo>
                  <a:cubicBezTo>
                    <a:pt x="168" y="1"/>
                    <a:pt x="170" y="2"/>
                    <a:pt x="172" y="2"/>
                  </a:cubicBezTo>
                  <a:cubicBezTo>
                    <a:pt x="174" y="1"/>
                    <a:pt x="174" y="0"/>
                    <a:pt x="176" y="0"/>
                  </a:cubicBezTo>
                  <a:cubicBezTo>
                    <a:pt x="178" y="0"/>
                    <a:pt x="181" y="2"/>
                    <a:pt x="186" y="2"/>
                  </a:cubicBezTo>
                  <a:cubicBezTo>
                    <a:pt x="190" y="1"/>
                    <a:pt x="197" y="0"/>
                    <a:pt x="204" y="0"/>
                  </a:cubicBezTo>
                  <a:cubicBezTo>
                    <a:pt x="206" y="1"/>
                    <a:pt x="206" y="1"/>
                    <a:pt x="207" y="2"/>
                  </a:cubicBezTo>
                  <a:cubicBezTo>
                    <a:pt x="214" y="3"/>
                    <a:pt x="220" y="1"/>
                    <a:pt x="220" y="6"/>
                  </a:cubicBezTo>
                  <a:cubicBezTo>
                    <a:pt x="224" y="7"/>
                    <a:pt x="223" y="5"/>
                    <a:pt x="226" y="5"/>
                  </a:cubicBezTo>
                  <a:cubicBezTo>
                    <a:pt x="226" y="9"/>
                    <a:pt x="231" y="8"/>
                    <a:pt x="232" y="10"/>
                  </a:cubicBezTo>
                  <a:cubicBezTo>
                    <a:pt x="236" y="11"/>
                    <a:pt x="235" y="8"/>
                    <a:pt x="238" y="9"/>
                  </a:cubicBezTo>
                  <a:cubicBezTo>
                    <a:pt x="237" y="13"/>
                    <a:pt x="243" y="10"/>
                    <a:pt x="245" y="11"/>
                  </a:cubicBezTo>
                  <a:cubicBezTo>
                    <a:pt x="243" y="13"/>
                    <a:pt x="243" y="12"/>
                    <a:pt x="244" y="16"/>
                  </a:cubicBezTo>
                  <a:cubicBezTo>
                    <a:pt x="243" y="14"/>
                    <a:pt x="242" y="15"/>
                    <a:pt x="242" y="17"/>
                  </a:cubicBezTo>
                  <a:cubicBezTo>
                    <a:pt x="229" y="18"/>
                    <a:pt x="214" y="18"/>
                    <a:pt x="205" y="19"/>
                  </a:cubicBezTo>
                  <a:cubicBezTo>
                    <a:pt x="204" y="19"/>
                    <a:pt x="204" y="20"/>
                    <a:pt x="204" y="20"/>
                  </a:cubicBezTo>
                  <a:cubicBezTo>
                    <a:pt x="203" y="20"/>
                    <a:pt x="203" y="19"/>
                    <a:pt x="204" y="19"/>
                  </a:cubicBezTo>
                  <a:cubicBezTo>
                    <a:pt x="204" y="19"/>
                    <a:pt x="202" y="18"/>
                    <a:pt x="202" y="18"/>
                  </a:cubicBezTo>
                  <a:cubicBezTo>
                    <a:pt x="201" y="18"/>
                    <a:pt x="202" y="20"/>
                    <a:pt x="202" y="20"/>
                  </a:cubicBezTo>
                  <a:cubicBezTo>
                    <a:pt x="199" y="21"/>
                    <a:pt x="197" y="20"/>
                    <a:pt x="196" y="2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84" name="Freeform 83"/>
            <p:cNvSpPr/>
            <p:nvPr/>
          </p:nvSpPr>
          <p:spPr bwMode="auto">
            <a:xfrm>
              <a:off x="9100727" y="1084112"/>
              <a:ext cx="536575" cy="288925"/>
            </a:xfrm>
            <a:custGeom>
              <a:avLst/>
              <a:gdLst>
                <a:gd name="T0" fmla="*/ 314 w 143"/>
                <a:gd name="T1" fmla="*/ 17 h 77"/>
                <a:gd name="T2" fmla="*/ 333 w 143"/>
                <a:gd name="T3" fmla="*/ 28 h 77"/>
                <a:gd name="T4" fmla="*/ 326 w 143"/>
                <a:gd name="T5" fmla="*/ 33 h 77"/>
                <a:gd name="T6" fmla="*/ 312 w 143"/>
                <a:gd name="T7" fmla="*/ 40 h 77"/>
                <a:gd name="T8" fmla="*/ 272 w 143"/>
                <a:gd name="T9" fmla="*/ 47 h 77"/>
                <a:gd name="T10" fmla="*/ 288 w 143"/>
                <a:gd name="T11" fmla="*/ 54 h 77"/>
                <a:gd name="T12" fmla="*/ 255 w 143"/>
                <a:gd name="T13" fmla="*/ 69 h 77"/>
                <a:gd name="T14" fmla="*/ 246 w 143"/>
                <a:gd name="T15" fmla="*/ 73 h 77"/>
                <a:gd name="T16" fmla="*/ 229 w 143"/>
                <a:gd name="T17" fmla="*/ 80 h 77"/>
                <a:gd name="T18" fmla="*/ 201 w 143"/>
                <a:gd name="T19" fmla="*/ 92 h 77"/>
                <a:gd name="T20" fmla="*/ 191 w 143"/>
                <a:gd name="T21" fmla="*/ 102 h 77"/>
                <a:gd name="T22" fmla="*/ 173 w 143"/>
                <a:gd name="T23" fmla="*/ 104 h 77"/>
                <a:gd name="T24" fmla="*/ 184 w 143"/>
                <a:gd name="T25" fmla="*/ 121 h 77"/>
                <a:gd name="T26" fmla="*/ 163 w 143"/>
                <a:gd name="T27" fmla="*/ 135 h 77"/>
                <a:gd name="T28" fmla="*/ 151 w 143"/>
                <a:gd name="T29" fmla="*/ 142 h 77"/>
                <a:gd name="T30" fmla="*/ 125 w 143"/>
                <a:gd name="T31" fmla="*/ 158 h 77"/>
                <a:gd name="T32" fmla="*/ 132 w 143"/>
                <a:gd name="T33" fmla="*/ 173 h 77"/>
                <a:gd name="T34" fmla="*/ 111 w 143"/>
                <a:gd name="T35" fmla="*/ 180 h 77"/>
                <a:gd name="T36" fmla="*/ 69 w 143"/>
                <a:gd name="T37" fmla="*/ 170 h 77"/>
                <a:gd name="T38" fmla="*/ 57 w 143"/>
                <a:gd name="T39" fmla="*/ 173 h 77"/>
                <a:gd name="T40" fmla="*/ 35 w 143"/>
                <a:gd name="T41" fmla="*/ 158 h 77"/>
                <a:gd name="T42" fmla="*/ 57 w 143"/>
                <a:gd name="T43" fmla="*/ 142 h 77"/>
                <a:gd name="T44" fmla="*/ 78 w 143"/>
                <a:gd name="T45" fmla="*/ 142 h 77"/>
                <a:gd name="T46" fmla="*/ 38 w 143"/>
                <a:gd name="T47" fmla="*/ 135 h 77"/>
                <a:gd name="T48" fmla="*/ 61 w 143"/>
                <a:gd name="T49" fmla="*/ 118 h 77"/>
                <a:gd name="T50" fmla="*/ 80 w 143"/>
                <a:gd name="T51" fmla="*/ 118 h 77"/>
                <a:gd name="T52" fmla="*/ 80 w 143"/>
                <a:gd name="T53" fmla="*/ 106 h 77"/>
                <a:gd name="T54" fmla="*/ 76 w 143"/>
                <a:gd name="T55" fmla="*/ 92 h 77"/>
                <a:gd name="T56" fmla="*/ 61 w 143"/>
                <a:gd name="T57" fmla="*/ 87 h 77"/>
                <a:gd name="T58" fmla="*/ 92 w 143"/>
                <a:gd name="T59" fmla="*/ 85 h 77"/>
                <a:gd name="T60" fmla="*/ 104 w 143"/>
                <a:gd name="T61" fmla="*/ 78 h 77"/>
                <a:gd name="T62" fmla="*/ 125 w 143"/>
                <a:gd name="T63" fmla="*/ 61 h 77"/>
                <a:gd name="T64" fmla="*/ 78 w 143"/>
                <a:gd name="T65" fmla="*/ 71 h 77"/>
                <a:gd name="T66" fmla="*/ 45 w 143"/>
                <a:gd name="T67" fmla="*/ 61 h 77"/>
                <a:gd name="T68" fmla="*/ 12 w 143"/>
                <a:gd name="T69" fmla="*/ 54 h 77"/>
                <a:gd name="T70" fmla="*/ 5 w 143"/>
                <a:gd name="T71" fmla="*/ 38 h 77"/>
                <a:gd name="T72" fmla="*/ 61 w 143"/>
                <a:gd name="T73" fmla="*/ 24 h 77"/>
                <a:gd name="T74" fmla="*/ 99 w 143"/>
                <a:gd name="T75" fmla="*/ 14 h 77"/>
                <a:gd name="T76" fmla="*/ 147 w 143"/>
                <a:gd name="T77" fmla="*/ 7 h 77"/>
                <a:gd name="T78" fmla="*/ 194 w 143"/>
                <a:gd name="T79" fmla="*/ 5 h 77"/>
                <a:gd name="T80" fmla="*/ 220 w 143"/>
                <a:gd name="T81" fmla="*/ 5 h 77"/>
                <a:gd name="T82" fmla="*/ 267 w 143"/>
                <a:gd name="T83" fmla="*/ 5 h 77"/>
                <a:gd name="T84" fmla="*/ 314 w 143"/>
                <a:gd name="T85" fmla="*/ 7 h 7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3" h="77">
                  <a:moveTo>
                    <a:pt x="133" y="3"/>
                  </a:moveTo>
                  <a:cubicBezTo>
                    <a:pt x="131" y="5"/>
                    <a:pt x="133" y="4"/>
                    <a:pt x="133" y="7"/>
                  </a:cubicBezTo>
                  <a:cubicBezTo>
                    <a:pt x="136" y="7"/>
                    <a:pt x="139" y="7"/>
                    <a:pt x="142" y="7"/>
                  </a:cubicBezTo>
                  <a:cubicBezTo>
                    <a:pt x="143" y="10"/>
                    <a:pt x="141" y="10"/>
                    <a:pt x="141" y="12"/>
                  </a:cubicBezTo>
                  <a:cubicBezTo>
                    <a:pt x="141" y="13"/>
                    <a:pt x="138" y="12"/>
                    <a:pt x="138" y="12"/>
                  </a:cubicBezTo>
                  <a:cubicBezTo>
                    <a:pt x="137" y="12"/>
                    <a:pt x="138" y="14"/>
                    <a:pt x="138" y="14"/>
                  </a:cubicBezTo>
                  <a:cubicBezTo>
                    <a:pt x="136" y="15"/>
                    <a:pt x="133" y="16"/>
                    <a:pt x="133" y="14"/>
                  </a:cubicBezTo>
                  <a:cubicBezTo>
                    <a:pt x="132" y="14"/>
                    <a:pt x="132" y="16"/>
                    <a:pt x="132" y="17"/>
                  </a:cubicBezTo>
                  <a:cubicBezTo>
                    <a:pt x="131" y="18"/>
                    <a:pt x="127" y="16"/>
                    <a:pt x="127" y="18"/>
                  </a:cubicBezTo>
                  <a:cubicBezTo>
                    <a:pt x="123" y="18"/>
                    <a:pt x="118" y="16"/>
                    <a:pt x="115" y="20"/>
                  </a:cubicBezTo>
                  <a:cubicBezTo>
                    <a:pt x="116" y="23"/>
                    <a:pt x="121" y="20"/>
                    <a:pt x="122" y="19"/>
                  </a:cubicBezTo>
                  <a:cubicBezTo>
                    <a:pt x="124" y="20"/>
                    <a:pt x="122" y="21"/>
                    <a:pt x="122" y="23"/>
                  </a:cubicBezTo>
                  <a:cubicBezTo>
                    <a:pt x="118" y="23"/>
                    <a:pt x="116" y="25"/>
                    <a:pt x="112" y="25"/>
                  </a:cubicBezTo>
                  <a:cubicBezTo>
                    <a:pt x="110" y="26"/>
                    <a:pt x="109" y="27"/>
                    <a:pt x="108" y="29"/>
                  </a:cubicBezTo>
                  <a:cubicBezTo>
                    <a:pt x="107" y="29"/>
                    <a:pt x="106" y="28"/>
                    <a:pt x="105" y="29"/>
                  </a:cubicBezTo>
                  <a:cubicBezTo>
                    <a:pt x="103" y="29"/>
                    <a:pt x="104" y="30"/>
                    <a:pt x="104" y="31"/>
                  </a:cubicBezTo>
                  <a:cubicBezTo>
                    <a:pt x="102" y="32"/>
                    <a:pt x="100" y="30"/>
                    <a:pt x="100" y="32"/>
                  </a:cubicBezTo>
                  <a:cubicBezTo>
                    <a:pt x="100" y="34"/>
                    <a:pt x="97" y="33"/>
                    <a:pt x="97" y="34"/>
                  </a:cubicBezTo>
                  <a:cubicBezTo>
                    <a:pt x="96" y="37"/>
                    <a:pt x="93" y="35"/>
                    <a:pt x="92" y="37"/>
                  </a:cubicBezTo>
                  <a:cubicBezTo>
                    <a:pt x="90" y="39"/>
                    <a:pt x="88" y="38"/>
                    <a:pt x="85" y="39"/>
                  </a:cubicBezTo>
                  <a:cubicBezTo>
                    <a:pt x="84" y="39"/>
                    <a:pt x="85" y="40"/>
                    <a:pt x="84" y="40"/>
                  </a:cubicBezTo>
                  <a:cubicBezTo>
                    <a:pt x="81" y="41"/>
                    <a:pt x="83" y="41"/>
                    <a:pt x="81" y="43"/>
                  </a:cubicBezTo>
                  <a:cubicBezTo>
                    <a:pt x="81" y="43"/>
                    <a:pt x="80" y="43"/>
                    <a:pt x="80" y="43"/>
                  </a:cubicBezTo>
                  <a:cubicBezTo>
                    <a:pt x="79" y="43"/>
                    <a:pt x="77" y="45"/>
                    <a:pt x="73" y="44"/>
                  </a:cubicBezTo>
                  <a:cubicBezTo>
                    <a:pt x="73" y="45"/>
                    <a:pt x="78" y="46"/>
                    <a:pt x="73" y="46"/>
                  </a:cubicBezTo>
                  <a:cubicBezTo>
                    <a:pt x="74" y="49"/>
                    <a:pt x="79" y="47"/>
                    <a:pt x="78" y="51"/>
                  </a:cubicBezTo>
                  <a:cubicBezTo>
                    <a:pt x="75" y="48"/>
                    <a:pt x="75" y="51"/>
                    <a:pt x="75" y="55"/>
                  </a:cubicBezTo>
                  <a:cubicBezTo>
                    <a:pt x="73" y="51"/>
                    <a:pt x="72" y="56"/>
                    <a:pt x="69" y="57"/>
                  </a:cubicBezTo>
                  <a:cubicBezTo>
                    <a:pt x="67" y="58"/>
                    <a:pt x="64" y="57"/>
                    <a:pt x="62" y="59"/>
                  </a:cubicBezTo>
                  <a:cubicBezTo>
                    <a:pt x="62" y="60"/>
                    <a:pt x="64" y="60"/>
                    <a:pt x="64" y="60"/>
                  </a:cubicBezTo>
                  <a:cubicBezTo>
                    <a:pt x="64" y="61"/>
                    <a:pt x="60" y="62"/>
                    <a:pt x="62" y="63"/>
                  </a:cubicBezTo>
                  <a:cubicBezTo>
                    <a:pt x="61" y="66"/>
                    <a:pt x="54" y="64"/>
                    <a:pt x="53" y="67"/>
                  </a:cubicBezTo>
                  <a:cubicBezTo>
                    <a:pt x="55" y="69"/>
                    <a:pt x="58" y="70"/>
                    <a:pt x="62" y="70"/>
                  </a:cubicBezTo>
                  <a:cubicBezTo>
                    <a:pt x="63" y="74"/>
                    <a:pt x="57" y="70"/>
                    <a:pt x="56" y="73"/>
                  </a:cubicBezTo>
                  <a:cubicBezTo>
                    <a:pt x="56" y="75"/>
                    <a:pt x="55" y="73"/>
                    <a:pt x="54" y="73"/>
                  </a:cubicBezTo>
                  <a:cubicBezTo>
                    <a:pt x="51" y="73"/>
                    <a:pt x="50" y="77"/>
                    <a:pt x="47" y="76"/>
                  </a:cubicBezTo>
                  <a:cubicBezTo>
                    <a:pt x="46" y="74"/>
                    <a:pt x="44" y="74"/>
                    <a:pt x="45" y="72"/>
                  </a:cubicBezTo>
                  <a:cubicBezTo>
                    <a:pt x="39" y="71"/>
                    <a:pt x="35" y="73"/>
                    <a:pt x="29" y="72"/>
                  </a:cubicBezTo>
                  <a:cubicBezTo>
                    <a:pt x="29" y="72"/>
                    <a:pt x="28" y="71"/>
                    <a:pt x="28" y="71"/>
                  </a:cubicBezTo>
                  <a:cubicBezTo>
                    <a:pt x="26" y="71"/>
                    <a:pt x="25" y="73"/>
                    <a:pt x="24" y="73"/>
                  </a:cubicBezTo>
                  <a:cubicBezTo>
                    <a:pt x="18" y="74"/>
                    <a:pt x="13" y="72"/>
                    <a:pt x="7" y="71"/>
                  </a:cubicBezTo>
                  <a:cubicBezTo>
                    <a:pt x="9" y="69"/>
                    <a:pt x="11" y="67"/>
                    <a:pt x="15" y="67"/>
                  </a:cubicBezTo>
                  <a:cubicBezTo>
                    <a:pt x="18" y="67"/>
                    <a:pt x="16" y="62"/>
                    <a:pt x="18" y="62"/>
                  </a:cubicBezTo>
                  <a:cubicBezTo>
                    <a:pt x="21" y="63"/>
                    <a:pt x="21" y="60"/>
                    <a:pt x="24" y="60"/>
                  </a:cubicBezTo>
                  <a:cubicBezTo>
                    <a:pt x="23" y="64"/>
                    <a:pt x="28" y="64"/>
                    <a:pt x="32" y="64"/>
                  </a:cubicBezTo>
                  <a:cubicBezTo>
                    <a:pt x="34" y="63"/>
                    <a:pt x="30" y="62"/>
                    <a:pt x="33" y="60"/>
                  </a:cubicBezTo>
                  <a:cubicBezTo>
                    <a:pt x="32" y="58"/>
                    <a:pt x="26" y="61"/>
                    <a:pt x="28" y="56"/>
                  </a:cubicBezTo>
                  <a:cubicBezTo>
                    <a:pt x="23" y="57"/>
                    <a:pt x="22" y="58"/>
                    <a:pt x="16" y="57"/>
                  </a:cubicBezTo>
                  <a:cubicBezTo>
                    <a:pt x="17" y="55"/>
                    <a:pt x="20" y="54"/>
                    <a:pt x="22" y="53"/>
                  </a:cubicBezTo>
                  <a:cubicBezTo>
                    <a:pt x="24" y="52"/>
                    <a:pt x="25" y="51"/>
                    <a:pt x="26" y="50"/>
                  </a:cubicBezTo>
                  <a:cubicBezTo>
                    <a:pt x="27" y="50"/>
                    <a:pt x="28" y="50"/>
                    <a:pt x="28" y="49"/>
                  </a:cubicBezTo>
                  <a:cubicBezTo>
                    <a:pt x="31" y="48"/>
                    <a:pt x="33" y="49"/>
                    <a:pt x="34" y="50"/>
                  </a:cubicBezTo>
                  <a:cubicBezTo>
                    <a:pt x="36" y="49"/>
                    <a:pt x="37" y="48"/>
                    <a:pt x="38" y="46"/>
                  </a:cubicBezTo>
                  <a:cubicBezTo>
                    <a:pt x="38" y="44"/>
                    <a:pt x="35" y="46"/>
                    <a:pt x="34" y="45"/>
                  </a:cubicBezTo>
                  <a:cubicBezTo>
                    <a:pt x="34" y="45"/>
                    <a:pt x="33" y="42"/>
                    <a:pt x="33" y="42"/>
                  </a:cubicBezTo>
                  <a:cubicBezTo>
                    <a:pt x="33" y="41"/>
                    <a:pt x="31" y="40"/>
                    <a:pt x="32" y="39"/>
                  </a:cubicBezTo>
                  <a:cubicBezTo>
                    <a:pt x="31" y="40"/>
                    <a:pt x="30" y="40"/>
                    <a:pt x="28" y="40"/>
                  </a:cubicBezTo>
                  <a:cubicBezTo>
                    <a:pt x="29" y="38"/>
                    <a:pt x="28" y="37"/>
                    <a:pt x="26" y="37"/>
                  </a:cubicBezTo>
                  <a:cubicBezTo>
                    <a:pt x="27" y="35"/>
                    <a:pt x="28" y="33"/>
                    <a:pt x="32" y="33"/>
                  </a:cubicBezTo>
                  <a:cubicBezTo>
                    <a:pt x="35" y="33"/>
                    <a:pt x="34" y="37"/>
                    <a:pt x="39" y="36"/>
                  </a:cubicBezTo>
                  <a:cubicBezTo>
                    <a:pt x="39" y="37"/>
                    <a:pt x="39" y="38"/>
                    <a:pt x="40" y="38"/>
                  </a:cubicBezTo>
                  <a:cubicBezTo>
                    <a:pt x="44" y="39"/>
                    <a:pt x="42" y="34"/>
                    <a:pt x="44" y="33"/>
                  </a:cubicBezTo>
                  <a:cubicBezTo>
                    <a:pt x="49" y="32"/>
                    <a:pt x="55" y="30"/>
                    <a:pt x="58" y="26"/>
                  </a:cubicBezTo>
                  <a:cubicBezTo>
                    <a:pt x="57" y="23"/>
                    <a:pt x="56" y="28"/>
                    <a:pt x="53" y="26"/>
                  </a:cubicBezTo>
                  <a:cubicBezTo>
                    <a:pt x="51" y="28"/>
                    <a:pt x="48" y="28"/>
                    <a:pt x="47" y="30"/>
                  </a:cubicBezTo>
                  <a:cubicBezTo>
                    <a:pt x="44" y="29"/>
                    <a:pt x="38" y="30"/>
                    <a:pt x="33" y="30"/>
                  </a:cubicBezTo>
                  <a:cubicBezTo>
                    <a:pt x="30" y="30"/>
                    <a:pt x="28" y="28"/>
                    <a:pt x="25" y="30"/>
                  </a:cubicBezTo>
                  <a:cubicBezTo>
                    <a:pt x="24" y="26"/>
                    <a:pt x="21" y="30"/>
                    <a:pt x="19" y="26"/>
                  </a:cubicBezTo>
                  <a:cubicBezTo>
                    <a:pt x="17" y="28"/>
                    <a:pt x="14" y="25"/>
                    <a:pt x="9" y="26"/>
                  </a:cubicBezTo>
                  <a:cubicBezTo>
                    <a:pt x="10" y="22"/>
                    <a:pt x="6" y="25"/>
                    <a:pt x="5" y="23"/>
                  </a:cubicBezTo>
                  <a:cubicBezTo>
                    <a:pt x="4" y="20"/>
                    <a:pt x="7" y="20"/>
                    <a:pt x="8" y="19"/>
                  </a:cubicBezTo>
                  <a:cubicBezTo>
                    <a:pt x="8" y="16"/>
                    <a:pt x="0" y="21"/>
                    <a:pt x="2" y="16"/>
                  </a:cubicBezTo>
                  <a:cubicBezTo>
                    <a:pt x="8" y="14"/>
                    <a:pt x="16" y="13"/>
                    <a:pt x="25" y="12"/>
                  </a:cubicBezTo>
                  <a:cubicBezTo>
                    <a:pt x="26" y="12"/>
                    <a:pt x="26" y="11"/>
                    <a:pt x="26" y="10"/>
                  </a:cubicBezTo>
                  <a:cubicBezTo>
                    <a:pt x="32" y="11"/>
                    <a:pt x="37" y="8"/>
                    <a:pt x="40" y="10"/>
                  </a:cubicBezTo>
                  <a:cubicBezTo>
                    <a:pt x="41" y="9"/>
                    <a:pt x="42" y="8"/>
                    <a:pt x="42" y="6"/>
                  </a:cubicBezTo>
                  <a:cubicBezTo>
                    <a:pt x="49" y="6"/>
                    <a:pt x="56" y="4"/>
                    <a:pt x="61" y="5"/>
                  </a:cubicBezTo>
                  <a:cubicBezTo>
                    <a:pt x="62" y="5"/>
                    <a:pt x="62" y="4"/>
                    <a:pt x="62" y="3"/>
                  </a:cubicBezTo>
                  <a:cubicBezTo>
                    <a:pt x="67" y="3"/>
                    <a:pt x="74" y="2"/>
                    <a:pt x="76" y="4"/>
                  </a:cubicBezTo>
                  <a:cubicBezTo>
                    <a:pt x="77" y="2"/>
                    <a:pt x="82" y="4"/>
                    <a:pt x="82" y="2"/>
                  </a:cubicBezTo>
                  <a:cubicBezTo>
                    <a:pt x="85" y="3"/>
                    <a:pt x="90" y="3"/>
                    <a:pt x="94" y="3"/>
                  </a:cubicBezTo>
                  <a:cubicBezTo>
                    <a:pt x="94" y="2"/>
                    <a:pt x="94" y="2"/>
                    <a:pt x="93" y="2"/>
                  </a:cubicBezTo>
                  <a:cubicBezTo>
                    <a:pt x="93" y="0"/>
                    <a:pt x="94" y="1"/>
                    <a:pt x="94" y="2"/>
                  </a:cubicBezTo>
                  <a:cubicBezTo>
                    <a:pt x="99" y="2"/>
                    <a:pt x="108" y="0"/>
                    <a:pt x="113" y="2"/>
                  </a:cubicBezTo>
                  <a:cubicBezTo>
                    <a:pt x="113" y="2"/>
                    <a:pt x="113" y="4"/>
                    <a:pt x="113" y="4"/>
                  </a:cubicBezTo>
                  <a:cubicBezTo>
                    <a:pt x="122" y="4"/>
                    <a:pt x="123" y="2"/>
                    <a:pt x="133" y="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85" name="Freeform 84"/>
            <p:cNvSpPr/>
            <p:nvPr/>
          </p:nvSpPr>
          <p:spPr bwMode="auto">
            <a:xfrm>
              <a:off x="4407250" y="1191344"/>
              <a:ext cx="153988" cy="55562"/>
            </a:xfrm>
            <a:custGeom>
              <a:avLst/>
              <a:gdLst>
                <a:gd name="T0" fmla="*/ 26 w 41"/>
                <a:gd name="T1" fmla="*/ 5 h 15"/>
                <a:gd name="T2" fmla="*/ 26 w 41"/>
                <a:gd name="T3" fmla="*/ 7 h 15"/>
                <a:gd name="T4" fmla="*/ 33 w 41"/>
                <a:gd name="T5" fmla="*/ 16 h 15"/>
                <a:gd name="T6" fmla="*/ 43 w 41"/>
                <a:gd name="T7" fmla="*/ 9 h 15"/>
                <a:gd name="T8" fmla="*/ 57 w 41"/>
                <a:gd name="T9" fmla="*/ 16 h 15"/>
                <a:gd name="T10" fmla="*/ 80 w 41"/>
                <a:gd name="T11" fmla="*/ 9 h 15"/>
                <a:gd name="T12" fmla="*/ 92 w 41"/>
                <a:gd name="T13" fmla="*/ 16 h 15"/>
                <a:gd name="T14" fmla="*/ 88 w 41"/>
                <a:gd name="T15" fmla="*/ 26 h 15"/>
                <a:gd name="T16" fmla="*/ 62 w 41"/>
                <a:gd name="T17" fmla="*/ 30 h 15"/>
                <a:gd name="T18" fmla="*/ 45 w 41"/>
                <a:gd name="T19" fmla="*/ 35 h 15"/>
                <a:gd name="T20" fmla="*/ 17 w 41"/>
                <a:gd name="T21" fmla="*/ 16 h 15"/>
                <a:gd name="T22" fmla="*/ 2 w 41"/>
                <a:gd name="T23" fmla="*/ 12 h 15"/>
                <a:gd name="T24" fmla="*/ 26 w 41"/>
                <a:gd name="T25" fmla="*/ 5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 h="15">
                  <a:moveTo>
                    <a:pt x="11" y="2"/>
                  </a:moveTo>
                  <a:cubicBezTo>
                    <a:pt x="12" y="2"/>
                    <a:pt x="11" y="3"/>
                    <a:pt x="11" y="3"/>
                  </a:cubicBezTo>
                  <a:cubicBezTo>
                    <a:pt x="10" y="6"/>
                    <a:pt x="16" y="2"/>
                    <a:pt x="14" y="7"/>
                  </a:cubicBezTo>
                  <a:cubicBezTo>
                    <a:pt x="17" y="7"/>
                    <a:pt x="16" y="4"/>
                    <a:pt x="18" y="4"/>
                  </a:cubicBezTo>
                  <a:cubicBezTo>
                    <a:pt x="21" y="7"/>
                    <a:pt x="23" y="2"/>
                    <a:pt x="24" y="7"/>
                  </a:cubicBezTo>
                  <a:cubicBezTo>
                    <a:pt x="27" y="6"/>
                    <a:pt x="31" y="5"/>
                    <a:pt x="34" y="4"/>
                  </a:cubicBezTo>
                  <a:cubicBezTo>
                    <a:pt x="34" y="8"/>
                    <a:pt x="40" y="3"/>
                    <a:pt x="39" y="7"/>
                  </a:cubicBezTo>
                  <a:cubicBezTo>
                    <a:pt x="41" y="10"/>
                    <a:pt x="32" y="9"/>
                    <a:pt x="37" y="11"/>
                  </a:cubicBezTo>
                  <a:cubicBezTo>
                    <a:pt x="35" y="14"/>
                    <a:pt x="29" y="12"/>
                    <a:pt x="26" y="13"/>
                  </a:cubicBezTo>
                  <a:cubicBezTo>
                    <a:pt x="23" y="13"/>
                    <a:pt x="21" y="14"/>
                    <a:pt x="19" y="15"/>
                  </a:cubicBezTo>
                  <a:cubicBezTo>
                    <a:pt x="14" y="13"/>
                    <a:pt x="10" y="11"/>
                    <a:pt x="7" y="7"/>
                  </a:cubicBezTo>
                  <a:cubicBezTo>
                    <a:pt x="6" y="6"/>
                    <a:pt x="1" y="8"/>
                    <a:pt x="1" y="5"/>
                  </a:cubicBezTo>
                  <a:cubicBezTo>
                    <a:pt x="0" y="0"/>
                    <a:pt x="10" y="6"/>
                    <a:pt x="11" y="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86" name="Freeform 85"/>
            <p:cNvSpPr/>
            <p:nvPr/>
          </p:nvSpPr>
          <p:spPr bwMode="auto">
            <a:xfrm>
              <a:off x="8695914" y="1271437"/>
              <a:ext cx="68263" cy="19050"/>
            </a:xfrm>
            <a:custGeom>
              <a:avLst/>
              <a:gdLst>
                <a:gd name="T0" fmla="*/ 41 w 18"/>
                <a:gd name="T1" fmla="*/ 0 h 5"/>
                <a:gd name="T2" fmla="*/ 24 w 18"/>
                <a:gd name="T3" fmla="*/ 7 h 5"/>
                <a:gd name="T4" fmla="*/ 19 w 18"/>
                <a:gd name="T5" fmla="*/ 12 h 5"/>
                <a:gd name="T6" fmla="*/ 7 w 18"/>
                <a:gd name="T7" fmla="*/ 12 h 5"/>
                <a:gd name="T8" fmla="*/ 14 w 18"/>
                <a:gd name="T9" fmla="*/ 2 h 5"/>
                <a:gd name="T10" fmla="*/ 41 w 18"/>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5">
                  <a:moveTo>
                    <a:pt x="17" y="0"/>
                  </a:moveTo>
                  <a:cubicBezTo>
                    <a:pt x="18" y="3"/>
                    <a:pt x="13" y="3"/>
                    <a:pt x="10" y="3"/>
                  </a:cubicBezTo>
                  <a:cubicBezTo>
                    <a:pt x="9" y="3"/>
                    <a:pt x="9" y="4"/>
                    <a:pt x="8" y="5"/>
                  </a:cubicBezTo>
                  <a:cubicBezTo>
                    <a:pt x="6" y="5"/>
                    <a:pt x="3" y="3"/>
                    <a:pt x="3" y="5"/>
                  </a:cubicBezTo>
                  <a:cubicBezTo>
                    <a:pt x="0" y="5"/>
                    <a:pt x="5" y="1"/>
                    <a:pt x="6" y="1"/>
                  </a:cubicBezTo>
                  <a:cubicBezTo>
                    <a:pt x="8" y="3"/>
                    <a:pt x="13" y="0"/>
                    <a:pt x="17"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87" name="Freeform 86"/>
            <p:cNvSpPr/>
            <p:nvPr/>
          </p:nvSpPr>
          <p:spPr bwMode="auto">
            <a:xfrm>
              <a:off x="8973727" y="1271437"/>
              <a:ext cx="63500" cy="38100"/>
            </a:xfrm>
            <a:custGeom>
              <a:avLst/>
              <a:gdLst>
                <a:gd name="T0" fmla="*/ 19 w 17"/>
                <a:gd name="T1" fmla="*/ 0 h 10"/>
                <a:gd name="T2" fmla="*/ 14 w 17"/>
                <a:gd name="T3" fmla="*/ 2 h 10"/>
                <a:gd name="T4" fmla="*/ 28 w 17"/>
                <a:gd name="T5" fmla="*/ 12 h 10"/>
                <a:gd name="T6" fmla="*/ 33 w 17"/>
                <a:gd name="T7" fmla="*/ 7 h 10"/>
                <a:gd name="T8" fmla="*/ 16 w 17"/>
                <a:gd name="T9" fmla="*/ 24 h 10"/>
                <a:gd name="T10" fmla="*/ 0 w 17"/>
                <a:gd name="T11" fmla="*/ 5 h 10"/>
                <a:gd name="T12" fmla="*/ 19 w 17"/>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
                  <a:moveTo>
                    <a:pt x="8" y="0"/>
                  </a:moveTo>
                  <a:cubicBezTo>
                    <a:pt x="8" y="1"/>
                    <a:pt x="7" y="1"/>
                    <a:pt x="6" y="1"/>
                  </a:cubicBezTo>
                  <a:cubicBezTo>
                    <a:pt x="6" y="4"/>
                    <a:pt x="13" y="0"/>
                    <a:pt x="12" y="5"/>
                  </a:cubicBezTo>
                  <a:cubicBezTo>
                    <a:pt x="13" y="5"/>
                    <a:pt x="14" y="4"/>
                    <a:pt x="14" y="3"/>
                  </a:cubicBezTo>
                  <a:cubicBezTo>
                    <a:pt x="17" y="7"/>
                    <a:pt x="8" y="7"/>
                    <a:pt x="7" y="10"/>
                  </a:cubicBezTo>
                  <a:cubicBezTo>
                    <a:pt x="4" y="8"/>
                    <a:pt x="4" y="3"/>
                    <a:pt x="0" y="2"/>
                  </a:cubicBezTo>
                  <a:cubicBezTo>
                    <a:pt x="1" y="0"/>
                    <a:pt x="6" y="1"/>
                    <a:pt x="8"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88" name="Freeform 87"/>
            <p:cNvSpPr>
              <a:spLocks noEditPoints="1"/>
            </p:cNvSpPr>
            <p:nvPr/>
          </p:nvSpPr>
          <p:spPr bwMode="auto">
            <a:xfrm>
              <a:off x="3754788" y="1315169"/>
              <a:ext cx="3732213" cy="2444750"/>
            </a:xfrm>
            <a:custGeom>
              <a:avLst/>
              <a:gdLst>
                <a:gd name="T0" fmla="*/ 1396 w 995"/>
                <a:gd name="T1" fmla="*/ 106 h 652"/>
                <a:gd name="T2" fmla="*/ 1649 w 995"/>
                <a:gd name="T3" fmla="*/ 106 h 652"/>
                <a:gd name="T4" fmla="*/ 1862 w 995"/>
                <a:gd name="T5" fmla="*/ 128 h 652"/>
                <a:gd name="T6" fmla="*/ 2136 w 995"/>
                <a:gd name="T7" fmla="*/ 172 h 652"/>
                <a:gd name="T8" fmla="*/ 2351 w 995"/>
                <a:gd name="T9" fmla="*/ 241 h 652"/>
                <a:gd name="T10" fmla="*/ 2214 w 995"/>
                <a:gd name="T11" fmla="*/ 274 h 652"/>
                <a:gd name="T12" fmla="*/ 2039 w 995"/>
                <a:gd name="T13" fmla="*/ 409 h 652"/>
                <a:gd name="T14" fmla="*/ 1971 w 995"/>
                <a:gd name="T15" fmla="*/ 449 h 652"/>
                <a:gd name="T16" fmla="*/ 2060 w 995"/>
                <a:gd name="T17" fmla="*/ 309 h 652"/>
                <a:gd name="T18" fmla="*/ 1862 w 995"/>
                <a:gd name="T19" fmla="*/ 368 h 652"/>
                <a:gd name="T20" fmla="*/ 1798 w 995"/>
                <a:gd name="T21" fmla="*/ 465 h 652"/>
                <a:gd name="T22" fmla="*/ 1685 w 995"/>
                <a:gd name="T23" fmla="*/ 619 h 652"/>
                <a:gd name="T24" fmla="*/ 1614 w 995"/>
                <a:gd name="T25" fmla="*/ 654 h 652"/>
                <a:gd name="T26" fmla="*/ 1583 w 995"/>
                <a:gd name="T27" fmla="*/ 692 h 652"/>
                <a:gd name="T28" fmla="*/ 1484 w 995"/>
                <a:gd name="T29" fmla="*/ 874 h 652"/>
                <a:gd name="T30" fmla="*/ 1427 w 995"/>
                <a:gd name="T31" fmla="*/ 1006 h 652"/>
                <a:gd name="T32" fmla="*/ 1335 w 995"/>
                <a:gd name="T33" fmla="*/ 1023 h 652"/>
                <a:gd name="T34" fmla="*/ 1316 w 995"/>
                <a:gd name="T35" fmla="*/ 1027 h 652"/>
                <a:gd name="T36" fmla="*/ 1266 w 995"/>
                <a:gd name="T37" fmla="*/ 898 h 652"/>
                <a:gd name="T38" fmla="*/ 1108 w 995"/>
                <a:gd name="T39" fmla="*/ 980 h 652"/>
                <a:gd name="T40" fmla="*/ 992 w 995"/>
                <a:gd name="T41" fmla="*/ 864 h 652"/>
                <a:gd name="T42" fmla="*/ 782 w 995"/>
                <a:gd name="T43" fmla="*/ 831 h 652"/>
                <a:gd name="T44" fmla="*/ 832 w 995"/>
                <a:gd name="T45" fmla="*/ 919 h 652"/>
                <a:gd name="T46" fmla="*/ 676 w 995"/>
                <a:gd name="T47" fmla="*/ 928 h 652"/>
                <a:gd name="T48" fmla="*/ 584 w 995"/>
                <a:gd name="T49" fmla="*/ 815 h 652"/>
                <a:gd name="T50" fmla="*/ 657 w 995"/>
                <a:gd name="T51" fmla="*/ 964 h 652"/>
                <a:gd name="T52" fmla="*/ 702 w 995"/>
                <a:gd name="T53" fmla="*/ 1117 h 652"/>
                <a:gd name="T54" fmla="*/ 614 w 995"/>
                <a:gd name="T55" fmla="*/ 1339 h 652"/>
                <a:gd name="T56" fmla="*/ 525 w 995"/>
                <a:gd name="T57" fmla="*/ 1512 h 652"/>
                <a:gd name="T58" fmla="*/ 354 w 995"/>
                <a:gd name="T59" fmla="*/ 1379 h 652"/>
                <a:gd name="T60" fmla="*/ 333 w 995"/>
                <a:gd name="T61" fmla="*/ 1176 h 652"/>
                <a:gd name="T62" fmla="*/ 69 w 995"/>
                <a:gd name="T63" fmla="*/ 1046 h 652"/>
                <a:gd name="T64" fmla="*/ 9 w 995"/>
                <a:gd name="T65" fmla="*/ 879 h 652"/>
                <a:gd name="T66" fmla="*/ 241 w 995"/>
                <a:gd name="T67" fmla="*/ 694 h 652"/>
                <a:gd name="T68" fmla="*/ 392 w 995"/>
                <a:gd name="T69" fmla="*/ 763 h 652"/>
                <a:gd name="T70" fmla="*/ 565 w 995"/>
                <a:gd name="T71" fmla="*/ 763 h 652"/>
                <a:gd name="T72" fmla="*/ 461 w 995"/>
                <a:gd name="T73" fmla="*/ 650 h 652"/>
                <a:gd name="T74" fmla="*/ 380 w 995"/>
                <a:gd name="T75" fmla="*/ 600 h 652"/>
                <a:gd name="T76" fmla="*/ 388 w 995"/>
                <a:gd name="T77" fmla="*/ 645 h 652"/>
                <a:gd name="T78" fmla="*/ 236 w 995"/>
                <a:gd name="T79" fmla="*/ 607 h 652"/>
                <a:gd name="T80" fmla="*/ 172 w 995"/>
                <a:gd name="T81" fmla="*/ 605 h 652"/>
                <a:gd name="T82" fmla="*/ 236 w 995"/>
                <a:gd name="T83" fmla="*/ 491 h 652"/>
                <a:gd name="T84" fmla="*/ 319 w 995"/>
                <a:gd name="T85" fmla="*/ 435 h 652"/>
                <a:gd name="T86" fmla="*/ 473 w 995"/>
                <a:gd name="T87" fmla="*/ 368 h 652"/>
                <a:gd name="T88" fmla="*/ 468 w 995"/>
                <a:gd name="T89" fmla="*/ 293 h 652"/>
                <a:gd name="T90" fmla="*/ 413 w 995"/>
                <a:gd name="T91" fmla="*/ 354 h 652"/>
                <a:gd name="T92" fmla="*/ 272 w 995"/>
                <a:gd name="T93" fmla="*/ 373 h 652"/>
                <a:gd name="T94" fmla="*/ 340 w 995"/>
                <a:gd name="T95" fmla="*/ 250 h 652"/>
                <a:gd name="T96" fmla="*/ 529 w 995"/>
                <a:gd name="T97" fmla="*/ 158 h 652"/>
                <a:gd name="T98" fmla="*/ 593 w 995"/>
                <a:gd name="T99" fmla="*/ 229 h 652"/>
                <a:gd name="T100" fmla="*/ 702 w 995"/>
                <a:gd name="T101" fmla="*/ 198 h 652"/>
                <a:gd name="T102" fmla="*/ 891 w 995"/>
                <a:gd name="T103" fmla="*/ 189 h 652"/>
                <a:gd name="T104" fmla="*/ 985 w 995"/>
                <a:gd name="T105" fmla="*/ 125 h 652"/>
                <a:gd name="T106" fmla="*/ 1051 w 995"/>
                <a:gd name="T107" fmla="*/ 194 h 652"/>
                <a:gd name="T108" fmla="*/ 1096 w 995"/>
                <a:gd name="T109" fmla="*/ 120 h 652"/>
                <a:gd name="T110" fmla="*/ 1328 w 995"/>
                <a:gd name="T111" fmla="*/ 26 h 652"/>
                <a:gd name="T112" fmla="*/ 555 w 995"/>
                <a:gd name="T113" fmla="*/ 557 h 652"/>
                <a:gd name="T114" fmla="*/ 671 w 995"/>
                <a:gd name="T115" fmla="*/ 633 h 652"/>
                <a:gd name="T116" fmla="*/ 794 w 995"/>
                <a:gd name="T117" fmla="*/ 614 h 652"/>
                <a:gd name="T118" fmla="*/ 754 w 995"/>
                <a:gd name="T119" fmla="*/ 671 h 652"/>
                <a:gd name="T120" fmla="*/ 560 w 995"/>
                <a:gd name="T121" fmla="*/ 1136 h 65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95" h="652">
                  <a:moveTo>
                    <a:pt x="599" y="7"/>
                  </a:moveTo>
                  <a:cubicBezTo>
                    <a:pt x="599" y="8"/>
                    <a:pt x="601" y="8"/>
                    <a:pt x="603" y="8"/>
                  </a:cubicBezTo>
                  <a:cubicBezTo>
                    <a:pt x="603" y="9"/>
                    <a:pt x="601" y="9"/>
                    <a:pt x="599" y="9"/>
                  </a:cubicBezTo>
                  <a:cubicBezTo>
                    <a:pt x="604" y="14"/>
                    <a:pt x="609" y="7"/>
                    <a:pt x="618" y="9"/>
                  </a:cubicBezTo>
                  <a:cubicBezTo>
                    <a:pt x="620" y="12"/>
                    <a:pt x="623" y="14"/>
                    <a:pt x="628" y="15"/>
                  </a:cubicBezTo>
                  <a:cubicBezTo>
                    <a:pt x="628" y="16"/>
                    <a:pt x="627" y="18"/>
                    <a:pt x="628" y="20"/>
                  </a:cubicBezTo>
                  <a:cubicBezTo>
                    <a:pt x="628" y="21"/>
                    <a:pt x="630" y="21"/>
                    <a:pt x="630" y="23"/>
                  </a:cubicBezTo>
                  <a:cubicBezTo>
                    <a:pt x="627" y="23"/>
                    <a:pt x="628" y="25"/>
                    <a:pt x="628" y="27"/>
                  </a:cubicBezTo>
                  <a:cubicBezTo>
                    <a:pt x="626" y="26"/>
                    <a:pt x="625" y="25"/>
                    <a:pt x="623" y="25"/>
                  </a:cubicBezTo>
                  <a:cubicBezTo>
                    <a:pt x="621" y="26"/>
                    <a:pt x="623" y="27"/>
                    <a:pt x="622" y="28"/>
                  </a:cubicBezTo>
                  <a:cubicBezTo>
                    <a:pt x="621" y="28"/>
                    <a:pt x="620" y="27"/>
                    <a:pt x="619" y="27"/>
                  </a:cubicBezTo>
                  <a:cubicBezTo>
                    <a:pt x="618" y="27"/>
                    <a:pt x="616" y="29"/>
                    <a:pt x="612" y="28"/>
                  </a:cubicBezTo>
                  <a:cubicBezTo>
                    <a:pt x="611" y="27"/>
                    <a:pt x="612" y="30"/>
                    <a:pt x="611" y="30"/>
                  </a:cubicBezTo>
                  <a:cubicBezTo>
                    <a:pt x="611" y="30"/>
                    <a:pt x="609" y="30"/>
                    <a:pt x="609" y="30"/>
                  </a:cubicBezTo>
                  <a:cubicBezTo>
                    <a:pt x="608" y="31"/>
                    <a:pt x="611" y="32"/>
                    <a:pt x="609" y="35"/>
                  </a:cubicBezTo>
                  <a:cubicBezTo>
                    <a:pt x="608" y="33"/>
                    <a:pt x="602" y="35"/>
                    <a:pt x="605" y="36"/>
                  </a:cubicBezTo>
                  <a:cubicBezTo>
                    <a:pt x="603" y="38"/>
                    <a:pt x="599" y="37"/>
                    <a:pt x="596" y="38"/>
                  </a:cubicBezTo>
                  <a:cubicBezTo>
                    <a:pt x="594" y="39"/>
                    <a:pt x="592" y="42"/>
                    <a:pt x="590" y="42"/>
                  </a:cubicBezTo>
                  <a:cubicBezTo>
                    <a:pt x="590" y="44"/>
                    <a:pt x="590" y="45"/>
                    <a:pt x="589" y="45"/>
                  </a:cubicBezTo>
                  <a:cubicBezTo>
                    <a:pt x="589" y="47"/>
                    <a:pt x="590" y="45"/>
                    <a:pt x="591" y="45"/>
                  </a:cubicBezTo>
                  <a:cubicBezTo>
                    <a:pt x="595" y="46"/>
                    <a:pt x="596" y="43"/>
                    <a:pt x="598" y="42"/>
                  </a:cubicBezTo>
                  <a:cubicBezTo>
                    <a:pt x="600" y="41"/>
                    <a:pt x="600" y="43"/>
                    <a:pt x="602" y="43"/>
                  </a:cubicBezTo>
                  <a:cubicBezTo>
                    <a:pt x="603" y="43"/>
                    <a:pt x="603" y="41"/>
                    <a:pt x="604" y="41"/>
                  </a:cubicBezTo>
                  <a:cubicBezTo>
                    <a:pt x="606" y="40"/>
                    <a:pt x="609" y="41"/>
                    <a:pt x="612" y="40"/>
                  </a:cubicBezTo>
                  <a:cubicBezTo>
                    <a:pt x="614" y="39"/>
                    <a:pt x="611" y="38"/>
                    <a:pt x="613" y="37"/>
                  </a:cubicBezTo>
                  <a:cubicBezTo>
                    <a:pt x="614" y="37"/>
                    <a:pt x="615" y="38"/>
                    <a:pt x="616" y="37"/>
                  </a:cubicBezTo>
                  <a:cubicBezTo>
                    <a:pt x="616" y="37"/>
                    <a:pt x="617" y="35"/>
                    <a:pt x="617" y="35"/>
                  </a:cubicBezTo>
                  <a:cubicBezTo>
                    <a:pt x="617" y="35"/>
                    <a:pt x="620" y="36"/>
                    <a:pt x="622" y="36"/>
                  </a:cubicBezTo>
                  <a:cubicBezTo>
                    <a:pt x="624" y="36"/>
                    <a:pt x="625" y="35"/>
                    <a:pt x="628" y="35"/>
                  </a:cubicBezTo>
                  <a:cubicBezTo>
                    <a:pt x="628" y="36"/>
                    <a:pt x="628" y="37"/>
                    <a:pt x="628" y="38"/>
                  </a:cubicBezTo>
                  <a:cubicBezTo>
                    <a:pt x="629" y="37"/>
                    <a:pt x="630" y="37"/>
                    <a:pt x="630" y="40"/>
                  </a:cubicBezTo>
                  <a:cubicBezTo>
                    <a:pt x="636" y="39"/>
                    <a:pt x="646" y="40"/>
                    <a:pt x="656" y="40"/>
                  </a:cubicBezTo>
                  <a:cubicBezTo>
                    <a:pt x="655" y="45"/>
                    <a:pt x="664" y="41"/>
                    <a:pt x="663" y="47"/>
                  </a:cubicBezTo>
                  <a:cubicBezTo>
                    <a:pt x="664" y="45"/>
                    <a:pt x="666" y="47"/>
                    <a:pt x="668" y="47"/>
                  </a:cubicBezTo>
                  <a:cubicBezTo>
                    <a:pt x="671" y="47"/>
                    <a:pt x="675" y="46"/>
                    <a:pt x="677" y="47"/>
                  </a:cubicBezTo>
                  <a:cubicBezTo>
                    <a:pt x="679" y="46"/>
                    <a:pt x="677" y="41"/>
                    <a:pt x="679" y="41"/>
                  </a:cubicBezTo>
                  <a:cubicBezTo>
                    <a:pt x="683" y="42"/>
                    <a:pt x="687" y="41"/>
                    <a:pt x="691" y="42"/>
                  </a:cubicBezTo>
                  <a:cubicBezTo>
                    <a:pt x="691" y="42"/>
                    <a:pt x="691" y="43"/>
                    <a:pt x="691" y="43"/>
                  </a:cubicBezTo>
                  <a:cubicBezTo>
                    <a:pt x="693" y="43"/>
                    <a:pt x="695" y="43"/>
                    <a:pt x="697" y="43"/>
                  </a:cubicBezTo>
                  <a:cubicBezTo>
                    <a:pt x="698" y="43"/>
                    <a:pt x="698" y="45"/>
                    <a:pt x="698" y="45"/>
                  </a:cubicBezTo>
                  <a:cubicBezTo>
                    <a:pt x="700" y="46"/>
                    <a:pt x="703" y="45"/>
                    <a:pt x="704" y="47"/>
                  </a:cubicBezTo>
                  <a:cubicBezTo>
                    <a:pt x="704" y="49"/>
                    <a:pt x="704" y="52"/>
                    <a:pt x="700" y="51"/>
                  </a:cubicBezTo>
                  <a:cubicBezTo>
                    <a:pt x="701" y="53"/>
                    <a:pt x="703" y="54"/>
                    <a:pt x="705" y="54"/>
                  </a:cubicBezTo>
                  <a:cubicBezTo>
                    <a:pt x="704" y="61"/>
                    <a:pt x="710" y="61"/>
                    <a:pt x="712" y="64"/>
                  </a:cubicBezTo>
                  <a:cubicBezTo>
                    <a:pt x="714" y="63"/>
                    <a:pt x="717" y="62"/>
                    <a:pt x="718" y="61"/>
                  </a:cubicBezTo>
                  <a:cubicBezTo>
                    <a:pt x="719" y="60"/>
                    <a:pt x="718" y="58"/>
                    <a:pt x="719" y="57"/>
                  </a:cubicBezTo>
                  <a:cubicBezTo>
                    <a:pt x="720" y="57"/>
                    <a:pt x="722" y="58"/>
                    <a:pt x="722" y="56"/>
                  </a:cubicBezTo>
                  <a:cubicBezTo>
                    <a:pt x="725" y="55"/>
                    <a:pt x="724" y="59"/>
                    <a:pt x="725" y="60"/>
                  </a:cubicBezTo>
                  <a:cubicBezTo>
                    <a:pt x="728" y="60"/>
                    <a:pt x="731" y="60"/>
                    <a:pt x="733" y="60"/>
                  </a:cubicBezTo>
                  <a:cubicBezTo>
                    <a:pt x="735" y="58"/>
                    <a:pt x="738" y="59"/>
                    <a:pt x="737" y="56"/>
                  </a:cubicBezTo>
                  <a:cubicBezTo>
                    <a:pt x="741" y="57"/>
                    <a:pt x="750" y="53"/>
                    <a:pt x="750" y="58"/>
                  </a:cubicBezTo>
                  <a:cubicBezTo>
                    <a:pt x="753" y="59"/>
                    <a:pt x="752" y="54"/>
                    <a:pt x="757" y="56"/>
                  </a:cubicBezTo>
                  <a:cubicBezTo>
                    <a:pt x="757" y="55"/>
                    <a:pt x="756" y="55"/>
                    <a:pt x="755" y="55"/>
                  </a:cubicBezTo>
                  <a:cubicBezTo>
                    <a:pt x="756" y="54"/>
                    <a:pt x="755" y="52"/>
                    <a:pt x="757" y="51"/>
                  </a:cubicBezTo>
                  <a:cubicBezTo>
                    <a:pt x="760" y="52"/>
                    <a:pt x="759" y="47"/>
                    <a:pt x="764" y="49"/>
                  </a:cubicBezTo>
                  <a:cubicBezTo>
                    <a:pt x="766" y="49"/>
                    <a:pt x="764" y="48"/>
                    <a:pt x="764" y="48"/>
                  </a:cubicBezTo>
                  <a:cubicBezTo>
                    <a:pt x="766" y="45"/>
                    <a:pt x="769" y="47"/>
                    <a:pt x="773" y="47"/>
                  </a:cubicBezTo>
                  <a:cubicBezTo>
                    <a:pt x="773" y="53"/>
                    <a:pt x="780" y="45"/>
                    <a:pt x="778" y="50"/>
                  </a:cubicBezTo>
                  <a:cubicBezTo>
                    <a:pt x="783" y="51"/>
                    <a:pt x="787" y="50"/>
                    <a:pt x="791" y="49"/>
                  </a:cubicBezTo>
                  <a:cubicBezTo>
                    <a:pt x="792" y="52"/>
                    <a:pt x="787" y="50"/>
                    <a:pt x="788" y="54"/>
                  </a:cubicBezTo>
                  <a:cubicBezTo>
                    <a:pt x="788" y="56"/>
                    <a:pt x="792" y="55"/>
                    <a:pt x="795" y="55"/>
                  </a:cubicBezTo>
                  <a:cubicBezTo>
                    <a:pt x="799" y="55"/>
                    <a:pt x="803" y="55"/>
                    <a:pt x="806" y="54"/>
                  </a:cubicBezTo>
                  <a:cubicBezTo>
                    <a:pt x="807" y="58"/>
                    <a:pt x="813" y="58"/>
                    <a:pt x="815" y="62"/>
                  </a:cubicBezTo>
                  <a:cubicBezTo>
                    <a:pt x="817" y="61"/>
                    <a:pt x="818" y="63"/>
                    <a:pt x="821" y="63"/>
                  </a:cubicBezTo>
                  <a:cubicBezTo>
                    <a:pt x="828" y="64"/>
                    <a:pt x="836" y="62"/>
                    <a:pt x="843" y="63"/>
                  </a:cubicBezTo>
                  <a:cubicBezTo>
                    <a:pt x="846" y="64"/>
                    <a:pt x="848" y="67"/>
                    <a:pt x="851" y="65"/>
                  </a:cubicBezTo>
                  <a:cubicBezTo>
                    <a:pt x="851" y="67"/>
                    <a:pt x="852" y="68"/>
                    <a:pt x="854" y="68"/>
                  </a:cubicBezTo>
                  <a:cubicBezTo>
                    <a:pt x="854" y="69"/>
                    <a:pt x="854" y="71"/>
                    <a:pt x="854" y="73"/>
                  </a:cubicBezTo>
                  <a:cubicBezTo>
                    <a:pt x="853" y="75"/>
                    <a:pt x="857" y="73"/>
                    <a:pt x="858" y="74"/>
                  </a:cubicBezTo>
                  <a:cubicBezTo>
                    <a:pt x="860" y="75"/>
                    <a:pt x="859" y="73"/>
                    <a:pt x="861" y="74"/>
                  </a:cubicBezTo>
                  <a:cubicBezTo>
                    <a:pt x="861" y="74"/>
                    <a:pt x="861" y="75"/>
                    <a:pt x="862" y="75"/>
                  </a:cubicBezTo>
                  <a:cubicBezTo>
                    <a:pt x="864" y="75"/>
                    <a:pt x="876" y="76"/>
                    <a:pt x="877" y="75"/>
                  </a:cubicBezTo>
                  <a:cubicBezTo>
                    <a:pt x="877" y="75"/>
                    <a:pt x="877" y="74"/>
                    <a:pt x="877" y="74"/>
                  </a:cubicBezTo>
                  <a:cubicBezTo>
                    <a:pt x="878" y="74"/>
                    <a:pt x="880" y="75"/>
                    <a:pt x="881" y="75"/>
                  </a:cubicBezTo>
                  <a:cubicBezTo>
                    <a:pt x="882" y="74"/>
                    <a:pt x="884" y="73"/>
                    <a:pt x="884" y="75"/>
                  </a:cubicBezTo>
                  <a:cubicBezTo>
                    <a:pt x="886" y="73"/>
                    <a:pt x="890" y="72"/>
                    <a:pt x="894" y="71"/>
                  </a:cubicBezTo>
                  <a:cubicBezTo>
                    <a:pt x="893" y="75"/>
                    <a:pt x="894" y="77"/>
                    <a:pt x="895" y="80"/>
                  </a:cubicBezTo>
                  <a:cubicBezTo>
                    <a:pt x="900" y="79"/>
                    <a:pt x="901" y="82"/>
                    <a:pt x="905" y="80"/>
                  </a:cubicBezTo>
                  <a:cubicBezTo>
                    <a:pt x="906" y="78"/>
                    <a:pt x="904" y="77"/>
                    <a:pt x="903" y="77"/>
                  </a:cubicBezTo>
                  <a:cubicBezTo>
                    <a:pt x="904" y="76"/>
                    <a:pt x="904" y="75"/>
                    <a:pt x="904" y="73"/>
                  </a:cubicBezTo>
                  <a:cubicBezTo>
                    <a:pt x="907" y="70"/>
                    <a:pt x="914" y="71"/>
                    <a:pt x="916" y="74"/>
                  </a:cubicBezTo>
                  <a:cubicBezTo>
                    <a:pt x="921" y="74"/>
                    <a:pt x="926" y="73"/>
                    <a:pt x="931" y="74"/>
                  </a:cubicBezTo>
                  <a:cubicBezTo>
                    <a:pt x="933" y="74"/>
                    <a:pt x="936" y="77"/>
                    <a:pt x="937" y="74"/>
                  </a:cubicBezTo>
                  <a:cubicBezTo>
                    <a:pt x="940" y="75"/>
                    <a:pt x="939" y="76"/>
                    <a:pt x="943" y="77"/>
                  </a:cubicBezTo>
                  <a:cubicBezTo>
                    <a:pt x="944" y="78"/>
                    <a:pt x="945" y="80"/>
                    <a:pt x="945" y="80"/>
                  </a:cubicBezTo>
                  <a:cubicBezTo>
                    <a:pt x="946" y="80"/>
                    <a:pt x="947" y="79"/>
                    <a:pt x="947" y="78"/>
                  </a:cubicBezTo>
                  <a:cubicBezTo>
                    <a:pt x="948" y="79"/>
                    <a:pt x="947" y="80"/>
                    <a:pt x="948" y="81"/>
                  </a:cubicBezTo>
                  <a:cubicBezTo>
                    <a:pt x="948" y="81"/>
                    <a:pt x="950" y="80"/>
                    <a:pt x="950" y="81"/>
                  </a:cubicBezTo>
                  <a:cubicBezTo>
                    <a:pt x="951" y="82"/>
                    <a:pt x="953" y="82"/>
                    <a:pt x="956" y="83"/>
                  </a:cubicBezTo>
                  <a:cubicBezTo>
                    <a:pt x="958" y="84"/>
                    <a:pt x="961" y="84"/>
                    <a:pt x="963" y="86"/>
                  </a:cubicBezTo>
                  <a:cubicBezTo>
                    <a:pt x="964" y="86"/>
                    <a:pt x="964" y="88"/>
                    <a:pt x="964" y="88"/>
                  </a:cubicBezTo>
                  <a:cubicBezTo>
                    <a:pt x="965" y="88"/>
                    <a:pt x="966" y="87"/>
                    <a:pt x="967" y="88"/>
                  </a:cubicBezTo>
                  <a:cubicBezTo>
                    <a:pt x="967" y="88"/>
                    <a:pt x="966" y="90"/>
                    <a:pt x="967" y="90"/>
                  </a:cubicBezTo>
                  <a:cubicBezTo>
                    <a:pt x="967" y="91"/>
                    <a:pt x="969" y="90"/>
                    <a:pt x="969" y="90"/>
                  </a:cubicBezTo>
                  <a:cubicBezTo>
                    <a:pt x="970" y="91"/>
                    <a:pt x="968" y="95"/>
                    <a:pt x="972" y="94"/>
                  </a:cubicBezTo>
                  <a:cubicBezTo>
                    <a:pt x="972" y="97"/>
                    <a:pt x="972" y="99"/>
                    <a:pt x="972" y="102"/>
                  </a:cubicBezTo>
                  <a:cubicBezTo>
                    <a:pt x="977" y="102"/>
                    <a:pt x="980" y="101"/>
                    <a:pt x="981" y="97"/>
                  </a:cubicBezTo>
                  <a:cubicBezTo>
                    <a:pt x="984" y="99"/>
                    <a:pt x="988" y="98"/>
                    <a:pt x="991" y="100"/>
                  </a:cubicBezTo>
                  <a:cubicBezTo>
                    <a:pt x="992" y="100"/>
                    <a:pt x="991" y="102"/>
                    <a:pt x="991" y="102"/>
                  </a:cubicBezTo>
                  <a:cubicBezTo>
                    <a:pt x="992" y="103"/>
                    <a:pt x="994" y="102"/>
                    <a:pt x="995" y="102"/>
                  </a:cubicBezTo>
                  <a:cubicBezTo>
                    <a:pt x="994" y="103"/>
                    <a:pt x="992" y="103"/>
                    <a:pt x="992" y="106"/>
                  </a:cubicBezTo>
                  <a:cubicBezTo>
                    <a:pt x="991" y="106"/>
                    <a:pt x="990" y="104"/>
                    <a:pt x="989" y="104"/>
                  </a:cubicBezTo>
                  <a:cubicBezTo>
                    <a:pt x="988" y="105"/>
                    <a:pt x="988" y="107"/>
                    <a:pt x="985" y="107"/>
                  </a:cubicBezTo>
                  <a:cubicBezTo>
                    <a:pt x="986" y="109"/>
                    <a:pt x="989" y="108"/>
                    <a:pt x="988" y="111"/>
                  </a:cubicBezTo>
                  <a:cubicBezTo>
                    <a:pt x="983" y="108"/>
                    <a:pt x="987" y="113"/>
                    <a:pt x="984" y="114"/>
                  </a:cubicBezTo>
                  <a:cubicBezTo>
                    <a:pt x="983" y="114"/>
                    <a:pt x="982" y="115"/>
                    <a:pt x="982" y="116"/>
                  </a:cubicBezTo>
                  <a:cubicBezTo>
                    <a:pt x="980" y="116"/>
                    <a:pt x="979" y="116"/>
                    <a:pt x="978" y="115"/>
                  </a:cubicBezTo>
                  <a:cubicBezTo>
                    <a:pt x="978" y="115"/>
                    <a:pt x="977" y="113"/>
                    <a:pt x="976" y="113"/>
                  </a:cubicBezTo>
                  <a:cubicBezTo>
                    <a:pt x="974" y="112"/>
                    <a:pt x="973" y="112"/>
                    <a:pt x="971" y="111"/>
                  </a:cubicBezTo>
                  <a:cubicBezTo>
                    <a:pt x="970" y="111"/>
                    <a:pt x="969" y="109"/>
                    <a:pt x="969" y="109"/>
                  </a:cubicBezTo>
                  <a:cubicBezTo>
                    <a:pt x="968" y="108"/>
                    <a:pt x="966" y="109"/>
                    <a:pt x="964" y="109"/>
                  </a:cubicBezTo>
                  <a:cubicBezTo>
                    <a:pt x="964" y="109"/>
                    <a:pt x="964" y="108"/>
                    <a:pt x="963" y="108"/>
                  </a:cubicBezTo>
                  <a:cubicBezTo>
                    <a:pt x="962" y="108"/>
                    <a:pt x="960" y="104"/>
                    <a:pt x="958" y="107"/>
                  </a:cubicBezTo>
                  <a:cubicBezTo>
                    <a:pt x="957" y="107"/>
                    <a:pt x="957" y="105"/>
                    <a:pt x="957" y="103"/>
                  </a:cubicBezTo>
                  <a:cubicBezTo>
                    <a:pt x="955" y="103"/>
                    <a:pt x="952" y="103"/>
                    <a:pt x="950" y="103"/>
                  </a:cubicBezTo>
                  <a:cubicBezTo>
                    <a:pt x="948" y="103"/>
                    <a:pt x="950" y="106"/>
                    <a:pt x="950" y="106"/>
                  </a:cubicBezTo>
                  <a:cubicBezTo>
                    <a:pt x="950" y="107"/>
                    <a:pt x="947" y="108"/>
                    <a:pt x="948" y="110"/>
                  </a:cubicBezTo>
                  <a:cubicBezTo>
                    <a:pt x="943" y="110"/>
                    <a:pt x="942" y="114"/>
                    <a:pt x="936" y="113"/>
                  </a:cubicBezTo>
                  <a:cubicBezTo>
                    <a:pt x="935" y="113"/>
                    <a:pt x="935" y="115"/>
                    <a:pt x="932" y="115"/>
                  </a:cubicBezTo>
                  <a:cubicBezTo>
                    <a:pt x="933" y="117"/>
                    <a:pt x="935" y="116"/>
                    <a:pt x="937" y="116"/>
                  </a:cubicBezTo>
                  <a:cubicBezTo>
                    <a:pt x="939" y="117"/>
                    <a:pt x="939" y="118"/>
                    <a:pt x="941" y="118"/>
                  </a:cubicBezTo>
                  <a:cubicBezTo>
                    <a:pt x="940" y="122"/>
                    <a:pt x="940" y="121"/>
                    <a:pt x="942" y="123"/>
                  </a:cubicBezTo>
                  <a:cubicBezTo>
                    <a:pt x="943" y="126"/>
                    <a:pt x="946" y="126"/>
                    <a:pt x="948" y="128"/>
                  </a:cubicBezTo>
                  <a:cubicBezTo>
                    <a:pt x="948" y="128"/>
                    <a:pt x="944" y="131"/>
                    <a:pt x="944" y="131"/>
                  </a:cubicBezTo>
                  <a:cubicBezTo>
                    <a:pt x="941" y="132"/>
                    <a:pt x="941" y="129"/>
                    <a:pt x="940" y="129"/>
                  </a:cubicBezTo>
                  <a:cubicBezTo>
                    <a:pt x="940" y="129"/>
                    <a:pt x="941" y="131"/>
                    <a:pt x="940" y="131"/>
                  </a:cubicBezTo>
                  <a:cubicBezTo>
                    <a:pt x="936" y="132"/>
                    <a:pt x="930" y="131"/>
                    <a:pt x="927" y="133"/>
                  </a:cubicBezTo>
                  <a:cubicBezTo>
                    <a:pt x="925" y="133"/>
                    <a:pt x="920" y="135"/>
                    <a:pt x="921" y="137"/>
                  </a:cubicBezTo>
                  <a:cubicBezTo>
                    <a:pt x="915" y="136"/>
                    <a:pt x="915" y="140"/>
                    <a:pt x="911" y="141"/>
                  </a:cubicBezTo>
                  <a:cubicBezTo>
                    <a:pt x="910" y="142"/>
                    <a:pt x="910" y="142"/>
                    <a:pt x="909" y="143"/>
                  </a:cubicBezTo>
                  <a:cubicBezTo>
                    <a:pt x="908" y="144"/>
                    <a:pt x="907" y="145"/>
                    <a:pt x="905" y="146"/>
                  </a:cubicBezTo>
                  <a:cubicBezTo>
                    <a:pt x="904" y="146"/>
                    <a:pt x="903" y="147"/>
                    <a:pt x="903" y="148"/>
                  </a:cubicBezTo>
                  <a:cubicBezTo>
                    <a:pt x="899" y="147"/>
                    <a:pt x="893" y="149"/>
                    <a:pt x="891" y="147"/>
                  </a:cubicBezTo>
                  <a:cubicBezTo>
                    <a:pt x="890" y="148"/>
                    <a:pt x="887" y="147"/>
                    <a:pt x="888" y="150"/>
                  </a:cubicBezTo>
                  <a:cubicBezTo>
                    <a:pt x="881" y="151"/>
                    <a:pt x="880" y="151"/>
                    <a:pt x="874" y="150"/>
                  </a:cubicBezTo>
                  <a:cubicBezTo>
                    <a:pt x="873" y="150"/>
                    <a:pt x="872" y="151"/>
                    <a:pt x="871" y="151"/>
                  </a:cubicBezTo>
                  <a:cubicBezTo>
                    <a:pt x="870" y="152"/>
                    <a:pt x="868" y="153"/>
                    <a:pt x="868" y="155"/>
                  </a:cubicBezTo>
                  <a:cubicBezTo>
                    <a:pt x="868" y="158"/>
                    <a:pt x="862" y="157"/>
                    <a:pt x="863" y="162"/>
                  </a:cubicBezTo>
                  <a:cubicBezTo>
                    <a:pt x="862" y="166"/>
                    <a:pt x="866" y="165"/>
                    <a:pt x="868" y="167"/>
                  </a:cubicBezTo>
                  <a:cubicBezTo>
                    <a:pt x="867" y="170"/>
                    <a:pt x="867" y="173"/>
                    <a:pt x="863" y="173"/>
                  </a:cubicBezTo>
                  <a:cubicBezTo>
                    <a:pt x="863" y="175"/>
                    <a:pt x="863" y="176"/>
                    <a:pt x="861" y="176"/>
                  </a:cubicBezTo>
                  <a:cubicBezTo>
                    <a:pt x="861" y="178"/>
                    <a:pt x="861" y="179"/>
                    <a:pt x="861" y="181"/>
                  </a:cubicBezTo>
                  <a:cubicBezTo>
                    <a:pt x="861" y="183"/>
                    <a:pt x="863" y="180"/>
                    <a:pt x="863" y="182"/>
                  </a:cubicBezTo>
                  <a:cubicBezTo>
                    <a:pt x="864" y="185"/>
                    <a:pt x="861" y="184"/>
                    <a:pt x="861" y="184"/>
                  </a:cubicBezTo>
                  <a:cubicBezTo>
                    <a:pt x="860" y="185"/>
                    <a:pt x="860" y="188"/>
                    <a:pt x="859" y="188"/>
                  </a:cubicBezTo>
                  <a:cubicBezTo>
                    <a:pt x="858" y="189"/>
                    <a:pt x="855" y="188"/>
                    <a:pt x="854" y="189"/>
                  </a:cubicBezTo>
                  <a:cubicBezTo>
                    <a:pt x="853" y="190"/>
                    <a:pt x="854" y="193"/>
                    <a:pt x="854" y="194"/>
                  </a:cubicBezTo>
                  <a:cubicBezTo>
                    <a:pt x="853" y="195"/>
                    <a:pt x="853" y="192"/>
                    <a:pt x="852" y="191"/>
                  </a:cubicBezTo>
                  <a:cubicBezTo>
                    <a:pt x="852" y="191"/>
                    <a:pt x="849" y="192"/>
                    <a:pt x="851" y="197"/>
                  </a:cubicBezTo>
                  <a:cubicBezTo>
                    <a:pt x="849" y="196"/>
                    <a:pt x="850" y="199"/>
                    <a:pt x="849" y="200"/>
                  </a:cubicBezTo>
                  <a:cubicBezTo>
                    <a:pt x="848" y="200"/>
                    <a:pt x="847" y="199"/>
                    <a:pt x="846" y="200"/>
                  </a:cubicBezTo>
                  <a:cubicBezTo>
                    <a:pt x="846" y="200"/>
                    <a:pt x="846" y="203"/>
                    <a:pt x="844" y="202"/>
                  </a:cubicBezTo>
                  <a:cubicBezTo>
                    <a:pt x="844" y="204"/>
                    <a:pt x="843" y="205"/>
                    <a:pt x="843" y="207"/>
                  </a:cubicBezTo>
                  <a:cubicBezTo>
                    <a:pt x="841" y="207"/>
                    <a:pt x="838" y="206"/>
                    <a:pt x="838" y="208"/>
                  </a:cubicBezTo>
                  <a:cubicBezTo>
                    <a:pt x="837" y="207"/>
                    <a:pt x="839" y="206"/>
                    <a:pt x="838" y="204"/>
                  </a:cubicBezTo>
                  <a:cubicBezTo>
                    <a:pt x="838" y="205"/>
                    <a:pt x="837" y="204"/>
                    <a:pt x="837" y="203"/>
                  </a:cubicBezTo>
                  <a:cubicBezTo>
                    <a:pt x="837" y="203"/>
                    <a:pt x="837" y="202"/>
                    <a:pt x="837" y="201"/>
                  </a:cubicBezTo>
                  <a:cubicBezTo>
                    <a:pt x="836" y="200"/>
                    <a:pt x="835" y="199"/>
                    <a:pt x="835" y="199"/>
                  </a:cubicBezTo>
                  <a:cubicBezTo>
                    <a:pt x="834" y="198"/>
                    <a:pt x="834" y="197"/>
                    <a:pt x="832" y="197"/>
                  </a:cubicBezTo>
                  <a:cubicBezTo>
                    <a:pt x="834" y="196"/>
                    <a:pt x="834" y="193"/>
                    <a:pt x="834" y="190"/>
                  </a:cubicBezTo>
                  <a:cubicBezTo>
                    <a:pt x="834" y="188"/>
                    <a:pt x="833" y="188"/>
                    <a:pt x="832" y="187"/>
                  </a:cubicBezTo>
                  <a:cubicBezTo>
                    <a:pt x="832" y="182"/>
                    <a:pt x="833" y="177"/>
                    <a:pt x="832" y="174"/>
                  </a:cubicBezTo>
                  <a:cubicBezTo>
                    <a:pt x="837" y="177"/>
                    <a:pt x="833" y="172"/>
                    <a:pt x="835" y="169"/>
                  </a:cubicBezTo>
                  <a:cubicBezTo>
                    <a:pt x="835" y="169"/>
                    <a:pt x="836" y="173"/>
                    <a:pt x="837" y="170"/>
                  </a:cubicBezTo>
                  <a:cubicBezTo>
                    <a:pt x="837" y="170"/>
                    <a:pt x="837" y="168"/>
                    <a:pt x="837" y="168"/>
                  </a:cubicBezTo>
                  <a:cubicBezTo>
                    <a:pt x="838" y="166"/>
                    <a:pt x="843" y="163"/>
                    <a:pt x="844" y="162"/>
                  </a:cubicBezTo>
                  <a:cubicBezTo>
                    <a:pt x="844" y="162"/>
                    <a:pt x="846" y="162"/>
                    <a:pt x="845" y="161"/>
                  </a:cubicBezTo>
                  <a:cubicBezTo>
                    <a:pt x="844" y="159"/>
                    <a:pt x="846" y="160"/>
                    <a:pt x="848" y="160"/>
                  </a:cubicBezTo>
                  <a:cubicBezTo>
                    <a:pt x="849" y="159"/>
                    <a:pt x="850" y="157"/>
                    <a:pt x="850" y="154"/>
                  </a:cubicBezTo>
                  <a:cubicBezTo>
                    <a:pt x="850" y="154"/>
                    <a:pt x="854" y="152"/>
                    <a:pt x="854" y="151"/>
                  </a:cubicBezTo>
                  <a:cubicBezTo>
                    <a:pt x="854" y="151"/>
                    <a:pt x="852" y="151"/>
                    <a:pt x="852" y="151"/>
                  </a:cubicBezTo>
                  <a:cubicBezTo>
                    <a:pt x="853" y="151"/>
                    <a:pt x="853" y="149"/>
                    <a:pt x="854" y="149"/>
                  </a:cubicBezTo>
                  <a:cubicBezTo>
                    <a:pt x="855" y="149"/>
                    <a:pt x="857" y="152"/>
                    <a:pt x="856" y="147"/>
                  </a:cubicBezTo>
                  <a:cubicBezTo>
                    <a:pt x="858" y="147"/>
                    <a:pt x="860" y="146"/>
                    <a:pt x="862" y="146"/>
                  </a:cubicBezTo>
                  <a:cubicBezTo>
                    <a:pt x="862" y="145"/>
                    <a:pt x="863" y="143"/>
                    <a:pt x="863" y="143"/>
                  </a:cubicBezTo>
                  <a:cubicBezTo>
                    <a:pt x="864" y="143"/>
                    <a:pt x="865" y="144"/>
                    <a:pt x="865" y="143"/>
                  </a:cubicBezTo>
                  <a:cubicBezTo>
                    <a:pt x="866" y="143"/>
                    <a:pt x="867" y="142"/>
                    <a:pt x="868" y="141"/>
                  </a:cubicBezTo>
                  <a:cubicBezTo>
                    <a:pt x="868" y="140"/>
                    <a:pt x="869" y="141"/>
                    <a:pt x="869" y="140"/>
                  </a:cubicBezTo>
                  <a:cubicBezTo>
                    <a:pt x="869" y="138"/>
                    <a:pt x="870" y="135"/>
                    <a:pt x="872" y="137"/>
                  </a:cubicBezTo>
                  <a:cubicBezTo>
                    <a:pt x="872" y="135"/>
                    <a:pt x="872" y="133"/>
                    <a:pt x="872" y="131"/>
                  </a:cubicBezTo>
                  <a:cubicBezTo>
                    <a:pt x="870" y="131"/>
                    <a:pt x="868" y="132"/>
                    <a:pt x="867" y="133"/>
                  </a:cubicBezTo>
                  <a:cubicBezTo>
                    <a:pt x="866" y="133"/>
                    <a:pt x="865" y="134"/>
                    <a:pt x="864" y="135"/>
                  </a:cubicBezTo>
                  <a:cubicBezTo>
                    <a:pt x="864" y="136"/>
                    <a:pt x="863" y="135"/>
                    <a:pt x="863" y="136"/>
                  </a:cubicBezTo>
                  <a:cubicBezTo>
                    <a:pt x="863" y="138"/>
                    <a:pt x="858" y="138"/>
                    <a:pt x="858" y="141"/>
                  </a:cubicBezTo>
                  <a:cubicBezTo>
                    <a:pt x="856" y="140"/>
                    <a:pt x="855" y="141"/>
                    <a:pt x="855" y="143"/>
                  </a:cubicBezTo>
                  <a:cubicBezTo>
                    <a:pt x="853" y="144"/>
                    <a:pt x="854" y="141"/>
                    <a:pt x="854" y="141"/>
                  </a:cubicBezTo>
                  <a:cubicBezTo>
                    <a:pt x="853" y="141"/>
                    <a:pt x="851" y="141"/>
                    <a:pt x="851" y="141"/>
                  </a:cubicBezTo>
                  <a:cubicBezTo>
                    <a:pt x="851" y="140"/>
                    <a:pt x="852" y="138"/>
                    <a:pt x="851" y="137"/>
                  </a:cubicBezTo>
                  <a:cubicBezTo>
                    <a:pt x="846" y="138"/>
                    <a:pt x="843" y="136"/>
                    <a:pt x="839" y="137"/>
                  </a:cubicBezTo>
                  <a:cubicBezTo>
                    <a:pt x="838" y="138"/>
                    <a:pt x="839" y="139"/>
                    <a:pt x="838" y="140"/>
                  </a:cubicBezTo>
                  <a:cubicBezTo>
                    <a:pt x="837" y="141"/>
                    <a:pt x="835" y="140"/>
                    <a:pt x="834" y="141"/>
                  </a:cubicBezTo>
                  <a:cubicBezTo>
                    <a:pt x="832" y="142"/>
                    <a:pt x="831" y="143"/>
                    <a:pt x="830" y="144"/>
                  </a:cubicBezTo>
                  <a:cubicBezTo>
                    <a:pt x="829" y="145"/>
                    <a:pt x="829" y="147"/>
                    <a:pt x="826" y="147"/>
                  </a:cubicBezTo>
                  <a:cubicBezTo>
                    <a:pt x="826" y="150"/>
                    <a:pt x="828" y="150"/>
                    <a:pt x="828" y="153"/>
                  </a:cubicBezTo>
                  <a:cubicBezTo>
                    <a:pt x="826" y="153"/>
                    <a:pt x="825" y="154"/>
                    <a:pt x="825" y="156"/>
                  </a:cubicBezTo>
                  <a:cubicBezTo>
                    <a:pt x="820" y="155"/>
                    <a:pt x="819" y="158"/>
                    <a:pt x="815" y="157"/>
                  </a:cubicBezTo>
                  <a:cubicBezTo>
                    <a:pt x="813" y="156"/>
                    <a:pt x="814" y="155"/>
                    <a:pt x="815" y="154"/>
                  </a:cubicBezTo>
                  <a:cubicBezTo>
                    <a:pt x="813" y="154"/>
                    <a:pt x="812" y="153"/>
                    <a:pt x="812" y="151"/>
                  </a:cubicBezTo>
                  <a:cubicBezTo>
                    <a:pt x="810" y="151"/>
                    <a:pt x="808" y="152"/>
                    <a:pt x="808" y="150"/>
                  </a:cubicBezTo>
                  <a:cubicBezTo>
                    <a:pt x="802" y="153"/>
                    <a:pt x="795" y="155"/>
                    <a:pt x="788" y="156"/>
                  </a:cubicBezTo>
                  <a:cubicBezTo>
                    <a:pt x="787" y="154"/>
                    <a:pt x="784" y="155"/>
                    <a:pt x="785" y="151"/>
                  </a:cubicBezTo>
                  <a:cubicBezTo>
                    <a:pt x="784" y="151"/>
                    <a:pt x="782" y="151"/>
                    <a:pt x="781" y="151"/>
                  </a:cubicBezTo>
                  <a:cubicBezTo>
                    <a:pt x="776" y="153"/>
                    <a:pt x="772" y="154"/>
                    <a:pt x="768" y="156"/>
                  </a:cubicBezTo>
                  <a:cubicBezTo>
                    <a:pt x="764" y="158"/>
                    <a:pt x="762" y="161"/>
                    <a:pt x="758" y="162"/>
                  </a:cubicBezTo>
                  <a:cubicBezTo>
                    <a:pt x="759" y="164"/>
                    <a:pt x="758" y="166"/>
                    <a:pt x="756" y="166"/>
                  </a:cubicBezTo>
                  <a:cubicBezTo>
                    <a:pt x="757" y="169"/>
                    <a:pt x="754" y="169"/>
                    <a:pt x="755" y="171"/>
                  </a:cubicBezTo>
                  <a:cubicBezTo>
                    <a:pt x="752" y="169"/>
                    <a:pt x="750" y="176"/>
                    <a:pt x="749" y="175"/>
                  </a:cubicBezTo>
                  <a:cubicBezTo>
                    <a:pt x="746" y="173"/>
                    <a:pt x="748" y="176"/>
                    <a:pt x="745" y="176"/>
                  </a:cubicBezTo>
                  <a:cubicBezTo>
                    <a:pt x="743" y="176"/>
                    <a:pt x="743" y="177"/>
                    <a:pt x="743" y="179"/>
                  </a:cubicBezTo>
                  <a:cubicBezTo>
                    <a:pt x="737" y="177"/>
                    <a:pt x="739" y="183"/>
                    <a:pt x="735" y="182"/>
                  </a:cubicBezTo>
                  <a:cubicBezTo>
                    <a:pt x="735" y="183"/>
                    <a:pt x="739" y="188"/>
                    <a:pt x="739" y="186"/>
                  </a:cubicBezTo>
                  <a:cubicBezTo>
                    <a:pt x="741" y="186"/>
                    <a:pt x="740" y="189"/>
                    <a:pt x="741" y="190"/>
                  </a:cubicBezTo>
                  <a:cubicBezTo>
                    <a:pt x="742" y="189"/>
                    <a:pt x="744" y="191"/>
                    <a:pt x="744" y="191"/>
                  </a:cubicBezTo>
                  <a:cubicBezTo>
                    <a:pt x="745" y="192"/>
                    <a:pt x="747" y="190"/>
                    <a:pt x="749" y="190"/>
                  </a:cubicBezTo>
                  <a:cubicBezTo>
                    <a:pt x="749" y="190"/>
                    <a:pt x="751" y="191"/>
                    <a:pt x="750" y="191"/>
                  </a:cubicBezTo>
                  <a:cubicBezTo>
                    <a:pt x="752" y="191"/>
                    <a:pt x="753" y="188"/>
                    <a:pt x="753" y="190"/>
                  </a:cubicBezTo>
                  <a:cubicBezTo>
                    <a:pt x="755" y="190"/>
                    <a:pt x="754" y="189"/>
                    <a:pt x="755" y="188"/>
                  </a:cubicBezTo>
                  <a:cubicBezTo>
                    <a:pt x="757" y="188"/>
                    <a:pt x="757" y="197"/>
                    <a:pt x="759" y="193"/>
                  </a:cubicBezTo>
                  <a:cubicBezTo>
                    <a:pt x="762" y="192"/>
                    <a:pt x="759" y="198"/>
                    <a:pt x="763" y="196"/>
                  </a:cubicBezTo>
                  <a:cubicBezTo>
                    <a:pt x="763" y="198"/>
                    <a:pt x="761" y="197"/>
                    <a:pt x="761" y="197"/>
                  </a:cubicBezTo>
                  <a:cubicBezTo>
                    <a:pt x="760" y="198"/>
                    <a:pt x="762" y="200"/>
                    <a:pt x="762" y="202"/>
                  </a:cubicBezTo>
                  <a:cubicBezTo>
                    <a:pt x="762" y="202"/>
                    <a:pt x="761" y="202"/>
                    <a:pt x="761" y="203"/>
                  </a:cubicBezTo>
                  <a:cubicBezTo>
                    <a:pt x="760" y="204"/>
                    <a:pt x="760" y="205"/>
                    <a:pt x="759" y="206"/>
                  </a:cubicBezTo>
                  <a:cubicBezTo>
                    <a:pt x="759" y="209"/>
                    <a:pt x="761" y="216"/>
                    <a:pt x="757" y="213"/>
                  </a:cubicBezTo>
                  <a:cubicBezTo>
                    <a:pt x="758" y="223"/>
                    <a:pt x="753" y="228"/>
                    <a:pt x="751" y="235"/>
                  </a:cubicBezTo>
                  <a:cubicBezTo>
                    <a:pt x="750" y="236"/>
                    <a:pt x="749" y="235"/>
                    <a:pt x="748" y="235"/>
                  </a:cubicBezTo>
                  <a:cubicBezTo>
                    <a:pt x="747" y="236"/>
                    <a:pt x="748" y="238"/>
                    <a:pt x="748" y="239"/>
                  </a:cubicBezTo>
                  <a:cubicBezTo>
                    <a:pt x="747" y="240"/>
                    <a:pt x="745" y="239"/>
                    <a:pt x="744" y="240"/>
                  </a:cubicBezTo>
                  <a:cubicBezTo>
                    <a:pt x="744" y="240"/>
                    <a:pt x="744" y="242"/>
                    <a:pt x="744" y="242"/>
                  </a:cubicBezTo>
                  <a:cubicBezTo>
                    <a:pt x="744" y="242"/>
                    <a:pt x="742" y="242"/>
                    <a:pt x="742" y="242"/>
                  </a:cubicBezTo>
                  <a:cubicBezTo>
                    <a:pt x="741" y="243"/>
                    <a:pt x="743" y="244"/>
                    <a:pt x="743" y="243"/>
                  </a:cubicBezTo>
                  <a:cubicBezTo>
                    <a:pt x="742" y="245"/>
                    <a:pt x="740" y="245"/>
                    <a:pt x="739" y="246"/>
                  </a:cubicBezTo>
                  <a:cubicBezTo>
                    <a:pt x="739" y="246"/>
                    <a:pt x="739" y="248"/>
                    <a:pt x="738" y="249"/>
                  </a:cubicBezTo>
                  <a:cubicBezTo>
                    <a:pt x="737" y="250"/>
                    <a:pt x="736" y="249"/>
                    <a:pt x="735" y="250"/>
                  </a:cubicBezTo>
                  <a:cubicBezTo>
                    <a:pt x="734" y="251"/>
                    <a:pt x="734" y="253"/>
                    <a:pt x="733" y="254"/>
                  </a:cubicBezTo>
                  <a:cubicBezTo>
                    <a:pt x="733" y="254"/>
                    <a:pt x="731" y="254"/>
                    <a:pt x="731" y="254"/>
                  </a:cubicBezTo>
                  <a:cubicBezTo>
                    <a:pt x="731" y="254"/>
                    <a:pt x="731" y="257"/>
                    <a:pt x="730" y="256"/>
                  </a:cubicBezTo>
                  <a:cubicBezTo>
                    <a:pt x="729" y="255"/>
                    <a:pt x="728" y="255"/>
                    <a:pt x="728" y="259"/>
                  </a:cubicBezTo>
                  <a:cubicBezTo>
                    <a:pt x="722" y="259"/>
                    <a:pt x="722" y="259"/>
                    <a:pt x="716" y="259"/>
                  </a:cubicBezTo>
                  <a:cubicBezTo>
                    <a:pt x="716" y="259"/>
                    <a:pt x="711" y="262"/>
                    <a:pt x="713" y="262"/>
                  </a:cubicBezTo>
                  <a:cubicBezTo>
                    <a:pt x="715" y="265"/>
                    <a:pt x="705" y="262"/>
                    <a:pt x="710" y="264"/>
                  </a:cubicBezTo>
                  <a:cubicBezTo>
                    <a:pt x="710" y="266"/>
                    <a:pt x="708" y="266"/>
                    <a:pt x="708" y="264"/>
                  </a:cubicBezTo>
                  <a:cubicBezTo>
                    <a:pt x="705" y="267"/>
                    <a:pt x="706" y="270"/>
                    <a:pt x="706" y="274"/>
                  </a:cubicBezTo>
                  <a:cubicBezTo>
                    <a:pt x="703" y="275"/>
                    <a:pt x="704" y="275"/>
                    <a:pt x="700" y="274"/>
                  </a:cubicBezTo>
                  <a:cubicBezTo>
                    <a:pt x="702" y="275"/>
                    <a:pt x="702" y="276"/>
                    <a:pt x="699" y="276"/>
                  </a:cubicBezTo>
                  <a:cubicBezTo>
                    <a:pt x="699" y="279"/>
                    <a:pt x="700" y="289"/>
                    <a:pt x="702" y="286"/>
                  </a:cubicBezTo>
                  <a:cubicBezTo>
                    <a:pt x="704" y="286"/>
                    <a:pt x="702" y="295"/>
                    <a:pt x="705" y="295"/>
                  </a:cubicBezTo>
                  <a:cubicBezTo>
                    <a:pt x="708" y="295"/>
                    <a:pt x="705" y="299"/>
                    <a:pt x="708" y="300"/>
                  </a:cubicBezTo>
                  <a:cubicBezTo>
                    <a:pt x="707" y="300"/>
                    <a:pt x="707" y="302"/>
                    <a:pt x="706" y="302"/>
                  </a:cubicBezTo>
                  <a:cubicBezTo>
                    <a:pt x="705" y="303"/>
                    <a:pt x="704" y="301"/>
                    <a:pt x="704" y="301"/>
                  </a:cubicBezTo>
                  <a:cubicBezTo>
                    <a:pt x="703" y="302"/>
                    <a:pt x="704" y="303"/>
                    <a:pt x="703" y="303"/>
                  </a:cubicBezTo>
                  <a:cubicBezTo>
                    <a:pt x="702" y="304"/>
                    <a:pt x="700" y="303"/>
                    <a:pt x="699" y="303"/>
                  </a:cubicBezTo>
                  <a:cubicBezTo>
                    <a:pt x="697" y="304"/>
                    <a:pt x="693" y="307"/>
                    <a:pt x="691" y="304"/>
                  </a:cubicBezTo>
                  <a:cubicBezTo>
                    <a:pt x="691" y="302"/>
                    <a:pt x="692" y="301"/>
                    <a:pt x="692" y="300"/>
                  </a:cubicBezTo>
                  <a:cubicBezTo>
                    <a:pt x="693" y="297"/>
                    <a:pt x="691" y="294"/>
                    <a:pt x="693" y="293"/>
                  </a:cubicBezTo>
                  <a:cubicBezTo>
                    <a:pt x="693" y="291"/>
                    <a:pt x="690" y="292"/>
                    <a:pt x="691" y="288"/>
                  </a:cubicBezTo>
                  <a:cubicBezTo>
                    <a:pt x="689" y="287"/>
                    <a:pt x="686" y="289"/>
                    <a:pt x="684" y="286"/>
                  </a:cubicBezTo>
                  <a:cubicBezTo>
                    <a:pt x="683" y="282"/>
                    <a:pt x="688" y="284"/>
                    <a:pt x="686" y="280"/>
                  </a:cubicBezTo>
                  <a:cubicBezTo>
                    <a:pt x="686" y="278"/>
                    <a:pt x="685" y="279"/>
                    <a:pt x="685" y="280"/>
                  </a:cubicBezTo>
                  <a:cubicBezTo>
                    <a:pt x="684" y="280"/>
                    <a:pt x="684" y="278"/>
                    <a:pt x="683" y="277"/>
                  </a:cubicBezTo>
                  <a:cubicBezTo>
                    <a:pt x="682" y="277"/>
                    <a:pt x="681" y="276"/>
                    <a:pt x="680" y="275"/>
                  </a:cubicBezTo>
                  <a:cubicBezTo>
                    <a:pt x="680" y="276"/>
                    <a:pt x="679" y="276"/>
                    <a:pt x="677" y="276"/>
                  </a:cubicBezTo>
                  <a:cubicBezTo>
                    <a:pt x="676" y="276"/>
                    <a:pt x="676" y="277"/>
                    <a:pt x="677" y="277"/>
                  </a:cubicBezTo>
                  <a:cubicBezTo>
                    <a:pt x="677" y="281"/>
                    <a:pt x="674" y="275"/>
                    <a:pt x="675" y="280"/>
                  </a:cubicBezTo>
                  <a:cubicBezTo>
                    <a:pt x="671" y="277"/>
                    <a:pt x="672" y="282"/>
                    <a:pt x="668" y="280"/>
                  </a:cubicBezTo>
                  <a:cubicBezTo>
                    <a:pt x="671" y="277"/>
                    <a:pt x="668" y="275"/>
                    <a:pt x="671" y="273"/>
                  </a:cubicBezTo>
                  <a:cubicBezTo>
                    <a:pt x="673" y="271"/>
                    <a:pt x="665" y="272"/>
                    <a:pt x="665" y="274"/>
                  </a:cubicBezTo>
                  <a:cubicBezTo>
                    <a:pt x="665" y="277"/>
                    <a:pt x="664" y="273"/>
                    <a:pt x="664" y="273"/>
                  </a:cubicBezTo>
                  <a:cubicBezTo>
                    <a:pt x="662" y="273"/>
                    <a:pt x="663" y="276"/>
                    <a:pt x="660" y="276"/>
                  </a:cubicBezTo>
                  <a:cubicBezTo>
                    <a:pt x="660" y="276"/>
                    <a:pt x="657" y="278"/>
                    <a:pt x="657" y="279"/>
                  </a:cubicBezTo>
                  <a:cubicBezTo>
                    <a:pt x="656" y="279"/>
                    <a:pt x="656" y="280"/>
                    <a:pt x="656" y="281"/>
                  </a:cubicBezTo>
                  <a:cubicBezTo>
                    <a:pt x="651" y="280"/>
                    <a:pt x="652" y="280"/>
                    <a:pt x="648" y="281"/>
                  </a:cubicBezTo>
                  <a:cubicBezTo>
                    <a:pt x="649" y="281"/>
                    <a:pt x="648" y="284"/>
                    <a:pt x="649" y="284"/>
                  </a:cubicBezTo>
                  <a:cubicBezTo>
                    <a:pt x="650" y="285"/>
                    <a:pt x="651" y="284"/>
                    <a:pt x="652" y="284"/>
                  </a:cubicBezTo>
                  <a:cubicBezTo>
                    <a:pt x="653" y="285"/>
                    <a:pt x="652" y="286"/>
                    <a:pt x="652" y="287"/>
                  </a:cubicBezTo>
                  <a:cubicBezTo>
                    <a:pt x="653" y="287"/>
                    <a:pt x="655" y="286"/>
                    <a:pt x="656" y="287"/>
                  </a:cubicBezTo>
                  <a:cubicBezTo>
                    <a:pt x="656" y="287"/>
                    <a:pt x="655" y="289"/>
                    <a:pt x="656" y="289"/>
                  </a:cubicBezTo>
                  <a:cubicBezTo>
                    <a:pt x="657" y="290"/>
                    <a:pt x="658" y="289"/>
                    <a:pt x="659" y="290"/>
                  </a:cubicBezTo>
                  <a:cubicBezTo>
                    <a:pt x="661" y="290"/>
                    <a:pt x="660" y="288"/>
                    <a:pt x="662" y="288"/>
                  </a:cubicBezTo>
                  <a:cubicBezTo>
                    <a:pt x="666" y="288"/>
                    <a:pt x="670" y="288"/>
                    <a:pt x="670" y="293"/>
                  </a:cubicBezTo>
                  <a:cubicBezTo>
                    <a:pt x="668" y="294"/>
                    <a:pt x="666" y="294"/>
                    <a:pt x="664" y="293"/>
                  </a:cubicBezTo>
                  <a:cubicBezTo>
                    <a:pt x="663" y="294"/>
                    <a:pt x="662" y="296"/>
                    <a:pt x="663" y="299"/>
                  </a:cubicBezTo>
                  <a:cubicBezTo>
                    <a:pt x="661" y="298"/>
                    <a:pt x="660" y="300"/>
                    <a:pt x="662" y="300"/>
                  </a:cubicBezTo>
                  <a:cubicBezTo>
                    <a:pt x="661" y="301"/>
                    <a:pt x="659" y="301"/>
                    <a:pt x="657" y="301"/>
                  </a:cubicBezTo>
                  <a:cubicBezTo>
                    <a:pt x="659" y="305"/>
                    <a:pt x="663" y="307"/>
                    <a:pt x="663" y="313"/>
                  </a:cubicBezTo>
                  <a:cubicBezTo>
                    <a:pt x="666" y="309"/>
                    <a:pt x="664" y="312"/>
                    <a:pt x="666" y="314"/>
                  </a:cubicBezTo>
                  <a:cubicBezTo>
                    <a:pt x="666" y="318"/>
                    <a:pt x="667" y="324"/>
                    <a:pt x="665" y="327"/>
                  </a:cubicBezTo>
                  <a:cubicBezTo>
                    <a:pt x="667" y="330"/>
                    <a:pt x="668" y="333"/>
                    <a:pt x="668" y="339"/>
                  </a:cubicBezTo>
                  <a:cubicBezTo>
                    <a:pt x="664" y="336"/>
                    <a:pt x="666" y="344"/>
                    <a:pt x="664" y="342"/>
                  </a:cubicBezTo>
                  <a:cubicBezTo>
                    <a:pt x="662" y="341"/>
                    <a:pt x="664" y="342"/>
                    <a:pt x="663" y="343"/>
                  </a:cubicBezTo>
                  <a:cubicBezTo>
                    <a:pt x="662" y="344"/>
                    <a:pt x="659" y="344"/>
                    <a:pt x="660" y="348"/>
                  </a:cubicBezTo>
                  <a:cubicBezTo>
                    <a:pt x="657" y="347"/>
                    <a:pt x="660" y="352"/>
                    <a:pt x="656" y="350"/>
                  </a:cubicBezTo>
                  <a:cubicBezTo>
                    <a:pt x="659" y="353"/>
                    <a:pt x="651" y="355"/>
                    <a:pt x="652" y="356"/>
                  </a:cubicBezTo>
                  <a:cubicBezTo>
                    <a:pt x="654" y="358"/>
                    <a:pt x="652" y="357"/>
                    <a:pt x="650" y="359"/>
                  </a:cubicBezTo>
                  <a:cubicBezTo>
                    <a:pt x="649" y="360"/>
                    <a:pt x="650" y="361"/>
                    <a:pt x="649" y="362"/>
                  </a:cubicBezTo>
                  <a:cubicBezTo>
                    <a:pt x="648" y="363"/>
                    <a:pt x="647" y="362"/>
                    <a:pt x="646" y="362"/>
                  </a:cubicBezTo>
                  <a:cubicBezTo>
                    <a:pt x="646" y="363"/>
                    <a:pt x="647" y="364"/>
                    <a:pt x="646" y="365"/>
                  </a:cubicBezTo>
                  <a:cubicBezTo>
                    <a:pt x="645" y="366"/>
                    <a:pt x="642" y="364"/>
                    <a:pt x="643" y="367"/>
                  </a:cubicBezTo>
                  <a:cubicBezTo>
                    <a:pt x="635" y="368"/>
                    <a:pt x="636" y="368"/>
                    <a:pt x="629" y="367"/>
                  </a:cubicBezTo>
                  <a:cubicBezTo>
                    <a:pt x="627" y="367"/>
                    <a:pt x="628" y="369"/>
                    <a:pt x="628" y="370"/>
                  </a:cubicBezTo>
                  <a:cubicBezTo>
                    <a:pt x="625" y="368"/>
                    <a:pt x="621" y="373"/>
                    <a:pt x="620" y="373"/>
                  </a:cubicBezTo>
                  <a:cubicBezTo>
                    <a:pt x="618" y="371"/>
                    <a:pt x="620" y="374"/>
                    <a:pt x="616" y="374"/>
                  </a:cubicBezTo>
                  <a:cubicBezTo>
                    <a:pt x="614" y="374"/>
                    <a:pt x="617" y="376"/>
                    <a:pt x="615" y="376"/>
                  </a:cubicBezTo>
                  <a:cubicBezTo>
                    <a:pt x="612" y="379"/>
                    <a:pt x="611" y="374"/>
                    <a:pt x="607" y="374"/>
                  </a:cubicBezTo>
                  <a:cubicBezTo>
                    <a:pt x="604" y="373"/>
                    <a:pt x="603" y="375"/>
                    <a:pt x="600" y="375"/>
                  </a:cubicBezTo>
                  <a:cubicBezTo>
                    <a:pt x="599" y="376"/>
                    <a:pt x="598" y="378"/>
                    <a:pt x="598" y="380"/>
                  </a:cubicBezTo>
                  <a:cubicBezTo>
                    <a:pt x="594" y="379"/>
                    <a:pt x="594" y="382"/>
                    <a:pt x="592" y="382"/>
                  </a:cubicBezTo>
                  <a:cubicBezTo>
                    <a:pt x="591" y="385"/>
                    <a:pt x="594" y="384"/>
                    <a:pt x="595" y="387"/>
                  </a:cubicBezTo>
                  <a:cubicBezTo>
                    <a:pt x="595" y="388"/>
                    <a:pt x="595" y="389"/>
                    <a:pt x="596" y="389"/>
                  </a:cubicBezTo>
                  <a:cubicBezTo>
                    <a:pt x="597" y="389"/>
                    <a:pt x="596" y="391"/>
                    <a:pt x="597" y="392"/>
                  </a:cubicBezTo>
                  <a:cubicBezTo>
                    <a:pt x="598" y="393"/>
                    <a:pt x="599" y="392"/>
                    <a:pt x="600" y="393"/>
                  </a:cubicBezTo>
                  <a:cubicBezTo>
                    <a:pt x="601" y="393"/>
                    <a:pt x="600" y="395"/>
                    <a:pt x="600" y="395"/>
                  </a:cubicBezTo>
                  <a:cubicBezTo>
                    <a:pt x="601" y="396"/>
                    <a:pt x="602" y="395"/>
                    <a:pt x="603" y="395"/>
                  </a:cubicBezTo>
                  <a:cubicBezTo>
                    <a:pt x="604" y="396"/>
                    <a:pt x="604" y="399"/>
                    <a:pt x="605" y="401"/>
                  </a:cubicBezTo>
                  <a:cubicBezTo>
                    <a:pt x="606" y="402"/>
                    <a:pt x="609" y="405"/>
                    <a:pt x="609" y="405"/>
                  </a:cubicBezTo>
                  <a:cubicBezTo>
                    <a:pt x="609" y="406"/>
                    <a:pt x="609" y="408"/>
                    <a:pt x="609" y="409"/>
                  </a:cubicBezTo>
                  <a:cubicBezTo>
                    <a:pt x="609" y="411"/>
                    <a:pt x="610" y="412"/>
                    <a:pt x="610" y="414"/>
                  </a:cubicBezTo>
                  <a:cubicBezTo>
                    <a:pt x="610" y="416"/>
                    <a:pt x="609" y="416"/>
                    <a:pt x="609" y="418"/>
                  </a:cubicBezTo>
                  <a:cubicBezTo>
                    <a:pt x="608" y="420"/>
                    <a:pt x="609" y="422"/>
                    <a:pt x="606" y="420"/>
                  </a:cubicBezTo>
                  <a:cubicBezTo>
                    <a:pt x="608" y="424"/>
                    <a:pt x="603" y="422"/>
                    <a:pt x="604" y="426"/>
                  </a:cubicBezTo>
                  <a:cubicBezTo>
                    <a:pt x="599" y="424"/>
                    <a:pt x="600" y="428"/>
                    <a:pt x="597" y="428"/>
                  </a:cubicBezTo>
                  <a:cubicBezTo>
                    <a:pt x="595" y="428"/>
                    <a:pt x="596" y="430"/>
                    <a:pt x="596" y="430"/>
                  </a:cubicBezTo>
                  <a:cubicBezTo>
                    <a:pt x="596" y="431"/>
                    <a:pt x="592" y="431"/>
                    <a:pt x="593" y="432"/>
                  </a:cubicBezTo>
                  <a:cubicBezTo>
                    <a:pt x="594" y="433"/>
                    <a:pt x="594" y="432"/>
                    <a:pt x="593" y="433"/>
                  </a:cubicBezTo>
                  <a:cubicBezTo>
                    <a:pt x="592" y="434"/>
                    <a:pt x="592" y="435"/>
                    <a:pt x="590" y="435"/>
                  </a:cubicBezTo>
                  <a:cubicBezTo>
                    <a:pt x="591" y="429"/>
                    <a:pt x="588" y="434"/>
                    <a:pt x="587" y="432"/>
                  </a:cubicBezTo>
                  <a:cubicBezTo>
                    <a:pt x="587" y="431"/>
                    <a:pt x="587" y="428"/>
                    <a:pt x="585" y="427"/>
                  </a:cubicBezTo>
                  <a:cubicBezTo>
                    <a:pt x="585" y="427"/>
                    <a:pt x="583" y="427"/>
                    <a:pt x="583" y="427"/>
                  </a:cubicBezTo>
                  <a:cubicBezTo>
                    <a:pt x="582" y="427"/>
                    <a:pt x="583" y="425"/>
                    <a:pt x="583" y="425"/>
                  </a:cubicBezTo>
                  <a:cubicBezTo>
                    <a:pt x="582" y="424"/>
                    <a:pt x="579" y="424"/>
                    <a:pt x="578" y="423"/>
                  </a:cubicBezTo>
                  <a:cubicBezTo>
                    <a:pt x="578" y="423"/>
                    <a:pt x="578" y="421"/>
                    <a:pt x="578" y="421"/>
                  </a:cubicBezTo>
                  <a:cubicBezTo>
                    <a:pt x="577" y="421"/>
                    <a:pt x="575" y="421"/>
                    <a:pt x="575" y="421"/>
                  </a:cubicBezTo>
                  <a:cubicBezTo>
                    <a:pt x="573" y="421"/>
                    <a:pt x="574" y="418"/>
                    <a:pt x="573" y="418"/>
                  </a:cubicBezTo>
                  <a:cubicBezTo>
                    <a:pt x="573" y="417"/>
                    <a:pt x="572" y="418"/>
                    <a:pt x="572" y="419"/>
                  </a:cubicBezTo>
                  <a:cubicBezTo>
                    <a:pt x="570" y="416"/>
                    <a:pt x="571" y="416"/>
                    <a:pt x="569" y="414"/>
                  </a:cubicBezTo>
                  <a:cubicBezTo>
                    <a:pt x="565" y="413"/>
                    <a:pt x="566" y="418"/>
                    <a:pt x="565" y="420"/>
                  </a:cubicBezTo>
                  <a:cubicBezTo>
                    <a:pt x="565" y="420"/>
                    <a:pt x="563" y="421"/>
                    <a:pt x="563" y="421"/>
                  </a:cubicBezTo>
                  <a:cubicBezTo>
                    <a:pt x="562" y="423"/>
                    <a:pt x="564" y="427"/>
                    <a:pt x="562" y="428"/>
                  </a:cubicBezTo>
                  <a:cubicBezTo>
                    <a:pt x="562" y="429"/>
                    <a:pt x="563" y="430"/>
                    <a:pt x="563" y="432"/>
                  </a:cubicBezTo>
                  <a:cubicBezTo>
                    <a:pt x="563" y="433"/>
                    <a:pt x="565" y="435"/>
                    <a:pt x="565" y="433"/>
                  </a:cubicBezTo>
                  <a:cubicBezTo>
                    <a:pt x="568" y="436"/>
                    <a:pt x="567" y="437"/>
                    <a:pt x="566" y="441"/>
                  </a:cubicBezTo>
                  <a:cubicBezTo>
                    <a:pt x="567" y="442"/>
                    <a:pt x="567" y="442"/>
                    <a:pt x="567" y="443"/>
                  </a:cubicBezTo>
                  <a:cubicBezTo>
                    <a:pt x="568" y="444"/>
                    <a:pt x="569" y="445"/>
                    <a:pt x="570" y="446"/>
                  </a:cubicBezTo>
                  <a:cubicBezTo>
                    <a:pt x="572" y="447"/>
                    <a:pt x="573" y="448"/>
                    <a:pt x="576" y="449"/>
                  </a:cubicBezTo>
                  <a:cubicBezTo>
                    <a:pt x="576" y="450"/>
                    <a:pt x="576" y="450"/>
                    <a:pt x="577" y="450"/>
                  </a:cubicBezTo>
                  <a:cubicBezTo>
                    <a:pt x="578" y="451"/>
                    <a:pt x="578" y="452"/>
                    <a:pt x="578" y="453"/>
                  </a:cubicBezTo>
                  <a:cubicBezTo>
                    <a:pt x="578" y="454"/>
                    <a:pt x="580" y="453"/>
                    <a:pt x="580" y="454"/>
                  </a:cubicBezTo>
                  <a:cubicBezTo>
                    <a:pt x="581" y="455"/>
                    <a:pt x="580" y="457"/>
                    <a:pt x="580" y="459"/>
                  </a:cubicBezTo>
                  <a:cubicBezTo>
                    <a:pt x="581" y="459"/>
                    <a:pt x="583" y="461"/>
                    <a:pt x="583" y="461"/>
                  </a:cubicBezTo>
                  <a:cubicBezTo>
                    <a:pt x="583" y="462"/>
                    <a:pt x="580" y="465"/>
                    <a:pt x="584" y="466"/>
                  </a:cubicBezTo>
                  <a:cubicBezTo>
                    <a:pt x="583" y="468"/>
                    <a:pt x="581" y="467"/>
                    <a:pt x="579" y="467"/>
                  </a:cubicBezTo>
                  <a:cubicBezTo>
                    <a:pt x="578" y="467"/>
                    <a:pt x="574" y="467"/>
                    <a:pt x="573" y="466"/>
                  </a:cubicBezTo>
                  <a:cubicBezTo>
                    <a:pt x="574" y="466"/>
                    <a:pt x="575" y="461"/>
                    <a:pt x="572" y="465"/>
                  </a:cubicBezTo>
                  <a:cubicBezTo>
                    <a:pt x="570" y="463"/>
                    <a:pt x="571" y="460"/>
                    <a:pt x="570" y="459"/>
                  </a:cubicBezTo>
                  <a:cubicBezTo>
                    <a:pt x="569" y="457"/>
                    <a:pt x="568" y="457"/>
                    <a:pt x="566" y="455"/>
                  </a:cubicBezTo>
                  <a:cubicBezTo>
                    <a:pt x="566" y="454"/>
                    <a:pt x="566" y="452"/>
                    <a:pt x="567" y="452"/>
                  </a:cubicBezTo>
                  <a:cubicBezTo>
                    <a:pt x="565" y="449"/>
                    <a:pt x="565" y="446"/>
                    <a:pt x="562" y="445"/>
                  </a:cubicBezTo>
                  <a:cubicBezTo>
                    <a:pt x="562" y="443"/>
                    <a:pt x="560" y="442"/>
                    <a:pt x="562" y="441"/>
                  </a:cubicBezTo>
                  <a:cubicBezTo>
                    <a:pt x="561" y="440"/>
                    <a:pt x="559" y="439"/>
                    <a:pt x="558" y="439"/>
                  </a:cubicBezTo>
                  <a:cubicBezTo>
                    <a:pt x="558" y="437"/>
                    <a:pt x="558" y="435"/>
                    <a:pt x="557" y="435"/>
                  </a:cubicBezTo>
                  <a:cubicBezTo>
                    <a:pt x="556" y="433"/>
                    <a:pt x="558" y="432"/>
                    <a:pt x="558" y="430"/>
                  </a:cubicBezTo>
                  <a:cubicBezTo>
                    <a:pt x="558" y="428"/>
                    <a:pt x="557" y="427"/>
                    <a:pt x="556" y="427"/>
                  </a:cubicBezTo>
                  <a:cubicBezTo>
                    <a:pt x="556" y="426"/>
                    <a:pt x="557" y="425"/>
                    <a:pt x="556" y="425"/>
                  </a:cubicBezTo>
                  <a:cubicBezTo>
                    <a:pt x="556" y="423"/>
                    <a:pt x="559" y="424"/>
                    <a:pt x="560" y="423"/>
                  </a:cubicBezTo>
                  <a:cubicBezTo>
                    <a:pt x="560" y="422"/>
                    <a:pt x="559" y="422"/>
                    <a:pt x="559" y="421"/>
                  </a:cubicBezTo>
                  <a:cubicBezTo>
                    <a:pt x="559" y="420"/>
                    <a:pt x="561" y="420"/>
                    <a:pt x="560" y="419"/>
                  </a:cubicBezTo>
                  <a:cubicBezTo>
                    <a:pt x="560" y="417"/>
                    <a:pt x="558" y="415"/>
                    <a:pt x="558" y="413"/>
                  </a:cubicBezTo>
                  <a:cubicBezTo>
                    <a:pt x="558" y="410"/>
                    <a:pt x="559" y="407"/>
                    <a:pt x="558" y="406"/>
                  </a:cubicBezTo>
                  <a:cubicBezTo>
                    <a:pt x="558" y="404"/>
                    <a:pt x="556" y="404"/>
                    <a:pt x="556" y="403"/>
                  </a:cubicBezTo>
                  <a:cubicBezTo>
                    <a:pt x="555" y="402"/>
                    <a:pt x="555" y="401"/>
                    <a:pt x="555" y="400"/>
                  </a:cubicBezTo>
                  <a:cubicBezTo>
                    <a:pt x="553" y="398"/>
                    <a:pt x="552" y="396"/>
                    <a:pt x="551" y="395"/>
                  </a:cubicBezTo>
                  <a:cubicBezTo>
                    <a:pt x="547" y="394"/>
                    <a:pt x="549" y="399"/>
                    <a:pt x="546" y="396"/>
                  </a:cubicBezTo>
                  <a:cubicBezTo>
                    <a:pt x="545" y="396"/>
                    <a:pt x="546" y="399"/>
                    <a:pt x="545" y="400"/>
                  </a:cubicBezTo>
                  <a:cubicBezTo>
                    <a:pt x="545" y="400"/>
                    <a:pt x="543" y="399"/>
                    <a:pt x="543" y="400"/>
                  </a:cubicBezTo>
                  <a:cubicBezTo>
                    <a:pt x="542" y="401"/>
                    <a:pt x="543" y="402"/>
                    <a:pt x="542" y="402"/>
                  </a:cubicBezTo>
                  <a:cubicBezTo>
                    <a:pt x="539" y="402"/>
                    <a:pt x="539" y="402"/>
                    <a:pt x="538" y="399"/>
                  </a:cubicBezTo>
                  <a:cubicBezTo>
                    <a:pt x="538" y="398"/>
                    <a:pt x="537" y="398"/>
                    <a:pt x="537" y="397"/>
                  </a:cubicBezTo>
                  <a:cubicBezTo>
                    <a:pt x="536" y="396"/>
                    <a:pt x="538" y="396"/>
                    <a:pt x="538" y="395"/>
                  </a:cubicBezTo>
                  <a:cubicBezTo>
                    <a:pt x="538" y="394"/>
                    <a:pt x="535" y="389"/>
                    <a:pt x="538" y="387"/>
                  </a:cubicBezTo>
                  <a:cubicBezTo>
                    <a:pt x="537" y="386"/>
                    <a:pt x="535" y="385"/>
                    <a:pt x="536" y="380"/>
                  </a:cubicBezTo>
                  <a:cubicBezTo>
                    <a:pt x="535" y="380"/>
                    <a:pt x="535" y="381"/>
                    <a:pt x="535" y="382"/>
                  </a:cubicBezTo>
                  <a:cubicBezTo>
                    <a:pt x="532" y="381"/>
                    <a:pt x="534" y="377"/>
                    <a:pt x="532" y="375"/>
                  </a:cubicBezTo>
                  <a:cubicBezTo>
                    <a:pt x="531" y="374"/>
                    <a:pt x="531" y="374"/>
                    <a:pt x="530" y="373"/>
                  </a:cubicBezTo>
                  <a:cubicBezTo>
                    <a:pt x="529" y="372"/>
                    <a:pt x="529" y="371"/>
                    <a:pt x="529" y="370"/>
                  </a:cubicBezTo>
                  <a:cubicBezTo>
                    <a:pt x="528" y="369"/>
                    <a:pt x="524" y="370"/>
                    <a:pt x="525" y="367"/>
                  </a:cubicBezTo>
                  <a:cubicBezTo>
                    <a:pt x="521" y="366"/>
                    <a:pt x="520" y="369"/>
                    <a:pt x="518" y="370"/>
                  </a:cubicBezTo>
                  <a:cubicBezTo>
                    <a:pt x="516" y="370"/>
                    <a:pt x="515" y="370"/>
                    <a:pt x="514" y="372"/>
                  </a:cubicBezTo>
                  <a:cubicBezTo>
                    <a:pt x="512" y="372"/>
                    <a:pt x="509" y="372"/>
                    <a:pt x="506" y="372"/>
                  </a:cubicBezTo>
                  <a:cubicBezTo>
                    <a:pt x="506" y="372"/>
                    <a:pt x="504" y="373"/>
                    <a:pt x="504" y="374"/>
                  </a:cubicBezTo>
                  <a:cubicBezTo>
                    <a:pt x="503" y="375"/>
                    <a:pt x="503" y="374"/>
                    <a:pt x="503" y="375"/>
                  </a:cubicBezTo>
                  <a:cubicBezTo>
                    <a:pt x="503" y="376"/>
                    <a:pt x="500" y="377"/>
                    <a:pt x="499" y="377"/>
                  </a:cubicBezTo>
                  <a:cubicBezTo>
                    <a:pt x="497" y="380"/>
                    <a:pt x="494" y="384"/>
                    <a:pt x="490" y="386"/>
                  </a:cubicBezTo>
                  <a:cubicBezTo>
                    <a:pt x="487" y="388"/>
                    <a:pt x="486" y="392"/>
                    <a:pt x="482" y="393"/>
                  </a:cubicBezTo>
                  <a:cubicBezTo>
                    <a:pt x="483" y="395"/>
                    <a:pt x="483" y="395"/>
                    <a:pt x="479" y="395"/>
                  </a:cubicBezTo>
                  <a:cubicBezTo>
                    <a:pt x="479" y="397"/>
                    <a:pt x="479" y="397"/>
                    <a:pt x="480" y="397"/>
                  </a:cubicBezTo>
                  <a:cubicBezTo>
                    <a:pt x="480" y="399"/>
                    <a:pt x="478" y="399"/>
                    <a:pt x="478" y="397"/>
                  </a:cubicBezTo>
                  <a:cubicBezTo>
                    <a:pt x="476" y="398"/>
                    <a:pt x="477" y="401"/>
                    <a:pt x="473" y="400"/>
                  </a:cubicBezTo>
                  <a:cubicBezTo>
                    <a:pt x="472" y="401"/>
                    <a:pt x="472" y="403"/>
                    <a:pt x="470" y="402"/>
                  </a:cubicBezTo>
                  <a:cubicBezTo>
                    <a:pt x="469" y="404"/>
                    <a:pt x="471" y="404"/>
                    <a:pt x="471" y="406"/>
                  </a:cubicBezTo>
                  <a:cubicBezTo>
                    <a:pt x="471" y="408"/>
                    <a:pt x="469" y="411"/>
                    <a:pt x="469" y="415"/>
                  </a:cubicBezTo>
                  <a:cubicBezTo>
                    <a:pt x="468" y="420"/>
                    <a:pt x="468" y="426"/>
                    <a:pt x="467" y="428"/>
                  </a:cubicBezTo>
                  <a:cubicBezTo>
                    <a:pt x="467" y="428"/>
                    <a:pt x="465" y="428"/>
                    <a:pt x="465" y="428"/>
                  </a:cubicBezTo>
                  <a:cubicBezTo>
                    <a:pt x="464" y="429"/>
                    <a:pt x="465" y="432"/>
                    <a:pt x="464" y="433"/>
                  </a:cubicBezTo>
                  <a:cubicBezTo>
                    <a:pt x="463" y="434"/>
                    <a:pt x="461" y="433"/>
                    <a:pt x="459" y="434"/>
                  </a:cubicBezTo>
                  <a:cubicBezTo>
                    <a:pt x="458" y="435"/>
                    <a:pt x="458" y="437"/>
                    <a:pt x="456" y="436"/>
                  </a:cubicBezTo>
                  <a:cubicBezTo>
                    <a:pt x="453" y="433"/>
                    <a:pt x="451" y="429"/>
                    <a:pt x="450" y="425"/>
                  </a:cubicBezTo>
                  <a:cubicBezTo>
                    <a:pt x="449" y="424"/>
                    <a:pt x="448" y="423"/>
                    <a:pt x="447" y="422"/>
                  </a:cubicBezTo>
                  <a:cubicBezTo>
                    <a:pt x="447" y="422"/>
                    <a:pt x="446" y="421"/>
                    <a:pt x="445" y="421"/>
                  </a:cubicBezTo>
                  <a:cubicBezTo>
                    <a:pt x="444" y="417"/>
                    <a:pt x="447" y="417"/>
                    <a:pt x="447" y="415"/>
                  </a:cubicBezTo>
                  <a:cubicBezTo>
                    <a:pt x="447" y="413"/>
                    <a:pt x="445" y="412"/>
                    <a:pt x="444" y="410"/>
                  </a:cubicBezTo>
                  <a:cubicBezTo>
                    <a:pt x="443" y="409"/>
                    <a:pt x="442" y="407"/>
                    <a:pt x="440" y="407"/>
                  </a:cubicBezTo>
                  <a:cubicBezTo>
                    <a:pt x="440" y="405"/>
                    <a:pt x="439" y="402"/>
                    <a:pt x="438" y="400"/>
                  </a:cubicBezTo>
                  <a:cubicBezTo>
                    <a:pt x="437" y="398"/>
                    <a:pt x="436" y="389"/>
                    <a:pt x="436" y="383"/>
                  </a:cubicBezTo>
                  <a:cubicBezTo>
                    <a:pt x="435" y="380"/>
                    <a:pt x="434" y="374"/>
                    <a:pt x="433" y="369"/>
                  </a:cubicBezTo>
                  <a:cubicBezTo>
                    <a:pt x="432" y="370"/>
                    <a:pt x="428" y="374"/>
                    <a:pt x="431" y="375"/>
                  </a:cubicBezTo>
                  <a:cubicBezTo>
                    <a:pt x="431" y="378"/>
                    <a:pt x="426" y="375"/>
                    <a:pt x="425" y="375"/>
                  </a:cubicBezTo>
                  <a:cubicBezTo>
                    <a:pt x="424" y="375"/>
                    <a:pt x="423" y="375"/>
                    <a:pt x="423" y="375"/>
                  </a:cubicBezTo>
                  <a:cubicBezTo>
                    <a:pt x="421" y="374"/>
                    <a:pt x="420" y="370"/>
                    <a:pt x="418" y="372"/>
                  </a:cubicBezTo>
                  <a:cubicBezTo>
                    <a:pt x="418" y="370"/>
                    <a:pt x="419" y="369"/>
                    <a:pt x="420" y="369"/>
                  </a:cubicBezTo>
                  <a:cubicBezTo>
                    <a:pt x="419" y="368"/>
                    <a:pt x="420" y="367"/>
                    <a:pt x="420" y="366"/>
                  </a:cubicBezTo>
                  <a:cubicBezTo>
                    <a:pt x="420" y="364"/>
                    <a:pt x="417" y="365"/>
                    <a:pt x="416" y="365"/>
                  </a:cubicBezTo>
                  <a:cubicBezTo>
                    <a:pt x="414" y="364"/>
                    <a:pt x="413" y="359"/>
                    <a:pt x="412" y="362"/>
                  </a:cubicBezTo>
                  <a:cubicBezTo>
                    <a:pt x="409" y="362"/>
                    <a:pt x="411" y="358"/>
                    <a:pt x="411" y="359"/>
                  </a:cubicBezTo>
                  <a:cubicBezTo>
                    <a:pt x="410" y="357"/>
                    <a:pt x="408" y="357"/>
                    <a:pt x="409" y="355"/>
                  </a:cubicBezTo>
                  <a:cubicBezTo>
                    <a:pt x="408" y="355"/>
                    <a:pt x="405" y="356"/>
                    <a:pt x="404" y="355"/>
                  </a:cubicBezTo>
                  <a:cubicBezTo>
                    <a:pt x="404" y="355"/>
                    <a:pt x="404" y="353"/>
                    <a:pt x="404" y="353"/>
                  </a:cubicBezTo>
                  <a:cubicBezTo>
                    <a:pt x="401" y="352"/>
                    <a:pt x="399" y="354"/>
                    <a:pt x="397" y="354"/>
                  </a:cubicBezTo>
                  <a:cubicBezTo>
                    <a:pt x="396" y="354"/>
                    <a:pt x="395" y="354"/>
                    <a:pt x="394" y="354"/>
                  </a:cubicBezTo>
                  <a:cubicBezTo>
                    <a:pt x="393" y="354"/>
                    <a:pt x="392" y="352"/>
                    <a:pt x="392" y="355"/>
                  </a:cubicBezTo>
                  <a:cubicBezTo>
                    <a:pt x="381" y="356"/>
                    <a:pt x="372" y="354"/>
                    <a:pt x="364" y="353"/>
                  </a:cubicBezTo>
                  <a:cubicBezTo>
                    <a:pt x="364" y="350"/>
                    <a:pt x="362" y="351"/>
                    <a:pt x="361" y="349"/>
                  </a:cubicBezTo>
                  <a:cubicBezTo>
                    <a:pt x="361" y="347"/>
                    <a:pt x="356" y="351"/>
                    <a:pt x="359" y="347"/>
                  </a:cubicBezTo>
                  <a:cubicBezTo>
                    <a:pt x="358" y="347"/>
                    <a:pt x="357" y="347"/>
                    <a:pt x="357" y="346"/>
                  </a:cubicBezTo>
                  <a:cubicBezTo>
                    <a:pt x="354" y="347"/>
                    <a:pt x="345" y="345"/>
                    <a:pt x="341" y="345"/>
                  </a:cubicBezTo>
                  <a:cubicBezTo>
                    <a:pt x="340" y="344"/>
                    <a:pt x="339" y="344"/>
                    <a:pt x="339" y="342"/>
                  </a:cubicBezTo>
                  <a:cubicBezTo>
                    <a:pt x="334" y="343"/>
                    <a:pt x="335" y="338"/>
                    <a:pt x="331" y="339"/>
                  </a:cubicBezTo>
                  <a:cubicBezTo>
                    <a:pt x="330" y="334"/>
                    <a:pt x="328" y="332"/>
                    <a:pt x="326" y="328"/>
                  </a:cubicBezTo>
                  <a:cubicBezTo>
                    <a:pt x="316" y="326"/>
                    <a:pt x="316" y="332"/>
                    <a:pt x="317" y="337"/>
                  </a:cubicBezTo>
                  <a:cubicBezTo>
                    <a:pt x="317" y="339"/>
                    <a:pt x="321" y="341"/>
                    <a:pt x="325" y="346"/>
                  </a:cubicBezTo>
                  <a:cubicBezTo>
                    <a:pt x="326" y="347"/>
                    <a:pt x="328" y="353"/>
                    <a:pt x="331" y="352"/>
                  </a:cubicBezTo>
                  <a:cubicBezTo>
                    <a:pt x="330" y="354"/>
                    <a:pt x="333" y="354"/>
                    <a:pt x="332" y="357"/>
                  </a:cubicBezTo>
                  <a:cubicBezTo>
                    <a:pt x="335" y="358"/>
                    <a:pt x="341" y="356"/>
                    <a:pt x="338" y="360"/>
                  </a:cubicBezTo>
                  <a:cubicBezTo>
                    <a:pt x="340" y="361"/>
                    <a:pt x="339" y="358"/>
                    <a:pt x="340" y="357"/>
                  </a:cubicBezTo>
                  <a:cubicBezTo>
                    <a:pt x="341" y="357"/>
                    <a:pt x="345" y="357"/>
                    <a:pt x="345" y="355"/>
                  </a:cubicBezTo>
                  <a:cubicBezTo>
                    <a:pt x="345" y="354"/>
                    <a:pt x="346" y="354"/>
                    <a:pt x="347" y="354"/>
                  </a:cubicBezTo>
                  <a:cubicBezTo>
                    <a:pt x="349" y="354"/>
                    <a:pt x="348" y="352"/>
                    <a:pt x="348" y="352"/>
                  </a:cubicBezTo>
                  <a:cubicBezTo>
                    <a:pt x="350" y="351"/>
                    <a:pt x="353" y="351"/>
                    <a:pt x="356" y="350"/>
                  </a:cubicBezTo>
                  <a:cubicBezTo>
                    <a:pt x="356" y="351"/>
                    <a:pt x="354" y="352"/>
                    <a:pt x="354" y="353"/>
                  </a:cubicBezTo>
                  <a:cubicBezTo>
                    <a:pt x="355" y="353"/>
                    <a:pt x="357" y="352"/>
                    <a:pt x="357" y="353"/>
                  </a:cubicBezTo>
                  <a:cubicBezTo>
                    <a:pt x="358" y="355"/>
                    <a:pt x="357" y="356"/>
                    <a:pt x="358" y="357"/>
                  </a:cubicBezTo>
                  <a:cubicBezTo>
                    <a:pt x="357" y="360"/>
                    <a:pt x="361" y="359"/>
                    <a:pt x="361" y="361"/>
                  </a:cubicBezTo>
                  <a:cubicBezTo>
                    <a:pt x="362" y="364"/>
                    <a:pt x="364" y="362"/>
                    <a:pt x="366" y="363"/>
                  </a:cubicBezTo>
                  <a:cubicBezTo>
                    <a:pt x="368" y="365"/>
                    <a:pt x="367" y="366"/>
                    <a:pt x="370" y="367"/>
                  </a:cubicBezTo>
                  <a:cubicBezTo>
                    <a:pt x="367" y="370"/>
                    <a:pt x="370" y="373"/>
                    <a:pt x="370" y="376"/>
                  </a:cubicBezTo>
                  <a:cubicBezTo>
                    <a:pt x="368" y="376"/>
                    <a:pt x="367" y="376"/>
                    <a:pt x="366" y="376"/>
                  </a:cubicBezTo>
                  <a:cubicBezTo>
                    <a:pt x="367" y="381"/>
                    <a:pt x="363" y="380"/>
                    <a:pt x="364" y="383"/>
                  </a:cubicBezTo>
                  <a:cubicBezTo>
                    <a:pt x="361" y="383"/>
                    <a:pt x="360" y="384"/>
                    <a:pt x="360" y="386"/>
                  </a:cubicBezTo>
                  <a:cubicBezTo>
                    <a:pt x="359" y="386"/>
                    <a:pt x="357" y="386"/>
                    <a:pt x="356" y="386"/>
                  </a:cubicBezTo>
                  <a:cubicBezTo>
                    <a:pt x="354" y="386"/>
                    <a:pt x="355" y="388"/>
                    <a:pt x="354" y="389"/>
                  </a:cubicBezTo>
                  <a:cubicBezTo>
                    <a:pt x="354" y="390"/>
                    <a:pt x="352" y="389"/>
                    <a:pt x="352" y="389"/>
                  </a:cubicBezTo>
                  <a:cubicBezTo>
                    <a:pt x="351" y="390"/>
                    <a:pt x="352" y="392"/>
                    <a:pt x="352" y="393"/>
                  </a:cubicBezTo>
                  <a:cubicBezTo>
                    <a:pt x="350" y="392"/>
                    <a:pt x="348" y="393"/>
                    <a:pt x="348" y="395"/>
                  </a:cubicBezTo>
                  <a:cubicBezTo>
                    <a:pt x="346" y="395"/>
                    <a:pt x="345" y="396"/>
                    <a:pt x="344" y="396"/>
                  </a:cubicBezTo>
                  <a:cubicBezTo>
                    <a:pt x="342" y="397"/>
                    <a:pt x="342" y="398"/>
                    <a:pt x="339" y="399"/>
                  </a:cubicBezTo>
                  <a:cubicBezTo>
                    <a:pt x="338" y="399"/>
                    <a:pt x="332" y="401"/>
                    <a:pt x="332" y="405"/>
                  </a:cubicBezTo>
                  <a:cubicBezTo>
                    <a:pt x="331" y="405"/>
                    <a:pt x="329" y="404"/>
                    <a:pt x="327" y="405"/>
                  </a:cubicBezTo>
                  <a:cubicBezTo>
                    <a:pt x="326" y="405"/>
                    <a:pt x="327" y="406"/>
                    <a:pt x="326" y="407"/>
                  </a:cubicBezTo>
                  <a:cubicBezTo>
                    <a:pt x="326" y="407"/>
                    <a:pt x="324" y="407"/>
                    <a:pt x="324" y="407"/>
                  </a:cubicBezTo>
                  <a:cubicBezTo>
                    <a:pt x="324" y="407"/>
                    <a:pt x="320" y="408"/>
                    <a:pt x="320" y="408"/>
                  </a:cubicBezTo>
                  <a:cubicBezTo>
                    <a:pt x="318" y="410"/>
                    <a:pt x="309" y="409"/>
                    <a:pt x="305" y="412"/>
                  </a:cubicBezTo>
                  <a:cubicBezTo>
                    <a:pt x="301" y="412"/>
                    <a:pt x="308" y="414"/>
                    <a:pt x="303" y="414"/>
                  </a:cubicBezTo>
                  <a:cubicBezTo>
                    <a:pt x="302" y="414"/>
                    <a:pt x="301" y="414"/>
                    <a:pt x="300" y="414"/>
                  </a:cubicBezTo>
                  <a:cubicBezTo>
                    <a:pt x="299" y="414"/>
                    <a:pt x="299" y="417"/>
                    <a:pt x="297" y="416"/>
                  </a:cubicBezTo>
                  <a:cubicBezTo>
                    <a:pt x="298" y="414"/>
                    <a:pt x="295" y="415"/>
                    <a:pt x="294" y="414"/>
                  </a:cubicBezTo>
                  <a:cubicBezTo>
                    <a:pt x="293" y="413"/>
                    <a:pt x="295" y="409"/>
                    <a:pt x="292" y="409"/>
                  </a:cubicBezTo>
                  <a:cubicBezTo>
                    <a:pt x="292" y="407"/>
                    <a:pt x="293" y="407"/>
                    <a:pt x="293" y="406"/>
                  </a:cubicBezTo>
                  <a:cubicBezTo>
                    <a:pt x="292" y="405"/>
                    <a:pt x="290" y="404"/>
                    <a:pt x="292" y="403"/>
                  </a:cubicBezTo>
                  <a:cubicBezTo>
                    <a:pt x="291" y="402"/>
                    <a:pt x="290" y="401"/>
                    <a:pt x="288" y="401"/>
                  </a:cubicBezTo>
                  <a:cubicBezTo>
                    <a:pt x="290" y="398"/>
                    <a:pt x="286" y="394"/>
                    <a:pt x="288" y="394"/>
                  </a:cubicBezTo>
                  <a:cubicBezTo>
                    <a:pt x="289" y="393"/>
                    <a:pt x="287" y="393"/>
                    <a:pt x="286" y="393"/>
                  </a:cubicBezTo>
                  <a:cubicBezTo>
                    <a:pt x="285" y="392"/>
                    <a:pt x="286" y="389"/>
                    <a:pt x="286" y="389"/>
                  </a:cubicBezTo>
                  <a:cubicBezTo>
                    <a:pt x="286" y="389"/>
                    <a:pt x="284" y="387"/>
                    <a:pt x="284" y="387"/>
                  </a:cubicBezTo>
                  <a:cubicBezTo>
                    <a:pt x="283" y="386"/>
                    <a:pt x="284" y="386"/>
                    <a:pt x="283" y="386"/>
                  </a:cubicBezTo>
                  <a:cubicBezTo>
                    <a:pt x="282" y="386"/>
                    <a:pt x="281" y="382"/>
                    <a:pt x="280" y="382"/>
                  </a:cubicBezTo>
                  <a:cubicBezTo>
                    <a:pt x="280" y="382"/>
                    <a:pt x="280" y="383"/>
                    <a:pt x="280" y="383"/>
                  </a:cubicBezTo>
                  <a:cubicBezTo>
                    <a:pt x="278" y="381"/>
                    <a:pt x="278" y="378"/>
                    <a:pt x="274" y="377"/>
                  </a:cubicBezTo>
                  <a:cubicBezTo>
                    <a:pt x="277" y="373"/>
                    <a:pt x="271" y="372"/>
                    <a:pt x="272" y="366"/>
                  </a:cubicBezTo>
                  <a:cubicBezTo>
                    <a:pt x="272" y="364"/>
                    <a:pt x="270" y="365"/>
                    <a:pt x="270" y="363"/>
                  </a:cubicBezTo>
                  <a:cubicBezTo>
                    <a:pt x="269" y="361"/>
                    <a:pt x="266" y="363"/>
                    <a:pt x="265" y="361"/>
                  </a:cubicBezTo>
                  <a:cubicBezTo>
                    <a:pt x="266" y="360"/>
                    <a:pt x="266" y="359"/>
                    <a:pt x="264" y="359"/>
                  </a:cubicBezTo>
                  <a:cubicBezTo>
                    <a:pt x="265" y="357"/>
                    <a:pt x="265" y="356"/>
                    <a:pt x="264" y="353"/>
                  </a:cubicBezTo>
                  <a:cubicBezTo>
                    <a:pt x="264" y="352"/>
                    <a:pt x="264" y="351"/>
                    <a:pt x="264" y="350"/>
                  </a:cubicBezTo>
                  <a:cubicBezTo>
                    <a:pt x="264" y="350"/>
                    <a:pt x="263" y="350"/>
                    <a:pt x="263" y="350"/>
                  </a:cubicBezTo>
                  <a:cubicBezTo>
                    <a:pt x="262" y="347"/>
                    <a:pt x="265" y="348"/>
                    <a:pt x="263" y="346"/>
                  </a:cubicBezTo>
                  <a:cubicBezTo>
                    <a:pt x="261" y="344"/>
                    <a:pt x="261" y="352"/>
                    <a:pt x="260" y="346"/>
                  </a:cubicBezTo>
                  <a:cubicBezTo>
                    <a:pt x="260" y="341"/>
                    <a:pt x="256" y="338"/>
                    <a:pt x="252" y="334"/>
                  </a:cubicBezTo>
                  <a:cubicBezTo>
                    <a:pt x="249" y="336"/>
                    <a:pt x="251" y="337"/>
                    <a:pt x="250" y="341"/>
                  </a:cubicBezTo>
                  <a:cubicBezTo>
                    <a:pt x="247" y="342"/>
                    <a:pt x="248" y="339"/>
                    <a:pt x="246" y="339"/>
                  </a:cubicBezTo>
                  <a:cubicBezTo>
                    <a:pt x="244" y="339"/>
                    <a:pt x="244" y="338"/>
                    <a:pt x="243" y="337"/>
                  </a:cubicBezTo>
                  <a:cubicBezTo>
                    <a:pt x="245" y="339"/>
                    <a:pt x="243" y="345"/>
                    <a:pt x="247" y="345"/>
                  </a:cubicBezTo>
                  <a:cubicBezTo>
                    <a:pt x="246" y="347"/>
                    <a:pt x="248" y="351"/>
                    <a:pt x="250" y="355"/>
                  </a:cubicBezTo>
                  <a:cubicBezTo>
                    <a:pt x="250" y="356"/>
                    <a:pt x="249" y="357"/>
                    <a:pt x="250" y="357"/>
                  </a:cubicBezTo>
                  <a:cubicBezTo>
                    <a:pt x="251" y="359"/>
                    <a:pt x="252" y="364"/>
                    <a:pt x="253" y="367"/>
                  </a:cubicBezTo>
                  <a:cubicBezTo>
                    <a:pt x="255" y="367"/>
                    <a:pt x="256" y="367"/>
                    <a:pt x="258" y="367"/>
                  </a:cubicBezTo>
                  <a:cubicBezTo>
                    <a:pt x="257" y="368"/>
                    <a:pt x="257" y="369"/>
                    <a:pt x="257" y="370"/>
                  </a:cubicBezTo>
                  <a:cubicBezTo>
                    <a:pt x="258" y="371"/>
                    <a:pt x="259" y="370"/>
                    <a:pt x="259" y="369"/>
                  </a:cubicBezTo>
                  <a:cubicBezTo>
                    <a:pt x="261" y="371"/>
                    <a:pt x="260" y="373"/>
                    <a:pt x="261" y="375"/>
                  </a:cubicBezTo>
                  <a:cubicBezTo>
                    <a:pt x="262" y="376"/>
                    <a:pt x="263" y="376"/>
                    <a:pt x="264" y="376"/>
                  </a:cubicBezTo>
                  <a:cubicBezTo>
                    <a:pt x="264" y="377"/>
                    <a:pt x="263" y="378"/>
                    <a:pt x="264" y="379"/>
                  </a:cubicBezTo>
                  <a:cubicBezTo>
                    <a:pt x="264" y="379"/>
                    <a:pt x="265" y="379"/>
                    <a:pt x="265" y="379"/>
                  </a:cubicBezTo>
                  <a:cubicBezTo>
                    <a:pt x="265" y="380"/>
                    <a:pt x="264" y="381"/>
                    <a:pt x="264" y="381"/>
                  </a:cubicBezTo>
                  <a:cubicBezTo>
                    <a:pt x="264" y="382"/>
                    <a:pt x="265" y="382"/>
                    <a:pt x="266" y="383"/>
                  </a:cubicBezTo>
                  <a:cubicBezTo>
                    <a:pt x="266" y="384"/>
                    <a:pt x="266" y="385"/>
                    <a:pt x="266" y="386"/>
                  </a:cubicBezTo>
                  <a:cubicBezTo>
                    <a:pt x="266" y="386"/>
                    <a:pt x="267" y="386"/>
                    <a:pt x="267" y="386"/>
                  </a:cubicBezTo>
                  <a:cubicBezTo>
                    <a:pt x="268" y="387"/>
                    <a:pt x="266" y="391"/>
                    <a:pt x="270" y="390"/>
                  </a:cubicBezTo>
                  <a:cubicBezTo>
                    <a:pt x="270" y="393"/>
                    <a:pt x="269" y="395"/>
                    <a:pt x="271" y="397"/>
                  </a:cubicBezTo>
                  <a:cubicBezTo>
                    <a:pt x="271" y="398"/>
                    <a:pt x="273" y="399"/>
                    <a:pt x="273" y="400"/>
                  </a:cubicBezTo>
                  <a:cubicBezTo>
                    <a:pt x="274" y="401"/>
                    <a:pt x="274" y="402"/>
                    <a:pt x="274" y="403"/>
                  </a:cubicBezTo>
                  <a:cubicBezTo>
                    <a:pt x="275" y="404"/>
                    <a:pt x="276" y="404"/>
                    <a:pt x="277" y="405"/>
                  </a:cubicBezTo>
                  <a:cubicBezTo>
                    <a:pt x="278" y="406"/>
                    <a:pt x="276" y="408"/>
                    <a:pt x="278" y="408"/>
                  </a:cubicBezTo>
                  <a:cubicBezTo>
                    <a:pt x="279" y="408"/>
                    <a:pt x="279" y="411"/>
                    <a:pt x="279" y="413"/>
                  </a:cubicBezTo>
                  <a:cubicBezTo>
                    <a:pt x="283" y="410"/>
                    <a:pt x="283" y="415"/>
                    <a:pt x="288" y="414"/>
                  </a:cubicBezTo>
                  <a:cubicBezTo>
                    <a:pt x="289" y="417"/>
                    <a:pt x="291" y="419"/>
                    <a:pt x="291" y="422"/>
                  </a:cubicBezTo>
                  <a:cubicBezTo>
                    <a:pt x="295" y="429"/>
                    <a:pt x="309" y="427"/>
                    <a:pt x="318" y="426"/>
                  </a:cubicBezTo>
                  <a:cubicBezTo>
                    <a:pt x="319" y="426"/>
                    <a:pt x="318" y="424"/>
                    <a:pt x="319" y="423"/>
                  </a:cubicBezTo>
                  <a:cubicBezTo>
                    <a:pt x="322" y="422"/>
                    <a:pt x="327" y="426"/>
                    <a:pt x="326" y="421"/>
                  </a:cubicBezTo>
                  <a:cubicBezTo>
                    <a:pt x="329" y="422"/>
                    <a:pt x="328" y="424"/>
                    <a:pt x="327" y="427"/>
                  </a:cubicBezTo>
                  <a:cubicBezTo>
                    <a:pt x="327" y="427"/>
                    <a:pt x="326" y="428"/>
                    <a:pt x="326" y="428"/>
                  </a:cubicBezTo>
                  <a:cubicBezTo>
                    <a:pt x="326" y="430"/>
                    <a:pt x="327" y="433"/>
                    <a:pt x="326" y="435"/>
                  </a:cubicBezTo>
                  <a:cubicBezTo>
                    <a:pt x="326" y="435"/>
                    <a:pt x="324" y="435"/>
                    <a:pt x="324" y="435"/>
                  </a:cubicBezTo>
                  <a:cubicBezTo>
                    <a:pt x="324" y="436"/>
                    <a:pt x="324" y="441"/>
                    <a:pt x="323" y="442"/>
                  </a:cubicBezTo>
                  <a:cubicBezTo>
                    <a:pt x="322" y="443"/>
                    <a:pt x="319" y="444"/>
                    <a:pt x="320" y="448"/>
                  </a:cubicBezTo>
                  <a:cubicBezTo>
                    <a:pt x="317" y="448"/>
                    <a:pt x="319" y="454"/>
                    <a:pt x="314" y="454"/>
                  </a:cubicBezTo>
                  <a:cubicBezTo>
                    <a:pt x="315" y="458"/>
                    <a:pt x="313" y="458"/>
                    <a:pt x="313" y="461"/>
                  </a:cubicBezTo>
                  <a:cubicBezTo>
                    <a:pt x="309" y="460"/>
                    <a:pt x="311" y="465"/>
                    <a:pt x="307" y="465"/>
                  </a:cubicBezTo>
                  <a:cubicBezTo>
                    <a:pt x="307" y="466"/>
                    <a:pt x="307" y="467"/>
                    <a:pt x="307" y="468"/>
                  </a:cubicBezTo>
                  <a:cubicBezTo>
                    <a:pt x="306" y="468"/>
                    <a:pt x="306" y="467"/>
                    <a:pt x="305" y="467"/>
                  </a:cubicBezTo>
                  <a:cubicBezTo>
                    <a:pt x="302" y="468"/>
                    <a:pt x="304" y="470"/>
                    <a:pt x="300" y="470"/>
                  </a:cubicBezTo>
                  <a:cubicBezTo>
                    <a:pt x="300" y="470"/>
                    <a:pt x="297" y="472"/>
                    <a:pt x="297" y="472"/>
                  </a:cubicBezTo>
                  <a:cubicBezTo>
                    <a:pt x="297" y="472"/>
                    <a:pt x="297" y="473"/>
                    <a:pt x="297" y="473"/>
                  </a:cubicBezTo>
                  <a:cubicBezTo>
                    <a:pt x="295" y="474"/>
                    <a:pt x="293" y="474"/>
                    <a:pt x="292" y="475"/>
                  </a:cubicBezTo>
                  <a:cubicBezTo>
                    <a:pt x="289" y="477"/>
                    <a:pt x="288" y="481"/>
                    <a:pt x="284" y="481"/>
                  </a:cubicBezTo>
                  <a:cubicBezTo>
                    <a:pt x="285" y="484"/>
                    <a:pt x="282" y="484"/>
                    <a:pt x="283" y="487"/>
                  </a:cubicBezTo>
                  <a:cubicBezTo>
                    <a:pt x="281" y="488"/>
                    <a:pt x="281" y="487"/>
                    <a:pt x="279" y="487"/>
                  </a:cubicBezTo>
                  <a:cubicBezTo>
                    <a:pt x="280" y="488"/>
                    <a:pt x="277" y="490"/>
                    <a:pt x="278" y="491"/>
                  </a:cubicBezTo>
                  <a:cubicBezTo>
                    <a:pt x="280" y="493"/>
                    <a:pt x="277" y="491"/>
                    <a:pt x="277" y="494"/>
                  </a:cubicBezTo>
                  <a:cubicBezTo>
                    <a:pt x="277" y="496"/>
                    <a:pt x="275" y="494"/>
                    <a:pt x="274" y="495"/>
                  </a:cubicBezTo>
                  <a:cubicBezTo>
                    <a:pt x="274" y="496"/>
                    <a:pt x="274" y="497"/>
                    <a:pt x="274" y="498"/>
                  </a:cubicBezTo>
                  <a:cubicBezTo>
                    <a:pt x="274" y="499"/>
                    <a:pt x="272" y="508"/>
                    <a:pt x="272" y="511"/>
                  </a:cubicBezTo>
                  <a:cubicBezTo>
                    <a:pt x="272" y="513"/>
                    <a:pt x="273" y="513"/>
                    <a:pt x="274" y="515"/>
                  </a:cubicBezTo>
                  <a:cubicBezTo>
                    <a:pt x="275" y="519"/>
                    <a:pt x="274" y="520"/>
                    <a:pt x="274" y="522"/>
                  </a:cubicBezTo>
                  <a:cubicBezTo>
                    <a:pt x="274" y="523"/>
                    <a:pt x="275" y="527"/>
                    <a:pt x="277" y="527"/>
                  </a:cubicBezTo>
                  <a:cubicBezTo>
                    <a:pt x="280" y="527"/>
                    <a:pt x="273" y="532"/>
                    <a:pt x="279" y="533"/>
                  </a:cubicBezTo>
                  <a:cubicBezTo>
                    <a:pt x="278" y="539"/>
                    <a:pt x="280" y="543"/>
                    <a:pt x="279" y="548"/>
                  </a:cubicBezTo>
                  <a:cubicBezTo>
                    <a:pt x="278" y="551"/>
                    <a:pt x="275" y="554"/>
                    <a:pt x="275" y="558"/>
                  </a:cubicBezTo>
                  <a:cubicBezTo>
                    <a:pt x="273" y="558"/>
                    <a:pt x="269" y="561"/>
                    <a:pt x="267" y="562"/>
                  </a:cubicBezTo>
                  <a:cubicBezTo>
                    <a:pt x="267" y="563"/>
                    <a:pt x="266" y="563"/>
                    <a:pt x="267" y="564"/>
                  </a:cubicBezTo>
                  <a:cubicBezTo>
                    <a:pt x="267" y="565"/>
                    <a:pt x="265" y="564"/>
                    <a:pt x="264" y="565"/>
                  </a:cubicBezTo>
                  <a:cubicBezTo>
                    <a:pt x="263" y="565"/>
                    <a:pt x="263" y="567"/>
                    <a:pt x="263" y="567"/>
                  </a:cubicBezTo>
                  <a:cubicBezTo>
                    <a:pt x="262" y="567"/>
                    <a:pt x="260" y="565"/>
                    <a:pt x="260" y="567"/>
                  </a:cubicBezTo>
                  <a:cubicBezTo>
                    <a:pt x="260" y="568"/>
                    <a:pt x="259" y="568"/>
                    <a:pt x="258" y="568"/>
                  </a:cubicBezTo>
                  <a:cubicBezTo>
                    <a:pt x="256" y="569"/>
                    <a:pt x="256" y="572"/>
                    <a:pt x="253" y="572"/>
                  </a:cubicBezTo>
                  <a:cubicBezTo>
                    <a:pt x="252" y="578"/>
                    <a:pt x="253" y="588"/>
                    <a:pt x="254" y="598"/>
                  </a:cubicBezTo>
                  <a:cubicBezTo>
                    <a:pt x="253" y="598"/>
                    <a:pt x="252" y="599"/>
                    <a:pt x="252" y="598"/>
                  </a:cubicBezTo>
                  <a:cubicBezTo>
                    <a:pt x="251" y="597"/>
                    <a:pt x="251" y="600"/>
                    <a:pt x="251" y="600"/>
                  </a:cubicBezTo>
                  <a:cubicBezTo>
                    <a:pt x="249" y="601"/>
                    <a:pt x="247" y="599"/>
                    <a:pt x="247" y="601"/>
                  </a:cubicBezTo>
                  <a:cubicBezTo>
                    <a:pt x="247" y="603"/>
                    <a:pt x="243" y="603"/>
                    <a:pt x="241" y="605"/>
                  </a:cubicBezTo>
                  <a:cubicBezTo>
                    <a:pt x="241" y="607"/>
                    <a:pt x="241" y="609"/>
                    <a:pt x="241" y="612"/>
                  </a:cubicBezTo>
                  <a:cubicBezTo>
                    <a:pt x="239" y="612"/>
                    <a:pt x="240" y="616"/>
                    <a:pt x="239" y="618"/>
                  </a:cubicBezTo>
                  <a:cubicBezTo>
                    <a:pt x="239" y="618"/>
                    <a:pt x="237" y="618"/>
                    <a:pt x="237" y="619"/>
                  </a:cubicBezTo>
                  <a:cubicBezTo>
                    <a:pt x="236" y="621"/>
                    <a:pt x="236" y="623"/>
                    <a:pt x="234" y="625"/>
                  </a:cubicBezTo>
                  <a:cubicBezTo>
                    <a:pt x="234" y="625"/>
                    <a:pt x="235" y="627"/>
                    <a:pt x="234" y="627"/>
                  </a:cubicBezTo>
                  <a:cubicBezTo>
                    <a:pt x="234" y="627"/>
                    <a:pt x="232" y="627"/>
                    <a:pt x="232" y="627"/>
                  </a:cubicBezTo>
                  <a:cubicBezTo>
                    <a:pt x="231" y="628"/>
                    <a:pt x="232" y="630"/>
                    <a:pt x="232" y="631"/>
                  </a:cubicBezTo>
                  <a:cubicBezTo>
                    <a:pt x="232" y="631"/>
                    <a:pt x="230" y="630"/>
                    <a:pt x="230" y="631"/>
                  </a:cubicBezTo>
                  <a:cubicBezTo>
                    <a:pt x="229" y="631"/>
                    <a:pt x="230" y="633"/>
                    <a:pt x="230" y="633"/>
                  </a:cubicBezTo>
                  <a:cubicBezTo>
                    <a:pt x="229" y="633"/>
                    <a:pt x="228" y="633"/>
                    <a:pt x="227" y="633"/>
                  </a:cubicBezTo>
                  <a:cubicBezTo>
                    <a:pt x="227" y="634"/>
                    <a:pt x="225" y="636"/>
                    <a:pt x="225" y="637"/>
                  </a:cubicBezTo>
                  <a:cubicBezTo>
                    <a:pt x="225" y="638"/>
                    <a:pt x="223" y="637"/>
                    <a:pt x="222" y="638"/>
                  </a:cubicBezTo>
                  <a:cubicBezTo>
                    <a:pt x="222" y="638"/>
                    <a:pt x="223" y="640"/>
                    <a:pt x="222" y="640"/>
                  </a:cubicBezTo>
                  <a:cubicBezTo>
                    <a:pt x="222" y="640"/>
                    <a:pt x="221" y="640"/>
                    <a:pt x="220" y="640"/>
                  </a:cubicBezTo>
                  <a:cubicBezTo>
                    <a:pt x="219" y="641"/>
                    <a:pt x="219" y="642"/>
                    <a:pt x="218" y="642"/>
                  </a:cubicBezTo>
                  <a:cubicBezTo>
                    <a:pt x="217" y="643"/>
                    <a:pt x="216" y="645"/>
                    <a:pt x="215" y="645"/>
                  </a:cubicBezTo>
                  <a:cubicBezTo>
                    <a:pt x="215" y="645"/>
                    <a:pt x="212" y="646"/>
                    <a:pt x="212" y="646"/>
                  </a:cubicBezTo>
                  <a:cubicBezTo>
                    <a:pt x="211" y="645"/>
                    <a:pt x="211" y="645"/>
                    <a:pt x="210" y="646"/>
                  </a:cubicBezTo>
                  <a:cubicBezTo>
                    <a:pt x="208" y="647"/>
                    <a:pt x="207" y="647"/>
                    <a:pt x="205" y="647"/>
                  </a:cubicBezTo>
                  <a:cubicBezTo>
                    <a:pt x="204" y="647"/>
                    <a:pt x="196" y="650"/>
                    <a:pt x="194" y="647"/>
                  </a:cubicBezTo>
                  <a:cubicBezTo>
                    <a:pt x="193" y="647"/>
                    <a:pt x="194" y="649"/>
                    <a:pt x="194" y="648"/>
                  </a:cubicBezTo>
                  <a:cubicBezTo>
                    <a:pt x="192" y="651"/>
                    <a:pt x="190" y="649"/>
                    <a:pt x="186" y="649"/>
                  </a:cubicBezTo>
                  <a:cubicBezTo>
                    <a:pt x="185" y="650"/>
                    <a:pt x="185" y="651"/>
                    <a:pt x="186" y="651"/>
                  </a:cubicBezTo>
                  <a:cubicBezTo>
                    <a:pt x="185" y="652"/>
                    <a:pt x="179" y="649"/>
                    <a:pt x="175" y="649"/>
                  </a:cubicBezTo>
                  <a:cubicBezTo>
                    <a:pt x="175" y="644"/>
                    <a:pt x="170" y="641"/>
                    <a:pt x="173" y="635"/>
                  </a:cubicBezTo>
                  <a:cubicBezTo>
                    <a:pt x="170" y="633"/>
                    <a:pt x="168" y="631"/>
                    <a:pt x="168" y="626"/>
                  </a:cubicBezTo>
                  <a:cubicBezTo>
                    <a:pt x="165" y="630"/>
                    <a:pt x="168" y="628"/>
                    <a:pt x="166" y="622"/>
                  </a:cubicBezTo>
                  <a:cubicBezTo>
                    <a:pt x="164" y="617"/>
                    <a:pt x="157" y="613"/>
                    <a:pt x="159" y="606"/>
                  </a:cubicBezTo>
                  <a:cubicBezTo>
                    <a:pt x="158" y="605"/>
                    <a:pt x="158" y="608"/>
                    <a:pt x="158" y="608"/>
                  </a:cubicBezTo>
                  <a:cubicBezTo>
                    <a:pt x="155" y="608"/>
                    <a:pt x="158" y="600"/>
                    <a:pt x="155" y="604"/>
                  </a:cubicBezTo>
                  <a:cubicBezTo>
                    <a:pt x="153" y="602"/>
                    <a:pt x="154" y="598"/>
                    <a:pt x="154" y="595"/>
                  </a:cubicBezTo>
                  <a:cubicBezTo>
                    <a:pt x="155" y="592"/>
                    <a:pt x="155" y="589"/>
                    <a:pt x="153" y="585"/>
                  </a:cubicBezTo>
                  <a:cubicBezTo>
                    <a:pt x="154" y="583"/>
                    <a:pt x="150" y="584"/>
                    <a:pt x="150" y="584"/>
                  </a:cubicBezTo>
                  <a:cubicBezTo>
                    <a:pt x="149" y="583"/>
                    <a:pt x="153" y="580"/>
                    <a:pt x="147" y="581"/>
                  </a:cubicBezTo>
                  <a:cubicBezTo>
                    <a:pt x="147" y="581"/>
                    <a:pt x="148" y="578"/>
                    <a:pt x="147" y="578"/>
                  </a:cubicBezTo>
                  <a:cubicBezTo>
                    <a:pt x="147" y="577"/>
                    <a:pt x="145" y="578"/>
                    <a:pt x="145" y="578"/>
                  </a:cubicBezTo>
                  <a:cubicBezTo>
                    <a:pt x="145" y="577"/>
                    <a:pt x="148" y="573"/>
                    <a:pt x="144" y="574"/>
                  </a:cubicBezTo>
                  <a:cubicBezTo>
                    <a:pt x="143" y="572"/>
                    <a:pt x="145" y="572"/>
                    <a:pt x="145" y="569"/>
                  </a:cubicBezTo>
                  <a:cubicBezTo>
                    <a:pt x="143" y="569"/>
                    <a:pt x="145" y="564"/>
                    <a:pt x="141" y="565"/>
                  </a:cubicBezTo>
                  <a:cubicBezTo>
                    <a:pt x="141" y="554"/>
                    <a:pt x="142" y="550"/>
                    <a:pt x="147" y="543"/>
                  </a:cubicBezTo>
                  <a:cubicBezTo>
                    <a:pt x="147" y="542"/>
                    <a:pt x="149" y="537"/>
                    <a:pt x="146" y="538"/>
                  </a:cubicBezTo>
                  <a:cubicBezTo>
                    <a:pt x="146" y="536"/>
                    <a:pt x="149" y="537"/>
                    <a:pt x="150" y="536"/>
                  </a:cubicBezTo>
                  <a:cubicBezTo>
                    <a:pt x="150" y="536"/>
                    <a:pt x="149" y="534"/>
                    <a:pt x="151" y="534"/>
                  </a:cubicBezTo>
                  <a:cubicBezTo>
                    <a:pt x="150" y="532"/>
                    <a:pt x="150" y="521"/>
                    <a:pt x="148" y="525"/>
                  </a:cubicBezTo>
                  <a:cubicBezTo>
                    <a:pt x="146" y="522"/>
                    <a:pt x="147" y="520"/>
                    <a:pt x="147" y="518"/>
                  </a:cubicBezTo>
                  <a:cubicBezTo>
                    <a:pt x="147" y="515"/>
                    <a:pt x="148" y="512"/>
                    <a:pt x="147" y="509"/>
                  </a:cubicBezTo>
                  <a:cubicBezTo>
                    <a:pt x="147" y="508"/>
                    <a:pt x="145" y="509"/>
                    <a:pt x="145" y="508"/>
                  </a:cubicBezTo>
                  <a:cubicBezTo>
                    <a:pt x="145" y="508"/>
                    <a:pt x="146" y="507"/>
                    <a:pt x="146" y="506"/>
                  </a:cubicBezTo>
                  <a:cubicBezTo>
                    <a:pt x="146" y="506"/>
                    <a:pt x="145" y="505"/>
                    <a:pt x="145" y="505"/>
                  </a:cubicBezTo>
                  <a:cubicBezTo>
                    <a:pt x="145" y="502"/>
                    <a:pt x="144" y="502"/>
                    <a:pt x="142" y="501"/>
                  </a:cubicBezTo>
                  <a:cubicBezTo>
                    <a:pt x="142" y="501"/>
                    <a:pt x="143" y="499"/>
                    <a:pt x="142" y="499"/>
                  </a:cubicBezTo>
                  <a:cubicBezTo>
                    <a:pt x="142" y="499"/>
                    <a:pt x="139" y="499"/>
                    <a:pt x="140" y="498"/>
                  </a:cubicBezTo>
                  <a:cubicBezTo>
                    <a:pt x="140" y="498"/>
                    <a:pt x="141" y="498"/>
                    <a:pt x="141" y="498"/>
                  </a:cubicBezTo>
                  <a:cubicBezTo>
                    <a:pt x="140" y="495"/>
                    <a:pt x="138" y="495"/>
                    <a:pt x="135" y="493"/>
                  </a:cubicBezTo>
                  <a:cubicBezTo>
                    <a:pt x="135" y="492"/>
                    <a:pt x="136" y="492"/>
                    <a:pt x="134" y="492"/>
                  </a:cubicBezTo>
                  <a:cubicBezTo>
                    <a:pt x="133" y="492"/>
                    <a:pt x="133" y="488"/>
                    <a:pt x="131" y="489"/>
                  </a:cubicBezTo>
                  <a:cubicBezTo>
                    <a:pt x="128" y="479"/>
                    <a:pt x="131" y="471"/>
                    <a:pt x="131" y="460"/>
                  </a:cubicBezTo>
                  <a:cubicBezTo>
                    <a:pt x="130" y="458"/>
                    <a:pt x="127" y="462"/>
                    <a:pt x="128" y="456"/>
                  </a:cubicBezTo>
                  <a:cubicBezTo>
                    <a:pt x="121" y="457"/>
                    <a:pt x="116" y="456"/>
                    <a:pt x="112" y="454"/>
                  </a:cubicBezTo>
                  <a:cubicBezTo>
                    <a:pt x="113" y="448"/>
                    <a:pt x="108" y="454"/>
                    <a:pt x="109" y="448"/>
                  </a:cubicBezTo>
                  <a:cubicBezTo>
                    <a:pt x="104" y="447"/>
                    <a:pt x="103" y="445"/>
                    <a:pt x="97" y="447"/>
                  </a:cubicBezTo>
                  <a:cubicBezTo>
                    <a:pt x="95" y="447"/>
                    <a:pt x="94" y="448"/>
                    <a:pt x="92" y="448"/>
                  </a:cubicBezTo>
                  <a:cubicBezTo>
                    <a:pt x="91" y="448"/>
                    <a:pt x="88" y="450"/>
                    <a:pt x="85" y="449"/>
                  </a:cubicBezTo>
                  <a:cubicBezTo>
                    <a:pt x="87" y="452"/>
                    <a:pt x="88" y="450"/>
                    <a:pt x="82" y="452"/>
                  </a:cubicBezTo>
                  <a:cubicBezTo>
                    <a:pt x="78" y="452"/>
                    <a:pt x="76" y="454"/>
                    <a:pt x="69" y="454"/>
                  </a:cubicBezTo>
                  <a:cubicBezTo>
                    <a:pt x="68" y="454"/>
                    <a:pt x="67" y="453"/>
                    <a:pt x="66" y="453"/>
                  </a:cubicBezTo>
                  <a:cubicBezTo>
                    <a:pt x="58" y="452"/>
                    <a:pt x="50" y="457"/>
                    <a:pt x="44" y="455"/>
                  </a:cubicBezTo>
                  <a:cubicBezTo>
                    <a:pt x="44" y="451"/>
                    <a:pt x="39" y="452"/>
                    <a:pt x="38" y="452"/>
                  </a:cubicBezTo>
                  <a:cubicBezTo>
                    <a:pt x="37" y="451"/>
                    <a:pt x="38" y="450"/>
                    <a:pt x="38" y="449"/>
                  </a:cubicBezTo>
                  <a:cubicBezTo>
                    <a:pt x="37" y="449"/>
                    <a:pt x="35" y="450"/>
                    <a:pt x="34" y="449"/>
                  </a:cubicBezTo>
                  <a:cubicBezTo>
                    <a:pt x="34" y="449"/>
                    <a:pt x="35" y="447"/>
                    <a:pt x="34" y="447"/>
                  </a:cubicBezTo>
                  <a:cubicBezTo>
                    <a:pt x="33" y="446"/>
                    <a:pt x="32" y="447"/>
                    <a:pt x="32" y="446"/>
                  </a:cubicBezTo>
                  <a:cubicBezTo>
                    <a:pt x="32" y="446"/>
                    <a:pt x="30" y="444"/>
                    <a:pt x="29" y="443"/>
                  </a:cubicBezTo>
                  <a:cubicBezTo>
                    <a:pt x="29" y="443"/>
                    <a:pt x="30" y="442"/>
                    <a:pt x="28" y="442"/>
                  </a:cubicBezTo>
                  <a:cubicBezTo>
                    <a:pt x="27" y="442"/>
                    <a:pt x="27" y="441"/>
                    <a:pt x="27" y="440"/>
                  </a:cubicBezTo>
                  <a:cubicBezTo>
                    <a:pt x="27" y="438"/>
                    <a:pt x="25" y="440"/>
                    <a:pt x="25" y="439"/>
                  </a:cubicBezTo>
                  <a:cubicBezTo>
                    <a:pt x="24" y="438"/>
                    <a:pt x="25" y="437"/>
                    <a:pt x="25" y="436"/>
                  </a:cubicBezTo>
                  <a:cubicBezTo>
                    <a:pt x="24" y="435"/>
                    <a:pt x="22" y="437"/>
                    <a:pt x="22" y="435"/>
                  </a:cubicBezTo>
                  <a:cubicBezTo>
                    <a:pt x="22" y="435"/>
                    <a:pt x="23" y="433"/>
                    <a:pt x="24" y="434"/>
                  </a:cubicBezTo>
                  <a:cubicBezTo>
                    <a:pt x="22" y="430"/>
                    <a:pt x="17" y="431"/>
                    <a:pt x="18" y="427"/>
                  </a:cubicBezTo>
                  <a:cubicBezTo>
                    <a:pt x="12" y="429"/>
                    <a:pt x="15" y="422"/>
                    <a:pt x="9" y="423"/>
                  </a:cubicBezTo>
                  <a:cubicBezTo>
                    <a:pt x="10" y="422"/>
                    <a:pt x="11" y="421"/>
                    <a:pt x="11" y="420"/>
                  </a:cubicBezTo>
                  <a:cubicBezTo>
                    <a:pt x="10" y="418"/>
                    <a:pt x="8" y="419"/>
                    <a:pt x="6" y="419"/>
                  </a:cubicBezTo>
                  <a:cubicBezTo>
                    <a:pt x="7" y="417"/>
                    <a:pt x="4" y="416"/>
                    <a:pt x="4" y="415"/>
                  </a:cubicBezTo>
                  <a:cubicBezTo>
                    <a:pt x="3" y="413"/>
                    <a:pt x="5" y="413"/>
                    <a:pt x="4" y="410"/>
                  </a:cubicBezTo>
                  <a:cubicBezTo>
                    <a:pt x="3" y="410"/>
                    <a:pt x="2" y="411"/>
                    <a:pt x="2" y="409"/>
                  </a:cubicBezTo>
                  <a:cubicBezTo>
                    <a:pt x="2" y="408"/>
                    <a:pt x="1" y="405"/>
                    <a:pt x="0" y="405"/>
                  </a:cubicBezTo>
                  <a:cubicBezTo>
                    <a:pt x="0" y="403"/>
                    <a:pt x="3" y="404"/>
                    <a:pt x="4" y="403"/>
                  </a:cubicBezTo>
                  <a:cubicBezTo>
                    <a:pt x="4" y="403"/>
                    <a:pt x="4" y="399"/>
                    <a:pt x="6" y="400"/>
                  </a:cubicBezTo>
                  <a:cubicBezTo>
                    <a:pt x="6" y="393"/>
                    <a:pt x="6" y="387"/>
                    <a:pt x="6" y="380"/>
                  </a:cubicBezTo>
                  <a:cubicBezTo>
                    <a:pt x="6" y="378"/>
                    <a:pt x="4" y="379"/>
                    <a:pt x="4" y="379"/>
                  </a:cubicBezTo>
                  <a:cubicBezTo>
                    <a:pt x="3" y="378"/>
                    <a:pt x="5" y="377"/>
                    <a:pt x="5" y="376"/>
                  </a:cubicBezTo>
                  <a:cubicBezTo>
                    <a:pt x="5" y="374"/>
                    <a:pt x="3" y="374"/>
                    <a:pt x="4" y="372"/>
                  </a:cubicBezTo>
                  <a:cubicBezTo>
                    <a:pt x="8" y="377"/>
                    <a:pt x="4" y="363"/>
                    <a:pt x="8" y="368"/>
                  </a:cubicBezTo>
                  <a:cubicBezTo>
                    <a:pt x="9" y="367"/>
                    <a:pt x="8" y="363"/>
                    <a:pt x="9" y="361"/>
                  </a:cubicBezTo>
                  <a:cubicBezTo>
                    <a:pt x="10" y="361"/>
                    <a:pt x="12" y="361"/>
                    <a:pt x="12" y="361"/>
                  </a:cubicBezTo>
                  <a:cubicBezTo>
                    <a:pt x="12" y="360"/>
                    <a:pt x="10" y="359"/>
                    <a:pt x="11" y="357"/>
                  </a:cubicBezTo>
                  <a:cubicBezTo>
                    <a:pt x="15" y="356"/>
                    <a:pt x="14" y="350"/>
                    <a:pt x="19" y="349"/>
                  </a:cubicBezTo>
                  <a:cubicBezTo>
                    <a:pt x="19" y="345"/>
                    <a:pt x="23" y="345"/>
                    <a:pt x="22" y="341"/>
                  </a:cubicBezTo>
                  <a:cubicBezTo>
                    <a:pt x="24" y="341"/>
                    <a:pt x="25" y="340"/>
                    <a:pt x="25" y="339"/>
                  </a:cubicBezTo>
                  <a:cubicBezTo>
                    <a:pt x="32" y="338"/>
                    <a:pt x="37" y="336"/>
                    <a:pt x="36" y="327"/>
                  </a:cubicBezTo>
                  <a:cubicBezTo>
                    <a:pt x="41" y="328"/>
                    <a:pt x="37" y="320"/>
                    <a:pt x="41" y="321"/>
                  </a:cubicBezTo>
                  <a:cubicBezTo>
                    <a:pt x="41" y="319"/>
                    <a:pt x="41" y="316"/>
                    <a:pt x="41" y="314"/>
                  </a:cubicBezTo>
                  <a:cubicBezTo>
                    <a:pt x="43" y="314"/>
                    <a:pt x="44" y="312"/>
                    <a:pt x="46" y="313"/>
                  </a:cubicBezTo>
                  <a:cubicBezTo>
                    <a:pt x="48" y="310"/>
                    <a:pt x="50" y="309"/>
                    <a:pt x="52" y="306"/>
                  </a:cubicBezTo>
                  <a:cubicBezTo>
                    <a:pt x="52" y="305"/>
                    <a:pt x="53" y="306"/>
                    <a:pt x="53" y="304"/>
                  </a:cubicBezTo>
                  <a:cubicBezTo>
                    <a:pt x="53" y="303"/>
                    <a:pt x="56" y="303"/>
                    <a:pt x="55" y="301"/>
                  </a:cubicBezTo>
                  <a:cubicBezTo>
                    <a:pt x="61" y="302"/>
                    <a:pt x="61" y="298"/>
                    <a:pt x="66" y="299"/>
                  </a:cubicBezTo>
                  <a:cubicBezTo>
                    <a:pt x="64" y="303"/>
                    <a:pt x="71" y="299"/>
                    <a:pt x="69" y="303"/>
                  </a:cubicBezTo>
                  <a:cubicBezTo>
                    <a:pt x="72" y="301"/>
                    <a:pt x="81" y="305"/>
                    <a:pt x="81" y="300"/>
                  </a:cubicBezTo>
                  <a:cubicBezTo>
                    <a:pt x="87" y="299"/>
                    <a:pt x="92" y="298"/>
                    <a:pt x="94" y="294"/>
                  </a:cubicBezTo>
                  <a:cubicBezTo>
                    <a:pt x="96" y="294"/>
                    <a:pt x="98" y="294"/>
                    <a:pt x="98" y="293"/>
                  </a:cubicBezTo>
                  <a:cubicBezTo>
                    <a:pt x="100" y="293"/>
                    <a:pt x="100" y="294"/>
                    <a:pt x="102" y="294"/>
                  </a:cubicBezTo>
                  <a:cubicBezTo>
                    <a:pt x="105" y="294"/>
                    <a:pt x="107" y="293"/>
                    <a:pt x="109" y="293"/>
                  </a:cubicBezTo>
                  <a:cubicBezTo>
                    <a:pt x="109" y="293"/>
                    <a:pt x="110" y="294"/>
                    <a:pt x="111" y="294"/>
                  </a:cubicBezTo>
                  <a:cubicBezTo>
                    <a:pt x="113" y="294"/>
                    <a:pt x="118" y="296"/>
                    <a:pt x="124" y="295"/>
                  </a:cubicBezTo>
                  <a:cubicBezTo>
                    <a:pt x="126" y="295"/>
                    <a:pt x="129" y="291"/>
                    <a:pt x="132" y="294"/>
                  </a:cubicBezTo>
                  <a:cubicBezTo>
                    <a:pt x="134" y="296"/>
                    <a:pt x="133" y="294"/>
                    <a:pt x="137" y="294"/>
                  </a:cubicBezTo>
                  <a:cubicBezTo>
                    <a:pt x="137" y="295"/>
                    <a:pt x="138" y="295"/>
                    <a:pt x="138" y="296"/>
                  </a:cubicBezTo>
                  <a:cubicBezTo>
                    <a:pt x="138" y="297"/>
                    <a:pt x="135" y="297"/>
                    <a:pt x="135" y="297"/>
                  </a:cubicBezTo>
                  <a:cubicBezTo>
                    <a:pt x="135" y="299"/>
                    <a:pt x="136" y="298"/>
                    <a:pt x="137" y="299"/>
                  </a:cubicBezTo>
                  <a:cubicBezTo>
                    <a:pt x="137" y="300"/>
                    <a:pt x="135" y="300"/>
                    <a:pt x="135" y="300"/>
                  </a:cubicBezTo>
                  <a:cubicBezTo>
                    <a:pt x="136" y="301"/>
                    <a:pt x="137" y="301"/>
                    <a:pt x="137" y="302"/>
                  </a:cubicBezTo>
                  <a:cubicBezTo>
                    <a:pt x="136" y="305"/>
                    <a:pt x="135" y="307"/>
                    <a:pt x="138" y="312"/>
                  </a:cubicBezTo>
                  <a:cubicBezTo>
                    <a:pt x="138" y="314"/>
                    <a:pt x="140" y="310"/>
                    <a:pt x="141" y="313"/>
                  </a:cubicBezTo>
                  <a:cubicBezTo>
                    <a:pt x="141" y="314"/>
                    <a:pt x="143" y="313"/>
                    <a:pt x="144" y="314"/>
                  </a:cubicBezTo>
                  <a:cubicBezTo>
                    <a:pt x="144" y="314"/>
                    <a:pt x="143" y="316"/>
                    <a:pt x="144" y="316"/>
                  </a:cubicBezTo>
                  <a:cubicBezTo>
                    <a:pt x="145" y="317"/>
                    <a:pt x="147" y="315"/>
                    <a:pt x="147" y="317"/>
                  </a:cubicBezTo>
                  <a:cubicBezTo>
                    <a:pt x="151" y="316"/>
                    <a:pt x="154" y="321"/>
                    <a:pt x="155" y="317"/>
                  </a:cubicBezTo>
                  <a:cubicBezTo>
                    <a:pt x="157" y="317"/>
                    <a:pt x="156" y="319"/>
                    <a:pt x="157" y="320"/>
                  </a:cubicBezTo>
                  <a:cubicBezTo>
                    <a:pt x="158" y="321"/>
                    <a:pt x="160" y="320"/>
                    <a:pt x="162" y="321"/>
                  </a:cubicBezTo>
                  <a:cubicBezTo>
                    <a:pt x="163" y="321"/>
                    <a:pt x="163" y="323"/>
                    <a:pt x="164" y="323"/>
                  </a:cubicBezTo>
                  <a:cubicBezTo>
                    <a:pt x="164" y="324"/>
                    <a:pt x="166" y="323"/>
                    <a:pt x="166" y="323"/>
                  </a:cubicBezTo>
                  <a:cubicBezTo>
                    <a:pt x="167" y="325"/>
                    <a:pt x="168" y="324"/>
                    <a:pt x="170" y="325"/>
                  </a:cubicBezTo>
                  <a:cubicBezTo>
                    <a:pt x="170" y="325"/>
                    <a:pt x="170" y="327"/>
                    <a:pt x="171" y="327"/>
                  </a:cubicBezTo>
                  <a:cubicBezTo>
                    <a:pt x="171" y="327"/>
                    <a:pt x="173" y="326"/>
                    <a:pt x="174" y="326"/>
                  </a:cubicBezTo>
                  <a:cubicBezTo>
                    <a:pt x="174" y="326"/>
                    <a:pt x="175" y="327"/>
                    <a:pt x="175" y="327"/>
                  </a:cubicBezTo>
                  <a:cubicBezTo>
                    <a:pt x="176" y="327"/>
                    <a:pt x="177" y="327"/>
                    <a:pt x="178" y="327"/>
                  </a:cubicBezTo>
                  <a:cubicBezTo>
                    <a:pt x="178" y="326"/>
                    <a:pt x="180" y="325"/>
                    <a:pt x="180" y="325"/>
                  </a:cubicBezTo>
                  <a:cubicBezTo>
                    <a:pt x="180" y="325"/>
                    <a:pt x="182" y="324"/>
                    <a:pt x="181" y="323"/>
                  </a:cubicBezTo>
                  <a:cubicBezTo>
                    <a:pt x="178" y="321"/>
                    <a:pt x="185" y="322"/>
                    <a:pt x="185" y="317"/>
                  </a:cubicBezTo>
                  <a:cubicBezTo>
                    <a:pt x="188" y="318"/>
                    <a:pt x="188" y="315"/>
                    <a:pt x="192" y="316"/>
                  </a:cubicBezTo>
                  <a:cubicBezTo>
                    <a:pt x="193" y="316"/>
                    <a:pt x="193" y="317"/>
                    <a:pt x="193" y="317"/>
                  </a:cubicBezTo>
                  <a:cubicBezTo>
                    <a:pt x="194" y="318"/>
                    <a:pt x="196" y="317"/>
                    <a:pt x="198" y="317"/>
                  </a:cubicBezTo>
                  <a:cubicBezTo>
                    <a:pt x="198" y="318"/>
                    <a:pt x="200" y="320"/>
                    <a:pt x="200" y="320"/>
                  </a:cubicBezTo>
                  <a:cubicBezTo>
                    <a:pt x="201" y="320"/>
                    <a:pt x="202" y="318"/>
                    <a:pt x="204" y="319"/>
                  </a:cubicBezTo>
                  <a:cubicBezTo>
                    <a:pt x="204" y="319"/>
                    <a:pt x="204" y="321"/>
                    <a:pt x="204" y="321"/>
                  </a:cubicBezTo>
                  <a:cubicBezTo>
                    <a:pt x="205" y="321"/>
                    <a:pt x="206" y="319"/>
                    <a:pt x="208" y="320"/>
                  </a:cubicBezTo>
                  <a:cubicBezTo>
                    <a:pt x="209" y="321"/>
                    <a:pt x="206" y="321"/>
                    <a:pt x="206" y="321"/>
                  </a:cubicBezTo>
                  <a:cubicBezTo>
                    <a:pt x="207" y="323"/>
                    <a:pt x="214" y="323"/>
                    <a:pt x="218" y="323"/>
                  </a:cubicBezTo>
                  <a:cubicBezTo>
                    <a:pt x="217" y="328"/>
                    <a:pt x="227" y="326"/>
                    <a:pt x="230" y="323"/>
                  </a:cubicBezTo>
                  <a:cubicBezTo>
                    <a:pt x="230" y="324"/>
                    <a:pt x="235" y="322"/>
                    <a:pt x="237" y="323"/>
                  </a:cubicBezTo>
                  <a:cubicBezTo>
                    <a:pt x="238" y="325"/>
                    <a:pt x="237" y="323"/>
                    <a:pt x="239" y="323"/>
                  </a:cubicBezTo>
                  <a:cubicBezTo>
                    <a:pt x="241" y="324"/>
                    <a:pt x="243" y="325"/>
                    <a:pt x="245" y="325"/>
                  </a:cubicBezTo>
                  <a:cubicBezTo>
                    <a:pt x="247" y="324"/>
                    <a:pt x="248" y="322"/>
                    <a:pt x="251" y="322"/>
                  </a:cubicBezTo>
                  <a:cubicBezTo>
                    <a:pt x="252" y="320"/>
                    <a:pt x="251" y="316"/>
                    <a:pt x="254" y="315"/>
                  </a:cubicBezTo>
                  <a:cubicBezTo>
                    <a:pt x="254" y="313"/>
                    <a:pt x="253" y="313"/>
                    <a:pt x="253" y="310"/>
                  </a:cubicBezTo>
                  <a:cubicBezTo>
                    <a:pt x="257" y="311"/>
                    <a:pt x="257" y="303"/>
                    <a:pt x="260" y="307"/>
                  </a:cubicBezTo>
                  <a:cubicBezTo>
                    <a:pt x="261" y="302"/>
                    <a:pt x="259" y="301"/>
                    <a:pt x="255" y="301"/>
                  </a:cubicBezTo>
                  <a:cubicBezTo>
                    <a:pt x="256" y="300"/>
                    <a:pt x="257" y="298"/>
                    <a:pt x="257" y="296"/>
                  </a:cubicBezTo>
                  <a:cubicBezTo>
                    <a:pt x="255" y="293"/>
                    <a:pt x="249" y="295"/>
                    <a:pt x="247" y="292"/>
                  </a:cubicBezTo>
                  <a:cubicBezTo>
                    <a:pt x="245" y="293"/>
                    <a:pt x="241" y="293"/>
                    <a:pt x="240" y="295"/>
                  </a:cubicBezTo>
                  <a:cubicBezTo>
                    <a:pt x="239" y="295"/>
                    <a:pt x="240" y="293"/>
                    <a:pt x="239" y="293"/>
                  </a:cubicBezTo>
                  <a:cubicBezTo>
                    <a:pt x="237" y="292"/>
                    <a:pt x="233" y="294"/>
                    <a:pt x="231" y="293"/>
                  </a:cubicBezTo>
                  <a:cubicBezTo>
                    <a:pt x="230" y="293"/>
                    <a:pt x="230" y="295"/>
                    <a:pt x="227" y="295"/>
                  </a:cubicBezTo>
                  <a:cubicBezTo>
                    <a:pt x="224" y="295"/>
                    <a:pt x="225" y="291"/>
                    <a:pt x="219" y="292"/>
                  </a:cubicBezTo>
                  <a:cubicBezTo>
                    <a:pt x="219" y="289"/>
                    <a:pt x="218" y="289"/>
                    <a:pt x="218" y="287"/>
                  </a:cubicBezTo>
                  <a:cubicBezTo>
                    <a:pt x="216" y="287"/>
                    <a:pt x="216" y="287"/>
                    <a:pt x="215" y="286"/>
                  </a:cubicBezTo>
                  <a:cubicBezTo>
                    <a:pt x="215" y="284"/>
                    <a:pt x="213" y="283"/>
                    <a:pt x="211" y="283"/>
                  </a:cubicBezTo>
                  <a:cubicBezTo>
                    <a:pt x="213" y="280"/>
                    <a:pt x="212" y="273"/>
                    <a:pt x="211" y="270"/>
                  </a:cubicBezTo>
                  <a:cubicBezTo>
                    <a:pt x="208" y="272"/>
                    <a:pt x="204" y="268"/>
                    <a:pt x="204" y="274"/>
                  </a:cubicBezTo>
                  <a:cubicBezTo>
                    <a:pt x="200" y="272"/>
                    <a:pt x="200" y="275"/>
                    <a:pt x="197" y="273"/>
                  </a:cubicBezTo>
                  <a:cubicBezTo>
                    <a:pt x="197" y="274"/>
                    <a:pt x="196" y="275"/>
                    <a:pt x="195" y="275"/>
                  </a:cubicBezTo>
                  <a:cubicBezTo>
                    <a:pt x="196" y="276"/>
                    <a:pt x="197" y="276"/>
                    <a:pt x="198" y="277"/>
                  </a:cubicBezTo>
                  <a:cubicBezTo>
                    <a:pt x="199" y="278"/>
                    <a:pt x="198" y="280"/>
                    <a:pt x="200" y="280"/>
                  </a:cubicBezTo>
                  <a:cubicBezTo>
                    <a:pt x="199" y="284"/>
                    <a:pt x="199" y="282"/>
                    <a:pt x="201" y="284"/>
                  </a:cubicBezTo>
                  <a:cubicBezTo>
                    <a:pt x="202" y="287"/>
                    <a:pt x="200" y="286"/>
                    <a:pt x="199" y="287"/>
                  </a:cubicBezTo>
                  <a:cubicBezTo>
                    <a:pt x="199" y="287"/>
                    <a:pt x="197" y="291"/>
                    <a:pt x="197" y="290"/>
                  </a:cubicBezTo>
                  <a:cubicBezTo>
                    <a:pt x="194" y="288"/>
                    <a:pt x="197" y="293"/>
                    <a:pt x="192" y="293"/>
                  </a:cubicBezTo>
                  <a:cubicBezTo>
                    <a:pt x="191" y="292"/>
                    <a:pt x="191" y="291"/>
                    <a:pt x="190" y="290"/>
                  </a:cubicBezTo>
                  <a:cubicBezTo>
                    <a:pt x="189" y="288"/>
                    <a:pt x="190" y="288"/>
                    <a:pt x="192" y="288"/>
                  </a:cubicBezTo>
                  <a:cubicBezTo>
                    <a:pt x="190" y="286"/>
                    <a:pt x="187" y="285"/>
                    <a:pt x="190" y="282"/>
                  </a:cubicBezTo>
                  <a:cubicBezTo>
                    <a:pt x="188" y="282"/>
                    <a:pt x="186" y="283"/>
                    <a:pt x="185" y="282"/>
                  </a:cubicBezTo>
                  <a:cubicBezTo>
                    <a:pt x="184" y="281"/>
                    <a:pt x="187" y="281"/>
                    <a:pt x="187" y="281"/>
                  </a:cubicBezTo>
                  <a:cubicBezTo>
                    <a:pt x="187" y="281"/>
                    <a:pt x="184" y="278"/>
                    <a:pt x="181" y="276"/>
                  </a:cubicBezTo>
                  <a:cubicBezTo>
                    <a:pt x="182" y="271"/>
                    <a:pt x="179" y="269"/>
                    <a:pt x="179" y="264"/>
                  </a:cubicBezTo>
                  <a:cubicBezTo>
                    <a:pt x="179" y="263"/>
                    <a:pt x="176" y="264"/>
                    <a:pt x="175" y="263"/>
                  </a:cubicBezTo>
                  <a:cubicBezTo>
                    <a:pt x="175" y="263"/>
                    <a:pt x="177" y="261"/>
                    <a:pt x="177" y="261"/>
                  </a:cubicBezTo>
                  <a:cubicBezTo>
                    <a:pt x="174" y="259"/>
                    <a:pt x="174" y="261"/>
                    <a:pt x="172" y="260"/>
                  </a:cubicBezTo>
                  <a:cubicBezTo>
                    <a:pt x="172" y="260"/>
                    <a:pt x="173" y="258"/>
                    <a:pt x="173" y="257"/>
                  </a:cubicBezTo>
                  <a:cubicBezTo>
                    <a:pt x="173" y="256"/>
                    <a:pt x="171" y="259"/>
                    <a:pt x="172" y="259"/>
                  </a:cubicBezTo>
                  <a:cubicBezTo>
                    <a:pt x="171" y="259"/>
                    <a:pt x="171" y="257"/>
                    <a:pt x="171" y="256"/>
                  </a:cubicBezTo>
                  <a:cubicBezTo>
                    <a:pt x="166" y="257"/>
                    <a:pt x="166" y="253"/>
                    <a:pt x="161" y="254"/>
                  </a:cubicBezTo>
                  <a:cubicBezTo>
                    <a:pt x="161" y="252"/>
                    <a:pt x="160" y="252"/>
                    <a:pt x="159" y="252"/>
                  </a:cubicBezTo>
                  <a:cubicBezTo>
                    <a:pt x="159" y="251"/>
                    <a:pt x="159" y="250"/>
                    <a:pt x="159" y="249"/>
                  </a:cubicBezTo>
                  <a:cubicBezTo>
                    <a:pt x="159" y="249"/>
                    <a:pt x="157" y="250"/>
                    <a:pt x="157" y="249"/>
                  </a:cubicBezTo>
                  <a:cubicBezTo>
                    <a:pt x="156" y="249"/>
                    <a:pt x="156" y="244"/>
                    <a:pt x="155" y="246"/>
                  </a:cubicBezTo>
                  <a:cubicBezTo>
                    <a:pt x="155" y="247"/>
                    <a:pt x="154" y="246"/>
                    <a:pt x="153" y="244"/>
                  </a:cubicBezTo>
                  <a:cubicBezTo>
                    <a:pt x="153" y="244"/>
                    <a:pt x="152" y="243"/>
                    <a:pt x="152" y="242"/>
                  </a:cubicBezTo>
                  <a:cubicBezTo>
                    <a:pt x="147" y="242"/>
                    <a:pt x="149" y="243"/>
                    <a:pt x="145" y="242"/>
                  </a:cubicBezTo>
                  <a:cubicBezTo>
                    <a:pt x="144" y="242"/>
                    <a:pt x="144" y="244"/>
                    <a:pt x="142" y="244"/>
                  </a:cubicBezTo>
                  <a:cubicBezTo>
                    <a:pt x="141" y="248"/>
                    <a:pt x="145" y="247"/>
                    <a:pt x="145" y="249"/>
                  </a:cubicBezTo>
                  <a:cubicBezTo>
                    <a:pt x="145" y="250"/>
                    <a:pt x="147" y="252"/>
                    <a:pt x="147" y="253"/>
                  </a:cubicBezTo>
                  <a:cubicBezTo>
                    <a:pt x="148" y="253"/>
                    <a:pt x="148" y="254"/>
                    <a:pt x="150" y="254"/>
                  </a:cubicBezTo>
                  <a:cubicBezTo>
                    <a:pt x="148" y="257"/>
                    <a:pt x="152" y="257"/>
                    <a:pt x="153" y="259"/>
                  </a:cubicBezTo>
                  <a:cubicBezTo>
                    <a:pt x="153" y="259"/>
                    <a:pt x="154" y="263"/>
                    <a:pt x="155" y="262"/>
                  </a:cubicBezTo>
                  <a:cubicBezTo>
                    <a:pt x="157" y="260"/>
                    <a:pt x="155" y="262"/>
                    <a:pt x="157" y="263"/>
                  </a:cubicBezTo>
                  <a:cubicBezTo>
                    <a:pt x="158" y="264"/>
                    <a:pt x="161" y="264"/>
                    <a:pt x="161" y="267"/>
                  </a:cubicBezTo>
                  <a:cubicBezTo>
                    <a:pt x="163" y="266"/>
                    <a:pt x="163" y="268"/>
                    <a:pt x="164" y="268"/>
                  </a:cubicBezTo>
                  <a:cubicBezTo>
                    <a:pt x="164" y="268"/>
                    <a:pt x="165" y="267"/>
                    <a:pt x="165" y="267"/>
                  </a:cubicBezTo>
                  <a:cubicBezTo>
                    <a:pt x="166" y="267"/>
                    <a:pt x="167" y="270"/>
                    <a:pt x="167" y="268"/>
                  </a:cubicBezTo>
                  <a:cubicBezTo>
                    <a:pt x="170" y="268"/>
                    <a:pt x="167" y="273"/>
                    <a:pt x="171" y="272"/>
                  </a:cubicBezTo>
                  <a:cubicBezTo>
                    <a:pt x="171" y="274"/>
                    <a:pt x="166" y="272"/>
                    <a:pt x="164" y="273"/>
                  </a:cubicBezTo>
                  <a:cubicBezTo>
                    <a:pt x="164" y="274"/>
                    <a:pt x="165" y="274"/>
                    <a:pt x="166" y="275"/>
                  </a:cubicBezTo>
                  <a:cubicBezTo>
                    <a:pt x="167" y="277"/>
                    <a:pt x="164" y="281"/>
                    <a:pt x="166" y="281"/>
                  </a:cubicBezTo>
                  <a:cubicBezTo>
                    <a:pt x="165" y="283"/>
                    <a:pt x="162" y="283"/>
                    <a:pt x="160" y="283"/>
                  </a:cubicBezTo>
                  <a:cubicBezTo>
                    <a:pt x="162" y="283"/>
                    <a:pt x="160" y="279"/>
                    <a:pt x="162" y="279"/>
                  </a:cubicBezTo>
                  <a:cubicBezTo>
                    <a:pt x="161" y="278"/>
                    <a:pt x="162" y="275"/>
                    <a:pt x="160" y="275"/>
                  </a:cubicBezTo>
                  <a:cubicBezTo>
                    <a:pt x="158" y="275"/>
                    <a:pt x="161" y="273"/>
                    <a:pt x="158" y="272"/>
                  </a:cubicBezTo>
                  <a:cubicBezTo>
                    <a:pt x="156" y="271"/>
                    <a:pt x="154" y="271"/>
                    <a:pt x="154" y="268"/>
                  </a:cubicBezTo>
                  <a:cubicBezTo>
                    <a:pt x="149" y="269"/>
                    <a:pt x="149" y="266"/>
                    <a:pt x="145" y="266"/>
                  </a:cubicBezTo>
                  <a:cubicBezTo>
                    <a:pt x="144" y="263"/>
                    <a:pt x="142" y="261"/>
                    <a:pt x="140" y="259"/>
                  </a:cubicBezTo>
                  <a:cubicBezTo>
                    <a:pt x="140" y="258"/>
                    <a:pt x="139" y="259"/>
                    <a:pt x="139" y="257"/>
                  </a:cubicBezTo>
                  <a:cubicBezTo>
                    <a:pt x="139" y="256"/>
                    <a:pt x="137" y="257"/>
                    <a:pt x="137" y="256"/>
                  </a:cubicBezTo>
                  <a:cubicBezTo>
                    <a:pt x="136" y="256"/>
                    <a:pt x="137" y="254"/>
                    <a:pt x="137" y="254"/>
                  </a:cubicBezTo>
                  <a:cubicBezTo>
                    <a:pt x="135" y="253"/>
                    <a:pt x="133" y="255"/>
                    <a:pt x="132" y="254"/>
                  </a:cubicBezTo>
                  <a:cubicBezTo>
                    <a:pt x="131" y="253"/>
                    <a:pt x="134" y="252"/>
                    <a:pt x="134" y="253"/>
                  </a:cubicBezTo>
                  <a:cubicBezTo>
                    <a:pt x="133" y="250"/>
                    <a:pt x="126" y="250"/>
                    <a:pt x="122" y="252"/>
                  </a:cubicBezTo>
                  <a:cubicBezTo>
                    <a:pt x="122" y="252"/>
                    <a:pt x="125" y="253"/>
                    <a:pt x="125" y="253"/>
                  </a:cubicBezTo>
                  <a:cubicBezTo>
                    <a:pt x="124" y="254"/>
                    <a:pt x="123" y="253"/>
                    <a:pt x="121" y="254"/>
                  </a:cubicBezTo>
                  <a:cubicBezTo>
                    <a:pt x="119" y="255"/>
                    <a:pt x="119" y="259"/>
                    <a:pt x="117" y="259"/>
                  </a:cubicBezTo>
                  <a:cubicBezTo>
                    <a:pt x="112" y="258"/>
                    <a:pt x="111" y="254"/>
                    <a:pt x="105" y="255"/>
                  </a:cubicBezTo>
                  <a:cubicBezTo>
                    <a:pt x="103" y="256"/>
                    <a:pt x="104" y="259"/>
                    <a:pt x="100" y="257"/>
                  </a:cubicBezTo>
                  <a:cubicBezTo>
                    <a:pt x="100" y="260"/>
                    <a:pt x="100" y="263"/>
                    <a:pt x="100" y="266"/>
                  </a:cubicBezTo>
                  <a:cubicBezTo>
                    <a:pt x="96" y="267"/>
                    <a:pt x="89" y="266"/>
                    <a:pt x="91" y="273"/>
                  </a:cubicBezTo>
                  <a:cubicBezTo>
                    <a:pt x="83" y="271"/>
                    <a:pt x="89" y="277"/>
                    <a:pt x="82" y="277"/>
                  </a:cubicBezTo>
                  <a:cubicBezTo>
                    <a:pt x="82" y="279"/>
                    <a:pt x="86" y="282"/>
                    <a:pt x="84" y="282"/>
                  </a:cubicBezTo>
                  <a:cubicBezTo>
                    <a:pt x="83" y="286"/>
                    <a:pt x="81" y="282"/>
                    <a:pt x="79" y="286"/>
                  </a:cubicBezTo>
                  <a:cubicBezTo>
                    <a:pt x="79" y="287"/>
                    <a:pt x="79" y="288"/>
                    <a:pt x="80" y="288"/>
                  </a:cubicBezTo>
                  <a:cubicBezTo>
                    <a:pt x="80" y="291"/>
                    <a:pt x="76" y="289"/>
                    <a:pt x="74" y="289"/>
                  </a:cubicBezTo>
                  <a:cubicBezTo>
                    <a:pt x="73" y="289"/>
                    <a:pt x="73" y="292"/>
                    <a:pt x="72" y="293"/>
                  </a:cubicBezTo>
                  <a:cubicBezTo>
                    <a:pt x="68" y="295"/>
                    <a:pt x="62" y="292"/>
                    <a:pt x="59" y="296"/>
                  </a:cubicBezTo>
                  <a:cubicBezTo>
                    <a:pt x="57" y="295"/>
                    <a:pt x="57" y="293"/>
                    <a:pt x="55" y="292"/>
                  </a:cubicBezTo>
                  <a:cubicBezTo>
                    <a:pt x="50" y="291"/>
                    <a:pt x="44" y="293"/>
                    <a:pt x="42" y="292"/>
                  </a:cubicBezTo>
                  <a:cubicBezTo>
                    <a:pt x="43" y="287"/>
                    <a:pt x="45" y="282"/>
                    <a:pt x="41" y="280"/>
                  </a:cubicBezTo>
                  <a:cubicBezTo>
                    <a:pt x="40" y="278"/>
                    <a:pt x="43" y="277"/>
                    <a:pt x="44" y="275"/>
                  </a:cubicBezTo>
                  <a:cubicBezTo>
                    <a:pt x="44" y="272"/>
                    <a:pt x="42" y="268"/>
                    <a:pt x="45" y="266"/>
                  </a:cubicBezTo>
                  <a:cubicBezTo>
                    <a:pt x="44" y="263"/>
                    <a:pt x="44" y="259"/>
                    <a:pt x="41" y="259"/>
                  </a:cubicBezTo>
                  <a:cubicBezTo>
                    <a:pt x="42" y="257"/>
                    <a:pt x="44" y="257"/>
                    <a:pt x="44" y="255"/>
                  </a:cubicBezTo>
                  <a:cubicBezTo>
                    <a:pt x="47" y="256"/>
                    <a:pt x="54" y="253"/>
                    <a:pt x="53" y="257"/>
                  </a:cubicBezTo>
                  <a:cubicBezTo>
                    <a:pt x="56" y="255"/>
                    <a:pt x="67" y="260"/>
                    <a:pt x="69" y="257"/>
                  </a:cubicBezTo>
                  <a:cubicBezTo>
                    <a:pt x="70" y="256"/>
                    <a:pt x="70" y="257"/>
                    <a:pt x="72" y="257"/>
                  </a:cubicBezTo>
                  <a:cubicBezTo>
                    <a:pt x="71" y="257"/>
                    <a:pt x="72" y="256"/>
                    <a:pt x="73" y="256"/>
                  </a:cubicBezTo>
                  <a:cubicBezTo>
                    <a:pt x="73" y="256"/>
                    <a:pt x="73" y="257"/>
                    <a:pt x="73" y="257"/>
                  </a:cubicBezTo>
                  <a:cubicBezTo>
                    <a:pt x="76" y="256"/>
                    <a:pt x="78" y="255"/>
                    <a:pt x="79" y="252"/>
                  </a:cubicBezTo>
                  <a:cubicBezTo>
                    <a:pt x="79" y="250"/>
                    <a:pt x="82" y="244"/>
                    <a:pt x="79" y="241"/>
                  </a:cubicBezTo>
                  <a:cubicBezTo>
                    <a:pt x="77" y="239"/>
                    <a:pt x="80" y="239"/>
                    <a:pt x="78" y="236"/>
                  </a:cubicBezTo>
                  <a:cubicBezTo>
                    <a:pt x="77" y="235"/>
                    <a:pt x="76" y="235"/>
                    <a:pt x="74" y="235"/>
                  </a:cubicBezTo>
                  <a:cubicBezTo>
                    <a:pt x="75" y="234"/>
                    <a:pt x="75" y="233"/>
                    <a:pt x="75" y="231"/>
                  </a:cubicBezTo>
                  <a:cubicBezTo>
                    <a:pt x="74" y="231"/>
                    <a:pt x="73" y="233"/>
                    <a:pt x="73" y="233"/>
                  </a:cubicBezTo>
                  <a:cubicBezTo>
                    <a:pt x="71" y="232"/>
                    <a:pt x="73" y="231"/>
                    <a:pt x="72" y="230"/>
                  </a:cubicBezTo>
                  <a:cubicBezTo>
                    <a:pt x="71" y="230"/>
                    <a:pt x="67" y="230"/>
                    <a:pt x="66" y="229"/>
                  </a:cubicBezTo>
                  <a:cubicBezTo>
                    <a:pt x="65" y="229"/>
                    <a:pt x="66" y="228"/>
                    <a:pt x="65" y="228"/>
                  </a:cubicBezTo>
                  <a:cubicBezTo>
                    <a:pt x="63" y="228"/>
                    <a:pt x="63" y="228"/>
                    <a:pt x="62" y="227"/>
                  </a:cubicBezTo>
                  <a:cubicBezTo>
                    <a:pt x="61" y="223"/>
                    <a:pt x="65" y="226"/>
                    <a:pt x="65" y="226"/>
                  </a:cubicBezTo>
                  <a:cubicBezTo>
                    <a:pt x="68" y="224"/>
                    <a:pt x="71" y="222"/>
                    <a:pt x="78" y="223"/>
                  </a:cubicBezTo>
                  <a:cubicBezTo>
                    <a:pt x="78" y="221"/>
                    <a:pt x="77" y="221"/>
                    <a:pt x="75" y="221"/>
                  </a:cubicBezTo>
                  <a:cubicBezTo>
                    <a:pt x="76" y="218"/>
                    <a:pt x="80" y="221"/>
                    <a:pt x="82" y="221"/>
                  </a:cubicBezTo>
                  <a:cubicBezTo>
                    <a:pt x="83" y="221"/>
                    <a:pt x="86" y="218"/>
                    <a:pt x="86" y="221"/>
                  </a:cubicBezTo>
                  <a:cubicBezTo>
                    <a:pt x="88" y="219"/>
                    <a:pt x="89" y="215"/>
                    <a:pt x="93" y="215"/>
                  </a:cubicBezTo>
                  <a:cubicBezTo>
                    <a:pt x="91" y="211"/>
                    <a:pt x="96" y="213"/>
                    <a:pt x="95" y="209"/>
                  </a:cubicBezTo>
                  <a:cubicBezTo>
                    <a:pt x="98" y="209"/>
                    <a:pt x="100" y="209"/>
                    <a:pt x="102" y="209"/>
                  </a:cubicBezTo>
                  <a:cubicBezTo>
                    <a:pt x="102" y="208"/>
                    <a:pt x="101" y="208"/>
                    <a:pt x="100" y="208"/>
                  </a:cubicBezTo>
                  <a:cubicBezTo>
                    <a:pt x="101" y="206"/>
                    <a:pt x="104" y="207"/>
                    <a:pt x="102" y="203"/>
                  </a:cubicBezTo>
                  <a:cubicBezTo>
                    <a:pt x="106" y="203"/>
                    <a:pt x="105" y="205"/>
                    <a:pt x="107" y="203"/>
                  </a:cubicBezTo>
                  <a:cubicBezTo>
                    <a:pt x="104" y="197"/>
                    <a:pt x="109" y="200"/>
                    <a:pt x="109" y="194"/>
                  </a:cubicBezTo>
                  <a:cubicBezTo>
                    <a:pt x="111" y="194"/>
                    <a:pt x="113" y="194"/>
                    <a:pt x="114" y="194"/>
                  </a:cubicBezTo>
                  <a:cubicBezTo>
                    <a:pt x="116" y="193"/>
                    <a:pt x="116" y="192"/>
                    <a:pt x="117" y="191"/>
                  </a:cubicBezTo>
                  <a:cubicBezTo>
                    <a:pt x="118" y="191"/>
                    <a:pt x="117" y="193"/>
                    <a:pt x="118" y="193"/>
                  </a:cubicBezTo>
                  <a:cubicBezTo>
                    <a:pt x="119" y="193"/>
                    <a:pt x="119" y="191"/>
                    <a:pt x="119" y="191"/>
                  </a:cubicBezTo>
                  <a:cubicBezTo>
                    <a:pt x="120" y="191"/>
                    <a:pt x="122" y="192"/>
                    <a:pt x="124" y="191"/>
                  </a:cubicBezTo>
                  <a:cubicBezTo>
                    <a:pt x="125" y="191"/>
                    <a:pt x="126" y="188"/>
                    <a:pt x="128" y="189"/>
                  </a:cubicBezTo>
                  <a:cubicBezTo>
                    <a:pt x="128" y="186"/>
                    <a:pt x="124" y="187"/>
                    <a:pt x="125" y="183"/>
                  </a:cubicBezTo>
                  <a:cubicBezTo>
                    <a:pt x="128" y="183"/>
                    <a:pt x="126" y="182"/>
                    <a:pt x="126" y="177"/>
                  </a:cubicBezTo>
                  <a:cubicBezTo>
                    <a:pt x="126" y="174"/>
                    <a:pt x="128" y="172"/>
                    <a:pt x="127" y="169"/>
                  </a:cubicBezTo>
                  <a:cubicBezTo>
                    <a:pt x="129" y="169"/>
                    <a:pt x="130" y="169"/>
                    <a:pt x="132" y="169"/>
                  </a:cubicBezTo>
                  <a:cubicBezTo>
                    <a:pt x="135" y="169"/>
                    <a:pt x="129" y="166"/>
                    <a:pt x="134" y="167"/>
                  </a:cubicBezTo>
                  <a:cubicBezTo>
                    <a:pt x="134" y="168"/>
                    <a:pt x="136" y="168"/>
                    <a:pt x="137" y="168"/>
                  </a:cubicBezTo>
                  <a:cubicBezTo>
                    <a:pt x="135" y="171"/>
                    <a:pt x="135" y="168"/>
                    <a:pt x="135" y="171"/>
                  </a:cubicBezTo>
                  <a:cubicBezTo>
                    <a:pt x="136" y="174"/>
                    <a:pt x="135" y="175"/>
                    <a:pt x="138" y="175"/>
                  </a:cubicBezTo>
                  <a:cubicBezTo>
                    <a:pt x="138" y="177"/>
                    <a:pt x="138" y="178"/>
                    <a:pt x="137" y="179"/>
                  </a:cubicBezTo>
                  <a:cubicBezTo>
                    <a:pt x="136" y="181"/>
                    <a:pt x="142" y="177"/>
                    <a:pt x="144" y="180"/>
                  </a:cubicBezTo>
                  <a:cubicBezTo>
                    <a:pt x="143" y="183"/>
                    <a:pt x="136" y="180"/>
                    <a:pt x="135" y="184"/>
                  </a:cubicBezTo>
                  <a:cubicBezTo>
                    <a:pt x="134" y="187"/>
                    <a:pt x="138" y="187"/>
                    <a:pt x="139" y="188"/>
                  </a:cubicBezTo>
                  <a:cubicBezTo>
                    <a:pt x="140" y="189"/>
                    <a:pt x="140" y="191"/>
                    <a:pt x="142" y="190"/>
                  </a:cubicBezTo>
                  <a:cubicBezTo>
                    <a:pt x="141" y="188"/>
                    <a:pt x="138" y="188"/>
                    <a:pt x="144" y="188"/>
                  </a:cubicBezTo>
                  <a:cubicBezTo>
                    <a:pt x="145" y="188"/>
                    <a:pt x="147" y="188"/>
                    <a:pt x="148" y="188"/>
                  </a:cubicBezTo>
                  <a:cubicBezTo>
                    <a:pt x="150" y="188"/>
                    <a:pt x="151" y="189"/>
                    <a:pt x="153" y="189"/>
                  </a:cubicBezTo>
                  <a:cubicBezTo>
                    <a:pt x="156" y="189"/>
                    <a:pt x="157" y="187"/>
                    <a:pt x="160" y="188"/>
                  </a:cubicBezTo>
                  <a:cubicBezTo>
                    <a:pt x="160" y="188"/>
                    <a:pt x="164" y="190"/>
                    <a:pt x="166" y="188"/>
                  </a:cubicBezTo>
                  <a:cubicBezTo>
                    <a:pt x="166" y="188"/>
                    <a:pt x="166" y="187"/>
                    <a:pt x="166" y="187"/>
                  </a:cubicBezTo>
                  <a:cubicBezTo>
                    <a:pt x="169" y="186"/>
                    <a:pt x="173" y="187"/>
                    <a:pt x="174" y="184"/>
                  </a:cubicBezTo>
                  <a:cubicBezTo>
                    <a:pt x="179" y="189"/>
                    <a:pt x="182" y="180"/>
                    <a:pt x="185" y="183"/>
                  </a:cubicBezTo>
                  <a:cubicBezTo>
                    <a:pt x="185" y="182"/>
                    <a:pt x="185" y="180"/>
                    <a:pt x="185" y="179"/>
                  </a:cubicBezTo>
                  <a:cubicBezTo>
                    <a:pt x="187" y="179"/>
                    <a:pt x="187" y="178"/>
                    <a:pt x="187" y="176"/>
                  </a:cubicBezTo>
                  <a:cubicBezTo>
                    <a:pt x="187" y="176"/>
                    <a:pt x="188" y="173"/>
                    <a:pt x="188" y="173"/>
                  </a:cubicBezTo>
                  <a:cubicBezTo>
                    <a:pt x="190" y="172"/>
                    <a:pt x="188" y="172"/>
                    <a:pt x="188" y="169"/>
                  </a:cubicBezTo>
                  <a:cubicBezTo>
                    <a:pt x="191" y="169"/>
                    <a:pt x="193" y="169"/>
                    <a:pt x="193" y="167"/>
                  </a:cubicBezTo>
                  <a:cubicBezTo>
                    <a:pt x="194" y="167"/>
                    <a:pt x="194" y="168"/>
                    <a:pt x="194" y="169"/>
                  </a:cubicBezTo>
                  <a:cubicBezTo>
                    <a:pt x="195" y="168"/>
                    <a:pt x="197" y="168"/>
                    <a:pt x="199" y="168"/>
                  </a:cubicBezTo>
                  <a:cubicBezTo>
                    <a:pt x="200" y="168"/>
                    <a:pt x="200" y="166"/>
                    <a:pt x="201" y="166"/>
                  </a:cubicBezTo>
                  <a:cubicBezTo>
                    <a:pt x="202" y="163"/>
                    <a:pt x="201" y="161"/>
                    <a:pt x="199" y="161"/>
                  </a:cubicBezTo>
                  <a:cubicBezTo>
                    <a:pt x="200" y="160"/>
                    <a:pt x="200" y="158"/>
                    <a:pt x="200" y="156"/>
                  </a:cubicBezTo>
                  <a:cubicBezTo>
                    <a:pt x="203" y="157"/>
                    <a:pt x="204" y="156"/>
                    <a:pt x="204" y="154"/>
                  </a:cubicBezTo>
                  <a:cubicBezTo>
                    <a:pt x="207" y="157"/>
                    <a:pt x="207" y="152"/>
                    <a:pt x="212" y="154"/>
                  </a:cubicBezTo>
                  <a:cubicBezTo>
                    <a:pt x="212" y="154"/>
                    <a:pt x="213" y="155"/>
                    <a:pt x="213" y="155"/>
                  </a:cubicBezTo>
                  <a:cubicBezTo>
                    <a:pt x="214" y="155"/>
                    <a:pt x="214" y="154"/>
                    <a:pt x="215" y="154"/>
                  </a:cubicBezTo>
                  <a:cubicBezTo>
                    <a:pt x="216" y="154"/>
                    <a:pt x="218" y="155"/>
                    <a:pt x="218" y="155"/>
                  </a:cubicBezTo>
                  <a:cubicBezTo>
                    <a:pt x="219" y="155"/>
                    <a:pt x="218" y="153"/>
                    <a:pt x="219" y="153"/>
                  </a:cubicBezTo>
                  <a:cubicBezTo>
                    <a:pt x="220" y="152"/>
                    <a:pt x="221" y="153"/>
                    <a:pt x="221" y="153"/>
                  </a:cubicBezTo>
                  <a:cubicBezTo>
                    <a:pt x="223" y="151"/>
                    <a:pt x="223" y="149"/>
                    <a:pt x="226" y="150"/>
                  </a:cubicBezTo>
                  <a:cubicBezTo>
                    <a:pt x="224" y="149"/>
                    <a:pt x="226" y="144"/>
                    <a:pt x="222" y="144"/>
                  </a:cubicBezTo>
                  <a:cubicBezTo>
                    <a:pt x="220" y="143"/>
                    <a:pt x="221" y="147"/>
                    <a:pt x="220" y="147"/>
                  </a:cubicBezTo>
                  <a:cubicBezTo>
                    <a:pt x="219" y="147"/>
                    <a:pt x="219" y="145"/>
                    <a:pt x="218" y="146"/>
                  </a:cubicBezTo>
                  <a:cubicBezTo>
                    <a:pt x="217" y="146"/>
                    <a:pt x="216" y="147"/>
                    <a:pt x="217" y="147"/>
                  </a:cubicBezTo>
                  <a:cubicBezTo>
                    <a:pt x="216" y="147"/>
                    <a:pt x="215" y="145"/>
                    <a:pt x="214" y="146"/>
                  </a:cubicBezTo>
                  <a:cubicBezTo>
                    <a:pt x="212" y="146"/>
                    <a:pt x="211" y="148"/>
                    <a:pt x="208" y="147"/>
                  </a:cubicBezTo>
                  <a:cubicBezTo>
                    <a:pt x="207" y="147"/>
                    <a:pt x="207" y="148"/>
                    <a:pt x="207" y="149"/>
                  </a:cubicBezTo>
                  <a:cubicBezTo>
                    <a:pt x="202" y="148"/>
                    <a:pt x="197" y="149"/>
                    <a:pt x="193" y="148"/>
                  </a:cubicBezTo>
                  <a:cubicBezTo>
                    <a:pt x="193" y="148"/>
                    <a:pt x="193" y="146"/>
                    <a:pt x="193" y="146"/>
                  </a:cubicBezTo>
                  <a:cubicBezTo>
                    <a:pt x="192" y="145"/>
                    <a:pt x="189" y="146"/>
                    <a:pt x="188" y="144"/>
                  </a:cubicBezTo>
                  <a:cubicBezTo>
                    <a:pt x="191" y="138"/>
                    <a:pt x="189" y="134"/>
                    <a:pt x="188" y="127"/>
                  </a:cubicBezTo>
                  <a:cubicBezTo>
                    <a:pt x="191" y="126"/>
                    <a:pt x="196" y="122"/>
                    <a:pt x="198" y="124"/>
                  </a:cubicBezTo>
                  <a:cubicBezTo>
                    <a:pt x="200" y="123"/>
                    <a:pt x="197" y="123"/>
                    <a:pt x="199" y="120"/>
                  </a:cubicBezTo>
                  <a:cubicBezTo>
                    <a:pt x="203" y="120"/>
                    <a:pt x="203" y="113"/>
                    <a:pt x="204" y="111"/>
                  </a:cubicBezTo>
                  <a:cubicBezTo>
                    <a:pt x="204" y="111"/>
                    <a:pt x="206" y="112"/>
                    <a:pt x="206" y="111"/>
                  </a:cubicBezTo>
                  <a:cubicBezTo>
                    <a:pt x="206" y="109"/>
                    <a:pt x="202" y="108"/>
                    <a:pt x="204" y="106"/>
                  </a:cubicBezTo>
                  <a:cubicBezTo>
                    <a:pt x="202" y="107"/>
                    <a:pt x="199" y="105"/>
                    <a:pt x="197" y="106"/>
                  </a:cubicBezTo>
                  <a:cubicBezTo>
                    <a:pt x="194" y="106"/>
                    <a:pt x="191" y="108"/>
                    <a:pt x="188" y="108"/>
                  </a:cubicBezTo>
                  <a:cubicBezTo>
                    <a:pt x="187" y="106"/>
                    <a:pt x="186" y="115"/>
                    <a:pt x="187" y="113"/>
                  </a:cubicBezTo>
                  <a:cubicBezTo>
                    <a:pt x="186" y="115"/>
                    <a:pt x="185" y="112"/>
                    <a:pt x="185" y="113"/>
                  </a:cubicBezTo>
                  <a:cubicBezTo>
                    <a:pt x="184" y="114"/>
                    <a:pt x="185" y="116"/>
                    <a:pt x="185" y="117"/>
                  </a:cubicBezTo>
                  <a:cubicBezTo>
                    <a:pt x="185" y="118"/>
                    <a:pt x="182" y="120"/>
                    <a:pt x="180" y="122"/>
                  </a:cubicBezTo>
                  <a:cubicBezTo>
                    <a:pt x="177" y="126"/>
                    <a:pt x="177" y="128"/>
                    <a:pt x="172" y="128"/>
                  </a:cubicBezTo>
                  <a:cubicBezTo>
                    <a:pt x="172" y="130"/>
                    <a:pt x="174" y="131"/>
                    <a:pt x="172" y="131"/>
                  </a:cubicBezTo>
                  <a:cubicBezTo>
                    <a:pt x="170" y="132"/>
                    <a:pt x="172" y="133"/>
                    <a:pt x="171" y="134"/>
                  </a:cubicBezTo>
                  <a:cubicBezTo>
                    <a:pt x="170" y="134"/>
                    <a:pt x="169" y="133"/>
                    <a:pt x="168" y="134"/>
                  </a:cubicBezTo>
                  <a:cubicBezTo>
                    <a:pt x="168" y="134"/>
                    <a:pt x="169" y="136"/>
                    <a:pt x="168" y="136"/>
                  </a:cubicBezTo>
                  <a:cubicBezTo>
                    <a:pt x="168" y="136"/>
                    <a:pt x="167" y="136"/>
                    <a:pt x="167" y="136"/>
                  </a:cubicBezTo>
                  <a:cubicBezTo>
                    <a:pt x="166" y="138"/>
                    <a:pt x="168" y="141"/>
                    <a:pt x="166" y="141"/>
                  </a:cubicBezTo>
                  <a:cubicBezTo>
                    <a:pt x="167" y="142"/>
                    <a:pt x="169" y="143"/>
                    <a:pt x="167" y="143"/>
                  </a:cubicBezTo>
                  <a:cubicBezTo>
                    <a:pt x="169" y="145"/>
                    <a:pt x="170" y="147"/>
                    <a:pt x="173" y="147"/>
                  </a:cubicBezTo>
                  <a:cubicBezTo>
                    <a:pt x="173" y="149"/>
                    <a:pt x="174" y="150"/>
                    <a:pt x="175" y="150"/>
                  </a:cubicBezTo>
                  <a:cubicBezTo>
                    <a:pt x="175" y="151"/>
                    <a:pt x="174" y="151"/>
                    <a:pt x="173" y="153"/>
                  </a:cubicBezTo>
                  <a:cubicBezTo>
                    <a:pt x="172" y="154"/>
                    <a:pt x="173" y="155"/>
                    <a:pt x="172" y="156"/>
                  </a:cubicBezTo>
                  <a:cubicBezTo>
                    <a:pt x="171" y="157"/>
                    <a:pt x="169" y="157"/>
                    <a:pt x="167" y="157"/>
                  </a:cubicBezTo>
                  <a:cubicBezTo>
                    <a:pt x="167" y="162"/>
                    <a:pt x="163" y="164"/>
                    <a:pt x="164" y="170"/>
                  </a:cubicBezTo>
                  <a:cubicBezTo>
                    <a:pt x="159" y="169"/>
                    <a:pt x="160" y="176"/>
                    <a:pt x="157" y="176"/>
                  </a:cubicBezTo>
                  <a:cubicBezTo>
                    <a:pt x="156" y="176"/>
                    <a:pt x="156" y="176"/>
                    <a:pt x="155" y="176"/>
                  </a:cubicBezTo>
                  <a:cubicBezTo>
                    <a:pt x="154" y="177"/>
                    <a:pt x="155" y="178"/>
                    <a:pt x="154" y="179"/>
                  </a:cubicBezTo>
                  <a:cubicBezTo>
                    <a:pt x="152" y="179"/>
                    <a:pt x="150" y="177"/>
                    <a:pt x="148" y="180"/>
                  </a:cubicBezTo>
                  <a:cubicBezTo>
                    <a:pt x="146" y="180"/>
                    <a:pt x="148" y="175"/>
                    <a:pt x="147" y="173"/>
                  </a:cubicBezTo>
                  <a:cubicBezTo>
                    <a:pt x="146" y="172"/>
                    <a:pt x="146" y="169"/>
                    <a:pt x="145" y="169"/>
                  </a:cubicBezTo>
                  <a:cubicBezTo>
                    <a:pt x="142" y="169"/>
                    <a:pt x="146" y="166"/>
                    <a:pt x="141" y="166"/>
                  </a:cubicBezTo>
                  <a:cubicBezTo>
                    <a:pt x="143" y="163"/>
                    <a:pt x="139" y="162"/>
                    <a:pt x="139" y="161"/>
                  </a:cubicBezTo>
                  <a:cubicBezTo>
                    <a:pt x="139" y="160"/>
                    <a:pt x="140" y="160"/>
                    <a:pt x="140" y="158"/>
                  </a:cubicBezTo>
                  <a:cubicBezTo>
                    <a:pt x="140" y="155"/>
                    <a:pt x="137" y="154"/>
                    <a:pt x="134" y="151"/>
                  </a:cubicBezTo>
                  <a:cubicBezTo>
                    <a:pt x="131" y="153"/>
                    <a:pt x="132" y="158"/>
                    <a:pt x="126" y="157"/>
                  </a:cubicBezTo>
                  <a:cubicBezTo>
                    <a:pt x="126" y="158"/>
                    <a:pt x="127" y="158"/>
                    <a:pt x="128" y="158"/>
                  </a:cubicBezTo>
                  <a:cubicBezTo>
                    <a:pt x="128" y="160"/>
                    <a:pt x="127" y="159"/>
                    <a:pt x="126" y="160"/>
                  </a:cubicBezTo>
                  <a:cubicBezTo>
                    <a:pt x="124" y="160"/>
                    <a:pt x="125" y="164"/>
                    <a:pt x="122" y="163"/>
                  </a:cubicBezTo>
                  <a:cubicBezTo>
                    <a:pt x="117" y="164"/>
                    <a:pt x="119" y="158"/>
                    <a:pt x="113" y="160"/>
                  </a:cubicBezTo>
                  <a:cubicBezTo>
                    <a:pt x="113" y="159"/>
                    <a:pt x="114" y="159"/>
                    <a:pt x="115" y="158"/>
                  </a:cubicBezTo>
                  <a:cubicBezTo>
                    <a:pt x="117" y="155"/>
                    <a:pt x="112" y="153"/>
                    <a:pt x="115" y="151"/>
                  </a:cubicBezTo>
                  <a:cubicBezTo>
                    <a:pt x="115" y="150"/>
                    <a:pt x="113" y="150"/>
                    <a:pt x="112" y="149"/>
                  </a:cubicBezTo>
                  <a:cubicBezTo>
                    <a:pt x="111" y="148"/>
                    <a:pt x="113" y="147"/>
                    <a:pt x="113" y="147"/>
                  </a:cubicBezTo>
                  <a:cubicBezTo>
                    <a:pt x="113" y="145"/>
                    <a:pt x="111" y="145"/>
                    <a:pt x="111" y="144"/>
                  </a:cubicBezTo>
                  <a:cubicBezTo>
                    <a:pt x="111" y="143"/>
                    <a:pt x="112" y="136"/>
                    <a:pt x="111" y="141"/>
                  </a:cubicBezTo>
                  <a:cubicBezTo>
                    <a:pt x="109" y="140"/>
                    <a:pt x="110" y="138"/>
                    <a:pt x="112" y="138"/>
                  </a:cubicBezTo>
                  <a:cubicBezTo>
                    <a:pt x="110" y="134"/>
                    <a:pt x="116" y="133"/>
                    <a:pt x="113" y="133"/>
                  </a:cubicBezTo>
                  <a:cubicBezTo>
                    <a:pt x="113" y="131"/>
                    <a:pt x="116" y="132"/>
                    <a:pt x="117" y="130"/>
                  </a:cubicBezTo>
                  <a:cubicBezTo>
                    <a:pt x="117" y="129"/>
                    <a:pt x="118" y="130"/>
                    <a:pt x="118" y="130"/>
                  </a:cubicBezTo>
                  <a:cubicBezTo>
                    <a:pt x="119" y="130"/>
                    <a:pt x="119" y="128"/>
                    <a:pt x="120" y="128"/>
                  </a:cubicBezTo>
                  <a:cubicBezTo>
                    <a:pt x="121" y="128"/>
                    <a:pt x="121" y="126"/>
                    <a:pt x="121" y="124"/>
                  </a:cubicBezTo>
                  <a:cubicBezTo>
                    <a:pt x="124" y="125"/>
                    <a:pt x="125" y="124"/>
                    <a:pt x="125" y="122"/>
                  </a:cubicBezTo>
                  <a:cubicBezTo>
                    <a:pt x="128" y="121"/>
                    <a:pt x="126" y="126"/>
                    <a:pt x="131" y="124"/>
                  </a:cubicBezTo>
                  <a:cubicBezTo>
                    <a:pt x="131" y="123"/>
                    <a:pt x="129" y="123"/>
                    <a:pt x="128" y="123"/>
                  </a:cubicBezTo>
                  <a:cubicBezTo>
                    <a:pt x="132" y="120"/>
                    <a:pt x="135" y="122"/>
                    <a:pt x="138" y="118"/>
                  </a:cubicBezTo>
                  <a:cubicBezTo>
                    <a:pt x="138" y="118"/>
                    <a:pt x="137" y="117"/>
                    <a:pt x="138" y="116"/>
                  </a:cubicBezTo>
                  <a:cubicBezTo>
                    <a:pt x="138" y="116"/>
                    <a:pt x="140" y="117"/>
                    <a:pt x="140" y="116"/>
                  </a:cubicBezTo>
                  <a:cubicBezTo>
                    <a:pt x="141" y="115"/>
                    <a:pt x="140" y="113"/>
                    <a:pt x="140" y="113"/>
                  </a:cubicBezTo>
                  <a:cubicBezTo>
                    <a:pt x="140" y="112"/>
                    <a:pt x="143" y="111"/>
                    <a:pt x="144" y="110"/>
                  </a:cubicBezTo>
                  <a:cubicBezTo>
                    <a:pt x="144" y="109"/>
                    <a:pt x="143" y="107"/>
                    <a:pt x="144" y="106"/>
                  </a:cubicBezTo>
                  <a:cubicBezTo>
                    <a:pt x="144" y="105"/>
                    <a:pt x="145" y="107"/>
                    <a:pt x="146" y="107"/>
                  </a:cubicBezTo>
                  <a:cubicBezTo>
                    <a:pt x="145" y="107"/>
                    <a:pt x="148" y="101"/>
                    <a:pt x="147" y="101"/>
                  </a:cubicBezTo>
                  <a:cubicBezTo>
                    <a:pt x="150" y="104"/>
                    <a:pt x="150" y="99"/>
                    <a:pt x="153" y="98"/>
                  </a:cubicBezTo>
                  <a:cubicBezTo>
                    <a:pt x="153" y="96"/>
                    <a:pt x="155" y="95"/>
                    <a:pt x="153" y="95"/>
                  </a:cubicBezTo>
                  <a:cubicBezTo>
                    <a:pt x="153" y="93"/>
                    <a:pt x="156" y="94"/>
                    <a:pt x="157" y="91"/>
                  </a:cubicBezTo>
                  <a:cubicBezTo>
                    <a:pt x="157" y="90"/>
                    <a:pt x="159" y="90"/>
                    <a:pt x="160" y="90"/>
                  </a:cubicBezTo>
                  <a:cubicBezTo>
                    <a:pt x="160" y="89"/>
                    <a:pt x="160" y="88"/>
                    <a:pt x="159" y="88"/>
                  </a:cubicBezTo>
                  <a:cubicBezTo>
                    <a:pt x="162" y="85"/>
                    <a:pt x="164" y="85"/>
                    <a:pt x="167" y="84"/>
                  </a:cubicBezTo>
                  <a:cubicBezTo>
                    <a:pt x="169" y="83"/>
                    <a:pt x="167" y="83"/>
                    <a:pt x="168" y="80"/>
                  </a:cubicBezTo>
                  <a:cubicBezTo>
                    <a:pt x="169" y="79"/>
                    <a:pt x="172" y="78"/>
                    <a:pt x="172" y="76"/>
                  </a:cubicBezTo>
                  <a:cubicBezTo>
                    <a:pt x="172" y="73"/>
                    <a:pt x="175" y="77"/>
                    <a:pt x="175" y="73"/>
                  </a:cubicBezTo>
                  <a:cubicBezTo>
                    <a:pt x="180" y="71"/>
                    <a:pt x="185" y="75"/>
                    <a:pt x="185" y="68"/>
                  </a:cubicBezTo>
                  <a:cubicBezTo>
                    <a:pt x="187" y="69"/>
                    <a:pt x="192" y="67"/>
                    <a:pt x="195" y="69"/>
                  </a:cubicBezTo>
                  <a:cubicBezTo>
                    <a:pt x="197" y="68"/>
                    <a:pt x="197" y="67"/>
                    <a:pt x="198" y="65"/>
                  </a:cubicBezTo>
                  <a:cubicBezTo>
                    <a:pt x="201" y="64"/>
                    <a:pt x="204" y="69"/>
                    <a:pt x="204" y="64"/>
                  </a:cubicBezTo>
                  <a:cubicBezTo>
                    <a:pt x="206" y="65"/>
                    <a:pt x="206" y="67"/>
                    <a:pt x="208" y="68"/>
                  </a:cubicBezTo>
                  <a:cubicBezTo>
                    <a:pt x="210" y="67"/>
                    <a:pt x="209" y="64"/>
                    <a:pt x="213" y="65"/>
                  </a:cubicBezTo>
                  <a:cubicBezTo>
                    <a:pt x="213" y="67"/>
                    <a:pt x="212" y="68"/>
                    <a:pt x="212" y="69"/>
                  </a:cubicBezTo>
                  <a:cubicBezTo>
                    <a:pt x="213" y="70"/>
                    <a:pt x="218" y="64"/>
                    <a:pt x="221" y="67"/>
                  </a:cubicBezTo>
                  <a:cubicBezTo>
                    <a:pt x="223" y="68"/>
                    <a:pt x="222" y="66"/>
                    <a:pt x="224" y="67"/>
                  </a:cubicBezTo>
                  <a:cubicBezTo>
                    <a:pt x="226" y="67"/>
                    <a:pt x="229" y="69"/>
                    <a:pt x="232" y="68"/>
                  </a:cubicBezTo>
                  <a:cubicBezTo>
                    <a:pt x="231" y="68"/>
                    <a:pt x="233" y="71"/>
                    <a:pt x="232" y="71"/>
                  </a:cubicBezTo>
                  <a:cubicBezTo>
                    <a:pt x="232" y="72"/>
                    <a:pt x="230" y="71"/>
                    <a:pt x="230" y="71"/>
                  </a:cubicBezTo>
                  <a:cubicBezTo>
                    <a:pt x="229" y="72"/>
                    <a:pt x="230" y="74"/>
                    <a:pt x="227" y="74"/>
                  </a:cubicBezTo>
                  <a:cubicBezTo>
                    <a:pt x="229" y="77"/>
                    <a:pt x="236" y="74"/>
                    <a:pt x="239" y="74"/>
                  </a:cubicBezTo>
                  <a:cubicBezTo>
                    <a:pt x="241" y="73"/>
                    <a:pt x="241" y="76"/>
                    <a:pt x="241" y="76"/>
                  </a:cubicBezTo>
                  <a:cubicBezTo>
                    <a:pt x="242" y="77"/>
                    <a:pt x="245" y="75"/>
                    <a:pt x="245" y="77"/>
                  </a:cubicBezTo>
                  <a:cubicBezTo>
                    <a:pt x="253" y="75"/>
                    <a:pt x="255" y="82"/>
                    <a:pt x="260" y="80"/>
                  </a:cubicBezTo>
                  <a:cubicBezTo>
                    <a:pt x="259" y="83"/>
                    <a:pt x="264" y="81"/>
                    <a:pt x="264" y="84"/>
                  </a:cubicBezTo>
                  <a:cubicBezTo>
                    <a:pt x="267" y="84"/>
                    <a:pt x="272" y="84"/>
                    <a:pt x="268" y="87"/>
                  </a:cubicBezTo>
                  <a:cubicBezTo>
                    <a:pt x="271" y="87"/>
                    <a:pt x="273" y="87"/>
                    <a:pt x="275" y="88"/>
                  </a:cubicBezTo>
                  <a:cubicBezTo>
                    <a:pt x="276" y="88"/>
                    <a:pt x="275" y="90"/>
                    <a:pt x="275" y="90"/>
                  </a:cubicBezTo>
                  <a:cubicBezTo>
                    <a:pt x="276" y="91"/>
                    <a:pt x="278" y="90"/>
                    <a:pt x="279" y="90"/>
                  </a:cubicBezTo>
                  <a:cubicBezTo>
                    <a:pt x="280" y="95"/>
                    <a:pt x="280" y="96"/>
                    <a:pt x="279" y="101"/>
                  </a:cubicBezTo>
                  <a:cubicBezTo>
                    <a:pt x="277" y="98"/>
                    <a:pt x="275" y="102"/>
                    <a:pt x="272" y="102"/>
                  </a:cubicBezTo>
                  <a:cubicBezTo>
                    <a:pt x="269" y="102"/>
                    <a:pt x="264" y="99"/>
                    <a:pt x="261" y="102"/>
                  </a:cubicBezTo>
                  <a:cubicBezTo>
                    <a:pt x="260" y="102"/>
                    <a:pt x="261" y="100"/>
                    <a:pt x="260" y="100"/>
                  </a:cubicBezTo>
                  <a:cubicBezTo>
                    <a:pt x="259" y="99"/>
                    <a:pt x="258" y="101"/>
                    <a:pt x="258" y="101"/>
                  </a:cubicBezTo>
                  <a:cubicBezTo>
                    <a:pt x="257" y="101"/>
                    <a:pt x="256" y="98"/>
                    <a:pt x="255" y="98"/>
                  </a:cubicBezTo>
                  <a:cubicBezTo>
                    <a:pt x="254" y="98"/>
                    <a:pt x="250" y="102"/>
                    <a:pt x="251" y="97"/>
                  </a:cubicBezTo>
                  <a:cubicBezTo>
                    <a:pt x="247" y="99"/>
                    <a:pt x="248" y="97"/>
                    <a:pt x="244" y="97"/>
                  </a:cubicBezTo>
                  <a:cubicBezTo>
                    <a:pt x="243" y="99"/>
                    <a:pt x="245" y="100"/>
                    <a:pt x="246" y="100"/>
                  </a:cubicBezTo>
                  <a:cubicBezTo>
                    <a:pt x="248" y="99"/>
                    <a:pt x="248" y="101"/>
                    <a:pt x="250" y="101"/>
                  </a:cubicBezTo>
                  <a:cubicBezTo>
                    <a:pt x="247" y="103"/>
                    <a:pt x="250" y="102"/>
                    <a:pt x="251" y="103"/>
                  </a:cubicBezTo>
                  <a:cubicBezTo>
                    <a:pt x="251" y="104"/>
                    <a:pt x="250" y="105"/>
                    <a:pt x="251" y="106"/>
                  </a:cubicBezTo>
                  <a:cubicBezTo>
                    <a:pt x="251" y="106"/>
                    <a:pt x="253" y="107"/>
                    <a:pt x="253" y="108"/>
                  </a:cubicBezTo>
                  <a:cubicBezTo>
                    <a:pt x="253" y="109"/>
                    <a:pt x="256" y="112"/>
                    <a:pt x="255" y="116"/>
                  </a:cubicBezTo>
                  <a:cubicBezTo>
                    <a:pt x="256" y="120"/>
                    <a:pt x="263" y="117"/>
                    <a:pt x="264" y="121"/>
                  </a:cubicBezTo>
                  <a:cubicBezTo>
                    <a:pt x="265" y="120"/>
                    <a:pt x="265" y="118"/>
                    <a:pt x="267" y="118"/>
                  </a:cubicBezTo>
                  <a:cubicBezTo>
                    <a:pt x="267" y="115"/>
                    <a:pt x="262" y="116"/>
                    <a:pt x="260" y="114"/>
                  </a:cubicBezTo>
                  <a:cubicBezTo>
                    <a:pt x="259" y="109"/>
                    <a:pt x="267" y="112"/>
                    <a:pt x="270" y="111"/>
                  </a:cubicBezTo>
                  <a:cubicBezTo>
                    <a:pt x="269" y="114"/>
                    <a:pt x="275" y="111"/>
                    <a:pt x="273" y="115"/>
                  </a:cubicBezTo>
                  <a:cubicBezTo>
                    <a:pt x="276" y="116"/>
                    <a:pt x="278" y="111"/>
                    <a:pt x="278" y="116"/>
                  </a:cubicBezTo>
                  <a:cubicBezTo>
                    <a:pt x="281" y="115"/>
                    <a:pt x="278" y="110"/>
                    <a:pt x="275" y="110"/>
                  </a:cubicBezTo>
                  <a:cubicBezTo>
                    <a:pt x="276" y="108"/>
                    <a:pt x="279" y="107"/>
                    <a:pt x="281" y="107"/>
                  </a:cubicBezTo>
                  <a:cubicBezTo>
                    <a:pt x="283" y="105"/>
                    <a:pt x="283" y="102"/>
                    <a:pt x="285" y="101"/>
                  </a:cubicBezTo>
                  <a:cubicBezTo>
                    <a:pt x="290" y="100"/>
                    <a:pt x="292" y="102"/>
                    <a:pt x="296" y="103"/>
                  </a:cubicBezTo>
                  <a:cubicBezTo>
                    <a:pt x="297" y="103"/>
                    <a:pt x="296" y="101"/>
                    <a:pt x="298" y="101"/>
                  </a:cubicBezTo>
                  <a:cubicBezTo>
                    <a:pt x="298" y="99"/>
                    <a:pt x="297" y="98"/>
                    <a:pt x="296" y="97"/>
                  </a:cubicBezTo>
                  <a:cubicBezTo>
                    <a:pt x="297" y="93"/>
                    <a:pt x="297" y="89"/>
                    <a:pt x="297" y="84"/>
                  </a:cubicBezTo>
                  <a:cubicBezTo>
                    <a:pt x="300" y="84"/>
                    <a:pt x="304" y="84"/>
                    <a:pt x="306" y="86"/>
                  </a:cubicBezTo>
                  <a:cubicBezTo>
                    <a:pt x="307" y="86"/>
                    <a:pt x="310" y="86"/>
                    <a:pt x="310" y="89"/>
                  </a:cubicBezTo>
                  <a:cubicBezTo>
                    <a:pt x="307" y="89"/>
                    <a:pt x="305" y="89"/>
                    <a:pt x="303" y="89"/>
                  </a:cubicBezTo>
                  <a:cubicBezTo>
                    <a:pt x="303" y="90"/>
                    <a:pt x="303" y="91"/>
                    <a:pt x="303" y="93"/>
                  </a:cubicBezTo>
                  <a:cubicBezTo>
                    <a:pt x="305" y="96"/>
                    <a:pt x="306" y="92"/>
                    <a:pt x="308" y="94"/>
                  </a:cubicBezTo>
                  <a:cubicBezTo>
                    <a:pt x="310" y="94"/>
                    <a:pt x="305" y="95"/>
                    <a:pt x="305" y="95"/>
                  </a:cubicBezTo>
                  <a:cubicBezTo>
                    <a:pt x="304" y="97"/>
                    <a:pt x="308" y="95"/>
                    <a:pt x="310" y="97"/>
                  </a:cubicBezTo>
                  <a:cubicBezTo>
                    <a:pt x="312" y="96"/>
                    <a:pt x="314" y="95"/>
                    <a:pt x="315" y="93"/>
                  </a:cubicBezTo>
                  <a:cubicBezTo>
                    <a:pt x="316" y="92"/>
                    <a:pt x="317" y="92"/>
                    <a:pt x="317" y="90"/>
                  </a:cubicBezTo>
                  <a:cubicBezTo>
                    <a:pt x="322" y="92"/>
                    <a:pt x="321" y="87"/>
                    <a:pt x="326" y="88"/>
                  </a:cubicBezTo>
                  <a:cubicBezTo>
                    <a:pt x="328" y="87"/>
                    <a:pt x="329" y="86"/>
                    <a:pt x="328" y="84"/>
                  </a:cubicBezTo>
                  <a:cubicBezTo>
                    <a:pt x="330" y="84"/>
                    <a:pt x="332" y="83"/>
                    <a:pt x="332" y="82"/>
                  </a:cubicBezTo>
                  <a:cubicBezTo>
                    <a:pt x="337" y="86"/>
                    <a:pt x="340" y="80"/>
                    <a:pt x="345" y="80"/>
                  </a:cubicBezTo>
                  <a:cubicBezTo>
                    <a:pt x="345" y="81"/>
                    <a:pt x="345" y="83"/>
                    <a:pt x="345" y="84"/>
                  </a:cubicBezTo>
                  <a:cubicBezTo>
                    <a:pt x="349" y="85"/>
                    <a:pt x="353" y="84"/>
                    <a:pt x="356" y="83"/>
                  </a:cubicBezTo>
                  <a:cubicBezTo>
                    <a:pt x="356" y="83"/>
                    <a:pt x="358" y="83"/>
                    <a:pt x="358" y="83"/>
                  </a:cubicBezTo>
                  <a:cubicBezTo>
                    <a:pt x="358" y="83"/>
                    <a:pt x="358" y="82"/>
                    <a:pt x="358" y="82"/>
                  </a:cubicBezTo>
                  <a:cubicBezTo>
                    <a:pt x="360" y="81"/>
                    <a:pt x="364" y="82"/>
                    <a:pt x="364" y="78"/>
                  </a:cubicBezTo>
                  <a:cubicBezTo>
                    <a:pt x="367" y="80"/>
                    <a:pt x="371" y="80"/>
                    <a:pt x="373" y="83"/>
                  </a:cubicBezTo>
                  <a:cubicBezTo>
                    <a:pt x="375" y="82"/>
                    <a:pt x="376" y="81"/>
                    <a:pt x="377" y="80"/>
                  </a:cubicBezTo>
                  <a:cubicBezTo>
                    <a:pt x="377" y="78"/>
                    <a:pt x="372" y="77"/>
                    <a:pt x="376" y="76"/>
                  </a:cubicBezTo>
                  <a:cubicBezTo>
                    <a:pt x="374" y="73"/>
                    <a:pt x="368" y="74"/>
                    <a:pt x="370" y="68"/>
                  </a:cubicBezTo>
                  <a:cubicBezTo>
                    <a:pt x="372" y="69"/>
                    <a:pt x="372" y="71"/>
                    <a:pt x="376" y="71"/>
                  </a:cubicBezTo>
                  <a:cubicBezTo>
                    <a:pt x="377" y="72"/>
                    <a:pt x="379" y="75"/>
                    <a:pt x="383" y="74"/>
                  </a:cubicBezTo>
                  <a:cubicBezTo>
                    <a:pt x="383" y="74"/>
                    <a:pt x="384" y="73"/>
                    <a:pt x="384" y="73"/>
                  </a:cubicBezTo>
                  <a:cubicBezTo>
                    <a:pt x="385" y="72"/>
                    <a:pt x="386" y="75"/>
                    <a:pt x="386" y="73"/>
                  </a:cubicBezTo>
                  <a:cubicBezTo>
                    <a:pt x="388" y="72"/>
                    <a:pt x="388" y="75"/>
                    <a:pt x="389" y="75"/>
                  </a:cubicBezTo>
                  <a:cubicBezTo>
                    <a:pt x="390" y="76"/>
                    <a:pt x="393" y="74"/>
                    <a:pt x="392" y="77"/>
                  </a:cubicBezTo>
                  <a:cubicBezTo>
                    <a:pt x="396" y="76"/>
                    <a:pt x="397" y="78"/>
                    <a:pt x="401" y="76"/>
                  </a:cubicBezTo>
                  <a:cubicBezTo>
                    <a:pt x="400" y="80"/>
                    <a:pt x="405" y="77"/>
                    <a:pt x="404" y="81"/>
                  </a:cubicBezTo>
                  <a:cubicBezTo>
                    <a:pt x="406" y="81"/>
                    <a:pt x="407" y="82"/>
                    <a:pt x="407" y="83"/>
                  </a:cubicBezTo>
                  <a:cubicBezTo>
                    <a:pt x="411" y="83"/>
                    <a:pt x="412" y="85"/>
                    <a:pt x="416" y="84"/>
                  </a:cubicBezTo>
                  <a:cubicBezTo>
                    <a:pt x="418" y="77"/>
                    <a:pt x="409" y="81"/>
                    <a:pt x="411" y="74"/>
                  </a:cubicBezTo>
                  <a:cubicBezTo>
                    <a:pt x="410" y="72"/>
                    <a:pt x="409" y="74"/>
                    <a:pt x="407" y="74"/>
                  </a:cubicBezTo>
                  <a:cubicBezTo>
                    <a:pt x="407" y="71"/>
                    <a:pt x="409" y="70"/>
                    <a:pt x="409" y="67"/>
                  </a:cubicBezTo>
                  <a:cubicBezTo>
                    <a:pt x="409" y="65"/>
                    <a:pt x="407" y="66"/>
                    <a:pt x="406" y="65"/>
                  </a:cubicBezTo>
                  <a:cubicBezTo>
                    <a:pt x="406" y="65"/>
                    <a:pt x="408" y="63"/>
                    <a:pt x="406" y="63"/>
                  </a:cubicBezTo>
                  <a:cubicBezTo>
                    <a:pt x="406" y="61"/>
                    <a:pt x="409" y="62"/>
                    <a:pt x="409" y="58"/>
                  </a:cubicBezTo>
                  <a:cubicBezTo>
                    <a:pt x="411" y="58"/>
                    <a:pt x="410" y="55"/>
                    <a:pt x="413" y="56"/>
                  </a:cubicBezTo>
                  <a:cubicBezTo>
                    <a:pt x="413" y="54"/>
                    <a:pt x="414" y="52"/>
                    <a:pt x="417" y="53"/>
                  </a:cubicBezTo>
                  <a:cubicBezTo>
                    <a:pt x="416" y="47"/>
                    <a:pt x="421" y="49"/>
                    <a:pt x="420" y="44"/>
                  </a:cubicBezTo>
                  <a:cubicBezTo>
                    <a:pt x="426" y="43"/>
                    <a:pt x="428" y="46"/>
                    <a:pt x="432" y="47"/>
                  </a:cubicBezTo>
                  <a:cubicBezTo>
                    <a:pt x="432" y="48"/>
                    <a:pt x="432" y="50"/>
                    <a:pt x="433" y="50"/>
                  </a:cubicBezTo>
                  <a:cubicBezTo>
                    <a:pt x="433" y="52"/>
                    <a:pt x="431" y="51"/>
                    <a:pt x="430" y="51"/>
                  </a:cubicBezTo>
                  <a:cubicBezTo>
                    <a:pt x="430" y="56"/>
                    <a:pt x="432" y="58"/>
                    <a:pt x="430" y="62"/>
                  </a:cubicBezTo>
                  <a:cubicBezTo>
                    <a:pt x="431" y="63"/>
                    <a:pt x="431" y="64"/>
                    <a:pt x="432" y="64"/>
                  </a:cubicBezTo>
                  <a:cubicBezTo>
                    <a:pt x="433" y="65"/>
                    <a:pt x="433" y="66"/>
                    <a:pt x="434" y="65"/>
                  </a:cubicBezTo>
                  <a:cubicBezTo>
                    <a:pt x="432" y="68"/>
                    <a:pt x="434" y="74"/>
                    <a:pt x="432" y="77"/>
                  </a:cubicBezTo>
                  <a:cubicBezTo>
                    <a:pt x="431" y="81"/>
                    <a:pt x="435" y="80"/>
                    <a:pt x="436" y="82"/>
                  </a:cubicBezTo>
                  <a:cubicBezTo>
                    <a:pt x="435" y="91"/>
                    <a:pt x="430" y="97"/>
                    <a:pt x="423" y="100"/>
                  </a:cubicBezTo>
                  <a:cubicBezTo>
                    <a:pt x="423" y="102"/>
                    <a:pt x="428" y="100"/>
                    <a:pt x="429" y="102"/>
                  </a:cubicBezTo>
                  <a:cubicBezTo>
                    <a:pt x="431" y="102"/>
                    <a:pt x="431" y="98"/>
                    <a:pt x="434" y="98"/>
                  </a:cubicBezTo>
                  <a:cubicBezTo>
                    <a:pt x="434" y="99"/>
                    <a:pt x="433" y="100"/>
                    <a:pt x="433" y="102"/>
                  </a:cubicBezTo>
                  <a:cubicBezTo>
                    <a:pt x="435" y="102"/>
                    <a:pt x="434" y="100"/>
                    <a:pt x="436" y="100"/>
                  </a:cubicBezTo>
                  <a:cubicBezTo>
                    <a:pt x="437" y="100"/>
                    <a:pt x="436" y="98"/>
                    <a:pt x="437" y="97"/>
                  </a:cubicBezTo>
                  <a:cubicBezTo>
                    <a:pt x="437" y="97"/>
                    <a:pt x="439" y="98"/>
                    <a:pt x="439" y="97"/>
                  </a:cubicBezTo>
                  <a:cubicBezTo>
                    <a:pt x="440" y="96"/>
                    <a:pt x="439" y="95"/>
                    <a:pt x="439" y="94"/>
                  </a:cubicBezTo>
                  <a:cubicBezTo>
                    <a:pt x="440" y="94"/>
                    <a:pt x="441" y="94"/>
                    <a:pt x="443" y="94"/>
                  </a:cubicBezTo>
                  <a:cubicBezTo>
                    <a:pt x="441" y="90"/>
                    <a:pt x="446" y="87"/>
                    <a:pt x="443" y="84"/>
                  </a:cubicBezTo>
                  <a:cubicBezTo>
                    <a:pt x="443" y="83"/>
                    <a:pt x="445" y="84"/>
                    <a:pt x="445" y="82"/>
                  </a:cubicBezTo>
                  <a:cubicBezTo>
                    <a:pt x="445" y="81"/>
                    <a:pt x="444" y="81"/>
                    <a:pt x="443" y="81"/>
                  </a:cubicBezTo>
                  <a:cubicBezTo>
                    <a:pt x="442" y="78"/>
                    <a:pt x="447" y="80"/>
                    <a:pt x="449" y="80"/>
                  </a:cubicBezTo>
                  <a:cubicBezTo>
                    <a:pt x="447" y="79"/>
                    <a:pt x="448" y="75"/>
                    <a:pt x="445" y="76"/>
                  </a:cubicBezTo>
                  <a:cubicBezTo>
                    <a:pt x="442" y="78"/>
                    <a:pt x="441" y="73"/>
                    <a:pt x="440" y="76"/>
                  </a:cubicBezTo>
                  <a:cubicBezTo>
                    <a:pt x="438" y="74"/>
                    <a:pt x="439" y="72"/>
                    <a:pt x="439" y="69"/>
                  </a:cubicBezTo>
                  <a:cubicBezTo>
                    <a:pt x="439" y="69"/>
                    <a:pt x="441" y="69"/>
                    <a:pt x="441" y="69"/>
                  </a:cubicBezTo>
                  <a:cubicBezTo>
                    <a:pt x="442" y="68"/>
                    <a:pt x="441" y="64"/>
                    <a:pt x="441" y="63"/>
                  </a:cubicBezTo>
                  <a:cubicBezTo>
                    <a:pt x="442" y="61"/>
                    <a:pt x="440" y="63"/>
                    <a:pt x="440" y="63"/>
                  </a:cubicBezTo>
                  <a:cubicBezTo>
                    <a:pt x="438" y="61"/>
                    <a:pt x="439" y="59"/>
                    <a:pt x="438" y="56"/>
                  </a:cubicBezTo>
                  <a:cubicBezTo>
                    <a:pt x="443" y="58"/>
                    <a:pt x="441" y="53"/>
                    <a:pt x="444" y="53"/>
                  </a:cubicBezTo>
                  <a:cubicBezTo>
                    <a:pt x="444" y="51"/>
                    <a:pt x="444" y="49"/>
                    <a:pt x="444" y="47"/>
                  </a:cubicBezTo>
                  <a:cubicBezTo>
                    <a:pt x="448" y="45"/>
                    <a:pt x="446" y="50"/>
                    <a:pt x="446" y="53"/>
                  </a:cubicBezTo>
                  <a:cubicBezTo>
                    <a:pt x="446" y="54"/>
                    <a:pt x="449" y="52"/>
                    <a:pt x="449" y="54"/>
                  </a:cubicBezTo>
                  <a:cubicBezTo>
                    <a:pt x="449" y="54"/>
                    <a:pt x="447" y="55"/>
                    <a:pt x="447" y="55"/>
                  </a:cubicBezTo>
                  <a:cubicBezTo>
                    <a:pt x="448" y="58"/>
                    <a:pt x="451" y="59"/>
                    <a:pt x="454" y="61"/>
                  </a:cubicBezTo>
                  <a:cubicBezTo>
                    <a:pt x="457" y="61"/>
                    <a:pt x="454" y="57"/>
                    <a:pt x="453" y="57"/>
                  </a:cubicBezTo>
                  <a:cubicBezTo>
                    <a:pt x="455" y="55"/>
                    <a:pt x="458" y="55"/>
                    <a:pt x="462" y="55"/>
                  </a:cubicBezTo>
                  <a:cubicBezTo>
                    <a:pt x="461" y="54"/>
                    <a:pt x="459" y="54"/>
                    <a:pt x="458" y="54"/>
                  </a:cubicBezTo>
                  <a:cubicBezTo>
                    <a:pt x="459" y="50"/>
                    <a:pt x="456" y="51"/>
                    <a:pt x="457" y="48"/>
                  </a:cubicBezTo>
                  <a:cubicBezTo>
                    <a:pt x="458" y="51"/>
                    <a:pt x="465" y="47"/>
                    <a:pt x="464" y="51"/>
                  </a:cubicBezTo>
                  <a:cubicBezTo>
                    <a:pt x="465" y="52"/>
                    <a:pt x="466" y="50"/>
                    <a:pt x="466" y="50"/>
                  </a:cubicBezTo>
                  <a:cubicBezTo>
                    <a:pt x="468" y="51"/>
                    <a:pt x="466" y="52"/>
                    <a:pt x="467" y="53"/>
                  </a:cubicBezTo>
                  <a:cubicBezTo>
                    <a:pt x="468" y="53"/>
                    <a:pt x="469" y="52"/>
                    <a:pt x="470" y="53"/>
                  </a:cubicBezTo>
                  <a:cubicBezTo>
                    <a:pt x="472" y="55"/>
                    <a:pt x="476" y="52"/>
                    <a:pt x="473" y="56"/>
                  </a:cubicBezTo>
                  <a:cubicBezTo>
                    <a:pt x="475" y="56"/>
                    <a:pt x="477" y="56"/>
                    <a:pt x="479" y="56"/>
                  </a:cubicBezTo>
                  <a:cubicBezTo>
                    <a:pt x="479" y="55"/>
                    <a:pt x="474" y="54"/>
                    <a:pt x="478" y="53"/>
                  </a:cubicBezTo>
                  <a:cubicBezTo>
                    <a:pt x="477" y="51"/>
                    <a:pt x="476" y="51"/>
                    <a:pt x="474" y="50"/>
                  </a:cubicBezTo>
                  <a:cubicBezTo>
                    <a:pt x="474" y="44"/>
                    <a:pt x="474" y="44"/>
                    <a:pt x="474" y="37"/>
                  </a:cubicBezTo>
                  <a:cubicBezTo>
                    <a:pt x="481" y="37"/>
                    <a:pt x="489" y="38"/>
                    <a:pt x="494" y="37"/>
                  </a:cubicBezTo>
                  <a:cubicBezTo>
                    <a:pt x="497" y="37"/>
                    <a:pt x="495" y="34"/>
                    <a:pt x="498" y="36"/>
                  </a:cubicBezTo>
                  <a:cubicBezTo>
                    <a:pt x="502" y="34"/>
                    <a:pt x="499" y="31"/>
                    <a:pt x="500" y="28"/>
                  </a:cubicBezTo>
                  <a:cubicBezTo>
                    <a:pt x="503" y="28"/>
                    <a:pt x="505" y="28"/>
                    <a:pt x="506" y="27"/>
                  </a:cubicBezTo>
                  <a:cubicBezTo>
                    <a:pt x="508" y="24"/>
                    <a:pt x="511" y="23"/>
                    <a:pt x="513" y="21"/>
                  </a:cubicBezTo>
                  <a:cubicBezTo>
                    <a:pt x="525" y="19"/>
                    <a:pt x="538" y="18"/>
                    <a:pt x="547" y="14"/>
                  </a:cubicBezTo>
                  <a:cubicBezTo>
                    <a:pt x="549" y="12"/>
                    <a:pt x="550" y="16"/>
                    <a:pt x="550" y="16"/>
                  </a:cubicBezTo>
                  <a:cubicBezTo>
                    <a:pt x="550" y="16"/>
                    <a:pt x="552" y="13"/>
                    <a:pt x="551" y="13"/>
                  </a:cubicBezTo>
                  <a:cubicBezTo>
                    <a:pt x="553" y="13"/>
                    <a:pt x="551" y="15"/>
                    <a:pt x="552" y="16"/>
                  </a:cubicBezTo>
                  <a:cubicBezTo>
                    <a:pt x="553" y="17"/>
                    <a:pt x="555" y="16"/>
                    <a:pt x="555" y="17"/>
                  </a:cubicBezTo>
                  <a:cubicBezTo>
                    <a:pt x="556" y="17"/>
                    <a:pt x="554" y="15"/>
                    <a:pt x="556" y="15"/>
                  </a:cubicBezTo>
                  <a:cubicBezTo>
                    <a:pt x="558" y="14"/>
                    <a:pt x="562" y="15"/>
                    <a:pt x="562" y="11"/>
                  </a:cubicBezTo>
                  <a:cubicBezTo>
                    <a:pt x="564" y="12"/>
                    <a:pt x="565" y="11"/>
                    <a:pt x="565" y="9"/>
                  </a:cubicBezTo>
                  <a:cubicBezTo>
                    <a:pt x="567" y="9"/>
                    <a:pt x="567" y="11"/>
                    <a:pt x="569" y="11"/>
                  </a:cubicBezTo>
                  <a:cubicBezTo>
                    <a:pt x="572" y="11"/>
                    <a:pt x="571" y="7"/>
                    <a:pt x="571" y="4"/>
                  </a:cubicBezTo>
                  <a:cubicBezTo>
                    <a:pt x="577" y="2"/>
                    <a:pt x="582" y="0"/>
                    <a:pt x="591" y="1"/>
                  </a:cubicBezTo>
                  <a:cubicBezTo>
                    <a:pt x="590" y="2"/>
                    <a:pt x="590" y="3"/>
                    <a:pt x="590" y="5"/>
                  </a:cubicBezTo>
                  <a:cubicBezTo>
                    <a:pt x="592" y="8"/>
                    <a:pt x="597" y="8"/>
                    <a:pt x="599" y="5"/>
                  </a:cubicBezTo>
                  <a:cubicBezTo>
                    <a:pt x="601" y="6"/>
                    <a:pt x="600" y="7"/>
                    <a:pt x="599" y="7"/>
                  </a:cubicBezTo>
                  <a:close/>
                  <a:moveTo>
                    <a:pt x="882" y="150"/>
                  </a:moveTo>
                  <a:cubicBezTo>
                    <a:pt x="882" y="149"/>
                    <a:pt x="880" y="149"/>
                    <a:pt x="879" y="148"/>
                  </a:cubicBezTo>
                  <a:cubicBezTo>
                    <a:pt x="875" y="147"/>
                    <a:pt x="875" y="150"/>
                    <a:pt x="879" y="149"/>
                  </a:cubicBezTo>
                  <a:cubicBezTo>
                    <a:pt x="880" y="150"/>
                    <a:pt x="880" y="150"/>
                    <a:pt x="882" y="150"/>
                  </a:cubicBezTo>
                  <a:close/>
                  <a:moveTo>
                    <a:pt x="254" y="239"/>
                  </a:moveTo>
                  <a:cubicBezTo>
                    <a:pt x="253" y="242"/>
                    <a:pt x="258" y="240"/>
                    <a:pt x="257" y="244"/>
                  </a:cubicBezTo>
                  <a:cubicBezTo>
                    <a:pt x="259" y="245"/>
                    <a:pt x="260" y="243"/>
                    <a:pt x="260" y="244"/>
                  </a:cubicBezTo>
                  <a:cubicBezTo>
                    <a:pt x="260" y="246"/>
                    <a:pt x="260" y="245"/>
                    <a:pt x="259" y="246"/>
                  </a:cubicBezTo>
                  <a:cubicBezTo>
                    <a:pt x="257" y="246"/>
                    <a:pt x="252" y="248"/>
                    <a:pt x="251" y="248"/>
                  </a:cubicBezTo>
                  <a:cubicBezTo>
                    <a:pt x="248" y="247"/>
                    <a:pt x="247" y="245"/>
                    <a:pt x="245" y="243"/>
                  </a:cubicBezTo>
                  <a:cubicBezTo>
                    <a:pt x="245" y="241"/>
                    <a:pt x="248" y="243"/>
                    <a:pt x="248" y="241"/>
                  </a:cubicBezTo>
                  <a:cubicBezTo>
                    <a:pt x="246" y="239"/>
                    <a:pt x="245" y="238"/>
                    <a:pt x="241" y="240"/>
                  </a:cubicBezTo>
                  <a:cubicBezTo>
                    <a:pt x="240" y="238"/>
                    <a:pt x="239" y="236"/>
                    <a:pt x="235" y="236"/>
                  </a:cubicBezTo>
                  <a:cubicBezTo>
                    <a:pt x="234" y="236"/>
                    <a:pt x="235" y="238"/>
                    <a:pt x="234" y="239"/>
                  </a:cubicBezTo>
                  <a:cubicBezTo>
                    <a:pt x="234" y="239"/>
                    <a:pt x="232" y="239"/>
                    <a:pt x="231" y="240"/>
                  </a:cubicBezTo>
                  <a:cubicBezTo>
                    <a:pt x="230" y="241"/>
                    <a:pt x="229" y="244"/>
                    <a:pt x="226" y="243"/>
                  </a:cubicBezTo>
                  <a:cubicBezTo>
                    <a:pt x="228" y="247"/>
                    <a:pt x="224" y="249"/>
                    <a:pt x="224" y="249"/>
                  </a:cubicBezTo>
                  <a:cubicBezTo>
                    <a:pt x="223" y="252"/>
                    <a:pt x="223" y="254"/>
                    <a:pt x="222" y="257"/>
                  </a:cubicBezTo>
                  <a:cubicBezTo>
                    <a:pt x="221" y="257"/>
                    <a:pt x="221" y="256"/>
                    <a:pt x="220" y="256"/>
                  </a:cubicBezTo>
                  <a:cubicBezTo>
                    <a:pt x="219" y="260"/>
                    <a:pt x="223" y="262"/>
                    <a:pt x="220" y="264"/>
                  </a:cubicBezTo>
                  <a:cubicBezTo>
                    <a:pt x="222" y="263"/>
                    <a:pt x="222" y="266"/>
                    <a:pt x="222" y="267"/>
                  </a:cubicBezTo>
                  <a:cubicBezTo>
                    <a:pt x="223" y="267"/>
                    <a:pt x="224" y="267"/>
                    <a:pt x="225" y="267"/>
                  </a:cubicBezTo>
                  <a:cubicBezTo>
                    <a:pt x="228" y="267"/>
                    <a:pt x="228" y="270"/>
                    <a:pt x="230" y="268"/>
                  </a:cubicBezTo>
                  <a:cubicBezTo>
                    <a:pt x="230" y="268"/>
                    <a:pt x="232" y="268"/>
                    <a:pt x="232" y="268"/>
                  </a:cubicBezTo>
                  <a:cubicBezTo>
                    <a:pt x="236" y="267"/>
                    <a:pt x="235" y="267"/>
                    <a:pt x="237" y="266"/>
                  </a:cubicBezTo>
                  <a:cubicBezTo>
                    <a:pt x="239" y="265"/>
                    <a:pt x="239" y="267"/>
                    <a:pt x="241" y="267"/>
                  </a:cubicBezTo>
                  <a:cubicBezTo>
                    <a:pt x="242" y="266"/>
                    <a:pt x="241" y="265"/>
                    <a:pt x="243" y="264"/>
                  </a:cubicBezTo>
                  <a:cubicBezTo>
                    <a:pt x="245" y="264"/>
                    <a:pt x="251" y="264"/>
                    <a:pt x="253" y="264"/>
                  </a:cubicBezTo>
                  <a:cubicBezTo>
                    <a:pt x="255" y="265"/>
                    <a:pt x="256" y="266"/>
                    <a:pt x="258" y="267"/>
                  </a:cubicBezTo>
                  <a:cubicBezTo>
                    <a:pt x="259" y="267"/>
                    <a:pt x="259" y="266"/>
                    <a:pt x="260" y="266"/>
                  </a:cubicBezTo>
                  <a:cubicBezTo>
                    <a:pt x="260" y="266"/>
                    <a:pt x="261" y="267"/>
                    <a:pt x="261" y="267"/>
                  </a:cubicBezTo>
                  <a:cubicBezTo>
                    <a:pt x="265" y="268"/>
                    <a:pt x="265" y="268"/>
                    <a:pt x="267" y="268"/>
                  </a:cubicBezTo>
                  <a:cubicBezTo>
                    <a:pt x="272" y="268"/>
                    <a:pt x="278" y="267"/>
                    <a:pt x="284" y="268"/>
                  </a:cubicBezTo>
                  <a:cubicBezTo>
                    <a:pt x="283" y="265"/>
                    <a:pt x="284" y="263"/>
                    <a:pt x="285" y="262"/>
                  </a:cubicBezTo>
                  <a:cubicBezTo>
                    <a:pt x="281" y="257"/>
                    <a:pt x="278" y="251"/>
                    <a:pt x="270" y="250"/>
                  </a:cubicBezTo>
                  <a:cubicBezTo>
                    <a:pt x="270" y="248"/>
                    <a:pt x="268" y="248"/>
                    <a:pt x="267" y="247"/>
                  </a:cubicBezTo>
                  <a:cubicBezTo>
                    <a:pt x="267" y="245"/>
                    <a:pt x="267" y="244"/>
                    <a:pt x="266" y="243"/>
                  </a:cubicBezTo>
                  <a:cubicBezTo>
                    <a:pt x="267" y="240"/>
                    <a:pt x="270" y="240"/>
                    <a:pt x="270" y="235"/>
                  </a:cubicBezTo>
                  <a:cubicBezTo>
                    <a:pt x="263" y="234"/>
                    <a:pt x="259" y="237"/>
                    <a:pt x="254" y="239"/>
                  </a:cubicBezTo>
                  <a:close/>
                  <a:moveTo>
                    <a:pt x="336" y="293"/>
                  </a:moveTo>
                  <a:cubicBezTo>
                    <a:pt x="334" y="293"/>
                    <a:pt x="333" y="293"/>
                    <a:pt x="334" y="294"/>
                  </a:cubicBezTo>
                  <a:cubicBezTo>
                    <a:pt x="336" y="292"/>
                    <a:pt x="341" y="292"/>
                    <a:pt x="343" y="292"/>
                  </a:cubicBezTo>
                  <a:cubicBezTo>
                    <a:pt x="343" y="291"/>
                    <a:pt x="342" y="289"/>
                    <a:pt x="343" y="289"/>
                  </a:cubicBezTo>
                  <a:cubicBezTo>
                    <a:pt x="343" y="289"/>
                    <a:pt x="345" y="291"/>
                    <a:pt x="345" y="290"/>
                  </a:cubicBezTo>
                  <a:cubicBezTo>
                    <a:pt x="345" y="288"/>
                    <a:pt x="345" y="285"/>
                    <a:pt x="345" y="282"/>
                  </a:cubicBezTo>
                  <a:cubicBezTo>
                    <a:pt x="344" y="280"/>
                    <a:pt x="342" y="280"/>
                    <a:pt x="341" y="279"/>
                  </a:cubicBezTo>
                  <a:cubicBezTo>
                    <a:pt x="341" y="278"/>
                    <a:pt x="342" y="277"/>
                    <a:pt x="341" y="276"/>
                  </a:cubicBezTo>
                  <a:cubicBezTo>
                    <a:pt x="341" y="274"/>
                    <a:pt x="337" y="273"/>
                    <a:pt x="340" y="273"/>
                  </a:cubicBezTo>
                  <a:cubicBezTo>
                    <a:pt x="343" y="273"/>
                    <a:pt x="345" y="273"/>
                    <a:pt x="347" y="273"/>
                  </a:cubicBezTo>
                  <a:cubicBezTo>
                    <a:pt x="348" y="268"/>
                    <a:pt x="345" y="268"/>
                    <a:pt x="345" y="267"/>
                  </a:cubicBezTo>
                  <a:cubicBezTo>
                    <a:pt x="345" y="264"/>
                    <a:pt x="342" y="265"/>
                    <a:pt x="341" y="263"/>
                  </a:cubicBezTo>
                  <a:cubicBezTo>
                    <a:pt x="342" y="263"/>
                    <a:pt x="343" y="262"/>
                    <a:pt x="343" y="261"/>
                  </a:cubicBezTo>
                  <a:cubicBezTo>
                    <a:pt x="339" y="262"/>
                    <a:pt x="338" y="260"/>
                    <a:pt x="336" y="260"/>
                  </a:cubicBezTo>
                  <a:cubicBezTo>
                    <a:pt x="336" y="253"/>
                    <a:pt x="328" y="255"/>
                    <a:pt x="328" y="249"/>
                  </a:cubicBezTo>
                  <a:cubicBezTo>
                    <a:pt x="331" y="247"/>
                    <a:pt x="334" y="243"/>
                    <a:pt x="340" y="244"/>
                  </a:cubicBezTo>
                  <a:cubicBezTo>
                    <a:pt x="341" y="244"/>
                    <a:pt x="340" y="242"/>
                    <a:pt x="341" y="242"/>
                  </a:cubicBezTo>
                  <a:cubicBezTo>
                    <a:pt x="342" y="239"/>
                    <a:pt x="338" y="239"/>
                    <a:pt x="338" y="236"/>
                  </a:cubicBezTo>
                  <a:cubicBezTo>
                    <a:pt x="332" y="235"/>
                    <a:pt x="330" y="238"/>
                    <a:pt x="326" y="236"/>
                  </a:cubicBezTo>
                  <a:cubicBezTo>
                    <a:pt x="326" y="238"/>
                    <a:pt x="326" y="239"/>
                    <a:pt x="325" y="237"/>
                  </a:cubicBezTo>
                  <a:cubicBezTo>
                    <a:pt x="324" y="237"/>
                    <a:pt x="324" y="239"/>
                    <a:pt x="324" y="239"/>
                  </a:cubicBezTo>
                  <a:cubicBezTo>
                    <a:pt x="321" y="240"/>
                    <a:pt x="317" y="242"/>
                    <a:pt x="315" y="242"/>
                  </a:cubicBezTo>
                  <a:cubicBezTo>
                    <a:pt x="312" y="243"/>
                    <a:pt x="313" y="244"/>
                    <a:pt x="312" y="246"/>
                  </a:cubicBezTo>
                  <a:cubicBezTo>
                    <a:pt x="312" y="246"/>
                    <a:pt x="310" y="245"/>
                    <a:pt x="310" y="246"/>
                  </a:cubicBezTo>
                  <a:cubicBezTo>
                    <a:pt x="309" y="246"/>
                    <a:pt x="310" y="249"/>
                    <a:pt x="310" y="249"/>
                  </a:cubicBezTo>
                  <a:cubicBezTo>
                    <a:pt x="310" y="252"/>
                    <a:pt x="313" y="247"/>
                    <a:pt x="313" y="252"/>
                  </a:cubicBezTo>
                  <a:cubicBezTo>
                    <a:pt x="313" y="253"/>
                    <a:pt x="314" y="253"/>
                    <a:pt x="314" y="254"/>
                  </a:cubicBezTo>
                  <a:cubicBezTo>
                    <a:pt x="313" y="258"/>
                    <a:pt x="315" y="260"/>
                    <a:pt x="315" y="261"/>
                  </a:cubicBezTo>
                  <a:cubicBezTo>
                    <a:pt x="316" y="262"/>
                    <a:pt x="316" y="262"/>
                    <a:pt x="317" y="263"/>
                  </a:cubicBezTo>
                  <a:cubicBezTo>
                    <a:pt x="317" y="263"/>
                    <a:pt x="318" y="267"/>
                    <a:pt x="318" y="267"/>
                  </a:cubicBezTo>
                  <a:cubicBezTo>
                    <a:pt x="319" y="270"/>
                    <a:pt x="319" y="269"/>
                    <a:pt x="320" y="272"/>
                  </a:cubicBezTo>
                  <a:cubicBezTo>
                    <a:pt x="321" y="273"/>
                    <a:pt x="320" y="274"/>
                    <a:pt x="320" y="275"/>
                  </a:cubicBezTo>
                  <a:cubicBezTo>
                    <a:pt x="321" y="276"/>
                    <a:pt x="323" y="276"/>
                    <a:pt x="323" y="279"/>
                  </a:cubicBezTo>
                  <a:cubicBezTo>
                    <a:pt x="318" y="277"/>
                    <a:pt x="321" y="284"/>
                    <a:pt x="319" y="284"/>
                  </a:cubicBezTo>
                  <a:cubicBezTo>
                    <a:pt x="324" y="285"/>
                    <a:pt x="324" y="293"/>
                    <a:pt x="330" y="289"/>
                  </a:cubicBezTo>
                  <a:cubicBezTo>
                    <a:pt x="325" y="294"/>
                    <a:pt x="335" y="290"/>
                    <a:pt x="336" y="293"/>
                  </a:cubicBezTo>
                  <a:close/>
                  <a:moveTo>
                    <a:pt x="371" y="239"/>
                  </a:moveTo>
                  <a:cubicBezTo>
                    <a:pt x="370" y="239"/>
                    <a:pt x="370" y="241"/>
                    <a:pt x="370" y="242"/>
                  </a:cubicBezTo>
                  <a:cubicBezTo>
                    <a:pt x="369" y="243"/>
                    <a:pt x="367" y="243"/>
                    <a:pt x="366" y="244"/>
                  </a:cubicBezTo>
                  <a:cubicBezTo>
                    <a:pt x="367" y="245"/>
                    <a:pt x="370" y="248"/>
                    <a:pt x="370" y="249"/>
                  </a:cubicBezTo>
                  <a:cubicBezTo>
                    <a:pt x="370" y="249"/>
                    <a:pt x="368" y="249"/>
                    <a:pt x="368" y="250"/>
                  </a:cubicBezTo>
                  <a:cubicBezTo>
                    <a:pt x="369" y="251"/>
                    <a:pt x="372" y="251"/>
                    <a:pt x="373" y="253"/>
                  </a:cubicBezTo>
                  <a:cubicBezTo>
                    <a:pt x="373" y="251"/>
                    <a:pt x="375" y="251"/>
                    <a:pt x="376" y="250"/>
                  </a:cubicBezTo>
                  <a:cubicBezTo>
                    <a:pt x="377" y="247"/>
                    <a:pt x="374" y="247"/>
                    <a:pt x="373" y="244"/>
                  </a:cubicBezTo>
                  <a:cubicBezTo>
                    <a:pt x="375" y="243"/>
                    <a:pt x="377" y="243"/>
                    <a:pt x="377" y="240"/>
                  </a:cubicBezTo>
                  <a:cubicBezTo>
                    <a:pt x="375" y="240"/>
                    <a:pt x="374" y="239"/>
                    <a:pt x="376" y="237"/>
                  </a:cubicBezTo>
                  <a:cubicBezTo>
                    <a:pt x="374" y="238"/>
                    <a:pt x="372" y="238"/>
                    <a:pt x="371" y="239"/>
                  </a:cubicBezTo>
                  <a:close/>
                  <a:moveTo>
                    <a:pt x="217" y="270"/>
                  </a:moveTo>
                  <a:cubicBezTo>
                    <a:pt x="216" y="275"/>
                    <a:pt x="225" y="272"/>
                    <a:pt x="225" y="270"/>
                  </a:cubicBezTo>
                  <a:cubicBezTo>
                    <a:pt x="222" y="269"/>
                    <a:pt x="220" y="269"/>
                    <a:pt x="217" y="270"/>
                  </a:cubicBezTo>
                  <a:close/>
                  <a:moveTo>
                    <a:pt x="244" y="489"/>
                  </a:moveTo>
                  <a:cubicBezTo>
                    <a:pt x="245" y="485"/>
                    <a:pt x="252" y="485"/>
                    <a:pt x="251" y="478"/>
                  </a:cubicBezTo>
                  <a:cubicBezTo>
                    <a:pt x="247" y="480"/>
                    <a:pt x="241" y="475"/>
                    <a:pt x="238" y="479"/>
                  </a:cubicBezTo>
                  <a:cubicBezTo>
                    <a:pt x="243" y="479"/>
                    <a:pt x="237" y="480"/>
                    <a:pt x="237" y="481"/>
                  </a:cubicBezTo>
                  <a:cubicBezTo>
                    <a:pt x="237" y="480"/>
                    <a:pt x="238" y="484"/>
                    <a:pt x="238" y="485"/>
                  </a:cubicBezTo>
                  <a:cubicBezTo>
                    <a:pt x="238" y="486"/>
                    <a:pt x="238" y="488"/>
                    <a:pt x="237" y="488"/>
                  </a:cubicBezTo>
                  <a:cubicBezTo>
                    <a:pt x="237" y="488"/>
                    <a:pt x="236" y="487"/>
                    <a:pt x="235" y="488"/>
                  </a:cubicBezTo>
                  <a:cubicBezTo>
                    <a:pt x="237" y="490"/>
                    <a:pt x="241" y="489"/>
                    <a:pt x="244" y="48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89" name="Freeform 88"/>
            <p:cNvSpPr/>
            <p:nvPr/>
          </p:nvSpPr>
          <p:spPr bwMode="auto">
            <a:xfrm>
              <a:off x="9003889" y="1395262"/>
              <a:ext cx="55563" cy="30162"/>
            </a:xfrm>
            <a:custGeom>
              <a:avLst/>
              <a:gdLst>
                <a:gd name="T0" fmla="*/ 26 w 15"/>
                <a:gd name="T1" fmla="*/ 0 h 8"/>
                <a:gd name="T2" fmla="*/ 30 w 15"/>
                <a:gd name="T3" fmla="*/ 17 h 8"/>
                <a:gd name="T4" fmla="*/ 0 w 15"/>
                <a:gd name="T5" fmla="*/ 7 h 8"/>
                <a:gd name="T6" fmla="*/ 26 w 15"/>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8">
                  <a:moveTo>
                    <a:pt x="11" y="0"/>
                  </a:moveTo>
                  <a:cubicBezTo>
                    <a:pt x="10" y="3"/>
                    <a:pt x="15" y="2"/>
                    <a:pt x="13" y="7"/>
                  </a:cubicBezTo>
                  <a:cubicBezTo>
                    <a:pt x="7" y="8"/>
                    <a:pt x="3" y="6"/>
                    <a:pt x="0" y="3"/>
                  </a:cubicBezTo>
                  <a:cubicBezTo>
                    <a:pt x="2" y="1"/>
                    <a:pt x="7" y="1"/>
                    <a:pt x="11"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90" name="Freeform 89"/>
            <p:cNvSpPr>
              <a:spLocks noEditPoints="1"/>
            </p:cNvSpPr>
            <p:nvPr/>
          </p:nvSpPr>
          <p:spPr bwMode="auto">
            <a:xfrm>
              <a:off x="9116602" y="1447649"/>
              <a:ext cx="528638" cy="371475"/>
            </a:xfrm>
            <a:custGeom>
              <a:avLst/>
              <a:gdLst>
                <a:gd name="T0" fmla="*/ 33 w 141"/>
                <a:gd name="T1" fmla="*/ 14 h 99"/>
                <a:gd name="T2" fmla="*/ 43 w 141"/>
                <a:gd name="T3" fmla="*/ 12 h 99"/>
                <a:gd name="T4" fmla="*/ 43 w 141"/>
                <a:gd name="T5" fmla="*/ 17 h 99"/>
                <a:gd name="T6" fmla="*/ 43 w 141"/>
                <a:gd name="T7" fmla="*/ 28 h 99"/>
                <a:gd name="T8" fmla="*/ 52 w 141"/>
                <a:gd name="T9" fmla="*/ 50 h 99"/>
                <a:gd name="T10" fmla="*/ 71 w 141"/>
                <a:gd name="T11" fmla="*/ 14 h 99"/>
                <a:gd name="T12" fmla="*/ 97 w 141"/>
                <a:gd name="T13" fmla="*/ 12 h 99"/>
                <a:gd name="T14" fmla="*/ 113 w 141"/>
                <a:gd name="T15" fmla="*/ 38 h 99"/>
                <a:gd name="T16" fmla="*/ 132 w 141"/>
                <a:gd name="T17" fmla="*/ 33 h 99"/>
                <a:gd name="T18" fmla="*/ 161 w 141"/>
                <a:gd name="T19" fmla="*/ 31 h 99"/>
                <a:gd name="T20" fmla="*/ 170 w 141"/>
                <a:gd name="T21" fmla="*/ 43 h 99"/>
                <a:gd name="T22" fmla="*/ 182 w 141"/>
                <a:gd name="T23" fmla="*/ 47 h 99"/>
                <a:gd name="T24" fmla="*/ 189 w 141"/>
                <a:gd name="T25" fmla="*/ 50 h 99"/>
                <a:gd name="T26" fmla="*/ 213 w 141"/>
                <a:gd name="T27" fmla="*/ 54 h 99"/>
                <a:gd name="T28" fmla="*/ 236 w 141"/>
                <a:gd name="T29" fmla="*/ 66 h 99"/>
                <a:gd name="T30" fmla="*/ 243 w 141"/>
                <a:gd name="T31" fmla="*/ 76 h 99"/>
                <a:gd name="T32" fmla="*/ 260 w 141"/>
                <a:gd name="T33" fmla="*/ 90 h 99"/>
                <a:gd name="T34" fmla="*/ 248 w 141"/>
                <a:gd name="T35" fmla="*/ 111 h 99"/>
                <a:gd name="T36" fmla="*/ 274 w 141"/>
                <a:gd name="T37" fmla="*/ 113 h 99"/>
                <a:gd name="T38" fmla="*/ 279 w 141"/>
                <a:gd name="T39" fmla="*/ 128 h 99"/>
                <a:gd name="T40" fmla="*/ 302 w 141"/>
                <a:gd name="T41" fmla="*/ 130 h 99"/>
                <a:gd name="T42" fmla="*/ 316 w 141"/>
                <a:gd name="T43" fmla="*/ 144 h 99"/>
                <a:gd name="T44" fmla="*/ 321 w 141"/>
                <a:gd name="T45" fmla="*/ 156 h 99"/>
                <a:gd name="T46" fmla="*/ 307 w 141"/>
                <a:gd name="T47" fmla="*/ 175 h 99"/>
                <a:gd name="T48" fmla="*/ 288 w 141"/>
                <a:gd name="T49" fmla="*/ 173 h 99"/>
                <a:gd name="T50" fmla="*/ 272 w 141"/>
                <a:gd name="T51" fmla="*/ 156 h 99"/>
                <a:gd name="T52" fmla="*/ 257 w 141"/>
                <a:gd name="T53" fmla="*/ 170 h 99"/>
                <a:gd name="T54" fmla="*/ 276 w 141"/>
                <a:gd name="T55" fmla="*/ 180 h 99"/>
                <a:gd name="T56" fmla="*/ 288 w 141"/>
                <a:gd name="T57" fmla="*/ 201 h 99"/>
                <a:gd name="T58" fmla="*/ 279 w 141"/>
                <a:gd name="T59" fmla="*/ 220 h 99"/>
                <a:gd name="T60" fmla="*/ 243 w 141"/>
                <a:gd name="T61" fmla="*/ 206 h 99"/>
                <a:gd name="T62" fmla="*/ 255 w 141"/>
                <a:gd name="T63" fmla="*/ 220 h 99"/>
                <a:gd name="T64" fmla="*/ 269 w 141"/>
                <a:gd name="T65" fmla="*/ 227 h 99"/>
                <a:gd name="T66" fmla="*/ 255 w 141"/>
                <a:gd name="T67" fmla="*/ 227 h 99"/>
                <a:gd name="T68" fmla="*/ 224 w 141"/>
                <a:gd name="T69" fmla="*/ 217 h 99"/>
                <a:gd name="T70" fmla="*/ 208 w 141"/>
                <a:gd name="T71" fmla="*/ 208 h 99"/>
                <a:gd name="T72" fmla="*/ 198 w 141"/>
                <a:gd name="T73" fmla="*/ 194 h 99"/>
                <a:gd name="T74" fmla="*/ 182 w 141"/>
                <a:gd name="T75" fmla="*/ 163 h 99"/>
                <a:gd name="T76" fmla="*/ 184 w 141"/>
                <a:gd name="T77" fmla="*/ 156 h 99"/>
                <a:gd name="T78" fmla="*/ 191 w 141"/>
                <a:gd name="T79" fmla="*/ 144 h 99"/>
                <a:gd name="T80" fmla="*/ 198 w 141"/>
                <a:gd name="T81" fmla="*/ 130 h 99"/>
                <a:gd name="T82" fmla="*/ 191 w 141"/>
                <a:gd name="T83" fmla="*/ 113 h 99"/>
                <a:gd name="T84" fmla="*/ 179 w 141"/>
                <a:gd name="T85" fmla="*/ 106 h 99"/>
                <a:gd name="T86" fmla="*/ 170 w 141"/>
                <a:gd name="T87" fmla="*/ 106 h 99"/>
                <a:gd name="T88" fmla="*/ 161 w 141"/>
                <a:gd name="T89" fmla="*/ 102 h 99"/>
                <a:gd name="T90" fmla="*/ 137 w 141"/>
                <a:gd name="T91" fmla="*/ 78 h 99"/>
                <a:gd name="T92" fmla="*/ 116 w 141"/>
                <a:gd name="T93" fmla="*/ 83 h 99"/>
                <a:gd name="T94" fmla="*/ 97 w 141"/>
                <a:gd name="T95" fmla="*/ 83 h 99"/>
                <a:gd name="T96" fmla="*/ 73 w 141"/>
                <a:gd name="T97" fmla="*/ 83 h 99"/>
                <a:gd name="T98" fmla="*/ 33 w 141"/>
                <a:gd name="T99" fmla="*/ 76 h 99"/>
                <a:gd name="T100" fmla="*/ 12 w 141"/>
                <a:gd name="T101" fmla="*/ 64 h 99"/>
                <a:gd name="T102" fmla="*/ 7 w 141"/>
                <a:gd name="T103" fmla="*/ 50 h 99"/>
                <a:gd name="T104" fmla="*/ 9 w 141"/>
                <a:gd name="T105" fmla="*/ 38 h 99"/>
                <a:gd name="T106" fmla="*/ 215 w 141"/>
                <a:gd name="T107" fmla="*/ 161 h 99"/>
                <a:gd name="T108" fmla="*/ 229 w 141"/>
                <a:gd name="T109" fmla="*/ 149 h 99"/>
                <a:gd name="T110" fmla="*/ 215 w 141"/>
                <a:gd name="T111" fmla="*/ 161 h 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41" h="99">
                  <a:moveTo>
                    <a:pt x="5" y="7"/>
                  </a:moveTo>
                  <a:cubicBezTo>
                    <a:pt x="8" y="10"/>
                    <a:pt x="12" y="3"/>
                    <a:pt x="14" y="6"/>
                  </a:cubicBezTo>
                  <a:cubicBezTo>
                    <a:pt x="15" y="6"/>
                    <a:pt x="14" y="4"/>
                    <a:pt x="15" y="3"/>
                  </a:cubicBezTo>
                  <a:cubicBezTo>
                    <a:pt x="16" y="3"/>
                    <a:pt x="17" y="5"/>
                    <a:pt x="18" y="5"/>
                  </a:cubicBezTo>
                  <a:cubicBezTo>
                    <a:pt x="20" y="4"/>
                    <a:pt x="20" y="0"/>
                    <a:pt x="23" y="3"/>
                  </a:cubicBezTo>
                  <a:cubicBezTo>
                    <a:pt x="23" y="9"/>
                    <a:pt x="20" y="5"/>
                    <a:pt x="18" y="7"/>
                  </a:cubicBezTo>
                  <a:cubicBezTo>
                    <a:pt x="18" y="8"/>
                    <a:pt x="21" y="8"/>
                    <a:pt x="21" y="8"/>
                  </a:cubicBezTo>
                  <a:cubicBezTo>
                    <a:pt x="20" y="10"/>
                    <a:pt x="19" y="10"/>
                    <a:pt x="18" y="12"/>
                  </a:cubicBezTo>
                  <a:cubicBezTo>
                    <a:pt x="18" y="13"/>
                    <a:pt x="19" y="14"/>
                    <a:pt x="20" y="15"/>
                  </a:cubicBezTo>
                  <a:cubicBezTo>
                    <a:pt x="20" y="17"/>
                    <a:pt x="19" y="21"/>
                    <a:pt x="22" y="21"/>
                  </a:cubicBezTo>
                  <a:cubicBezTo>
                    <a:pt x="25" y="20"/>
                    <a:pt x="22" y="14"/>
                    <a:pt x="23" y="12"/>
                  </a:cubicBezTo>
                  <a:cubicBezTo>
                    <a:pt x="29" y="13"/>
                    <a:pt x="28" y="8"/>
                    <a:pt x="30" y="6"/>
                  </a:cubicBezTo>
                  <a:cubicBezTo>
                    <a:pt x="32" y="9"/>
                    <a:pt x="35" y="3"/>
                    <a:pt x="36" y="7"/>
                  </a:cubicBezTo>
                  <a:cubicBezTo>
                    <a:pt x="38" y="7"/>
                    <a:pt x="38" y="4"/>
                    <a:pt x="41" y="5"/>
                  </a:cubicBezTo>
                  <a:cubicBezTo>
                    <a:pt x="40" y="9"/>
                    <a:pt x="44" y="10"/>
                    <a:pt x="47" y="10"/>
                  </a:cubicBezTo>
                  <a:cubicBezTo>
                    <a:pt x="45" y="14"/>
                    <a:pt x="46" y="14"/>
                    <a:pt x="48" y="16"/>
                  </a:cubicBezTo>
                  <a:cubicBezTo>
                    <a:pt x="50" y="15"/>
                    <a:pt x="51" y="15"/>
                    <a:pt x="52" y="16"/>
                  </a:cubicBezTo>
                  <a:cubicBezTo>
                    <a:pt x="55" y="17"/>
                    <a:pt x="55" y="14"/>
                    <a:pt x="56" y="14"/>
                  </a:cubicBezTo>
                  <a:cubicBezTo>
                    <a:pt x="57" y="13"/>
                    <a:pt x="60" y="15"/>
                    <a:pt x="60" y="13"/>
                  </a:cubicBezTo>
                  <a:cubicBezTo>
                    <a:pt x="63" y="14"/>
                    <a:pt x="64" y="14"/>
                    <a:pt x="68" y="13"/>
                  </a:cubicBezTo>
                  <a:cubicBezTo>
                    <a:pt x="68" y="15"/>
                    <a:pt x="71" y="14"/>
                    <a:pt x="70" y="14"/>
                  </a:cubicBezTo>
                  <a:cubicBezTo>
                    <a:pt x="71" y="15"/>
                    <a:pt x="71" y="17"/>
                    <a:pt x="72" y="18"/>
                  </a:cubicBezTo>
                  <a:cubicBezTo>
                    <a:pt x="73" y="18"/>
                    <a:pt x="75" y="18"/>
                    <a:pt x="76" y="19"/>
                  </a:cubicBezTo>
                  <a:cubicBezTo>
                    <a:pt x="77" y="19"/>
                    <a:pt x="76" y="20"/>
                    <a:pt x="77" y="20"/>
                  </a:cubicBezTo>
                  <a:cubicBezTo>
                    <a:pt x="80" y="20"/>
                    <a:pt x="76" y="22"/>
                    <a:pt x="78" y="23"/>
                  </a:cubicBezTo>
                  <a:cubicBezTo>
                    <a:pt x="79" y="24"/>
                    <a:pt x="80" y="22"/>
                    <a:pt x="80" y="21"/>
                  </a:cubicBezTo>
                  <a:cubicBezTo>
                    <a:pt x="81" y="22"/>
                    <a:pt x="81" y="24"/>
                    <a:pt x="84" y="25"/>
                  </a:cubicBezTo>
                  <a:cubicBezTo>
                    <a:pt x="87" y="25"/>
                    <a:pt x="88" y="24"/>
                    <a:pt x="90" y="23"/>
                  </a:cubicBezTo>
                  <a:cubicBezTo>
                    <a:pt x="90" y="28"/>
                    <a:pt x="97" y="25"/>
                    <a:pt x="97" y="29"/>
                  </a:cubicBezTo>
                  <a:cubicBezTo>
                    <a:pt x="99" y="30"/>
                    <a:pt x="99" y="29"/>
                    <a:pt x="100" y="28"/>
                  </a:cubicBezTo>
                  <a:cubicBezTo>
                    <a:pt x="101" y="29"/>
                    <a:pt x="102" y="31"/>
                    <a:pt x="102" y="33"/>
                  </a:cubicBezTo>
                  <a:cubicBezTo>
                    <a:pt x="103" y="33"/>
                    <a:pt x="103" y="32"/>
                    <a:pt x="103" y="32"/>
                  </a:cubicBezTo>
                  <a:cubicBezTo>
                    <a:pt x="105" y="33"/>
                    <a:pt x="106" y="36"/>
                    <a:pt x="110" y="35"/>
                  </a:cubicBezTo>
                  <a:cubicBezTo>
                    <a:pt x="109" y="36"/>
                    <a:pt x="109" y="37"/>
                    <a:pt x="110" y="38"/>
                  </a:cubicBezTo>
                  <a:cubicBezTo>
                    <a:pt x="111" y="40"/>
                    <a:pt x="107" y="41"/>
                    <a:pt x="110" y="42"/>
                  </a:cubicBezTo>
                  <a:cubicBezTo>
                    <a:pt x="109" y="44"/>
                    <a:pt x="105" y="44"/>
                    <a:pt x="105" y="47"/>
                  </a:cubicBezTo>
                  <a:cubicBezTo>
                    <a:pt x="108" y="51"/>
                    <a:pt x="114" y="46"/>
                    <a:pt x="115" y="51"/>
                  </a:cubicBezTo>
                  <a:cubicBezTo>
                    <a:pt x="116" y="50"/>
                    <a:pt x="116" y="49"/>
                    <a:pt x="116" y="48"/>
                  </a:cubicBezTo>
                  <a:cubicBezTo>
                    <a:pt x="118" y="48"/>
                    <a:pt x="117" y="51"/>
                    <a:pt x="117" y="52"/>
                  </a:cubicBezTo>
                  <a:cubicBezTo>
                    <a:pt x="117" y="52"/>
                    <a:pt x="118" y="54"/>
                    <a:pt x="118" y="54"/>
                  </a:cubicBezTo>
                  <a:cubicBezTo>
                    <a:pt x="120" y="54"/>
                    <a:pt x="121" y="51"/>
                    <a:pt x="121" y="56"/>
                  </a:cubicBezTo>
                  <a:cubicBezTo>
                    <a:pt x="124" y="56"/>
                    <a:pt x="124" y="54"/>
                    <a:pt x="128" y="55"/>
                  </a:cubicBezTo>
                  <a:cubicBezTo>
                    <a:pt x="128" y="56"/>
                    <a:pt x="129" y="57"/>
                    <a:pt x="129" y="59"/>
                  </a:cubicBezTo>
                  <a:cubicBezTo>
                    <a:pt x="131" y="59"/>
                    <a:pt x="135" y="58"/>
                    <a:pt x="134" y="61"/>
                  </a:cubicBezTo>
                  <a:cubicBezTo>
                    <a:pt x="138" y="59"/>
                    <a:pt x="136" y="62"/>
                    <a:pt x="140" y="62"/>
                  </a:cubicBezTo>
                  <a:cubicBezTo>
                    <a:pt x="141" y="65"/>
                    <a:pt x="136" y="66"/>
                    <a:pt x="136" y="66"/>
                  </a:cubicBezTo>
                  <a:cubicBezTo>
                    <a:pt x="135" y="66"/>
                    <a:pt x="137" y="67"/>
                    <a:pt x="137" y="67"/>
                  </a:cubicBezTo>
                  <a:cubicBezTo>
                    <a:pt x="134" y="70"/>
                    <a:pt x="132" y="70"/>
                    <a:pt x="130" y="74"/>
                  </a:cubicBezTo>
                  <a:cubicBezTo>
                    <a:pt x="129" y="74"/>
                    <a:pt x="128" y="74"/>
                    <a:pt x="128" y="75"/>
                  </a:cubicBezTo>
                  <a:cubicBezTo>
                    <a:pt x="127" y="75"/>
                    <a:pt x="122" y="75"/>
                    <a:pt x="122" y="73"/>
                  </a:cubicBezTo>
                  <a:cubicBezTo>
                    <a:pt x="122" y="70"/>
                    <a:pt x="116" y="73"/>
                    <a:pt x="117" y="68"/>
                  </a:cubicBezTo>
                  <a:cubicBezTo>
                    <a:pt x="115" y="69"/>
                    <a:pt x="115" y="67"/>
                    <a:pt x="115" y="66"/>
                  </a:cubicBezTo>
                  <a:cubicBezTo>
                    <a:pt x="113" y="66"/>
                    <a:pt x="112" y="66"/>
                    <a:pt x="110" y="66"/>
                  </a:cubicBezTo>
                  <a:cubicBezTo>
                    <a:pt x="108" y="66"/>
                    <a:pt x="110" y="70"/>
                    <a:pt x="109" y="72"/>
                  </a:cubicBezTo>
                  <a:cubicBezTo>
                    <a:pt x="109" y="74"/>
                    <a:pt x="112" y="74"/>
                    <a:pt x="113" y="76"/>
                  </a:cubicBezTo>
                  <a:cubicBezTo>
                    <a:pt x="115" y="75"/>
                    <a:pt x="117" y="79"/>
                    <a:pt x="117" y="76"/>
                  </a:cubicBezTo>
                  <a:cubicBezTo>
                    <a:pt x="119" y="78"/>
                    <a:pt x="119" y="80"/>
                    <a:pt x="120" y="83"/>
                  </a:cubicBezTo>
                  <a:cubicBezTo>
                    <a:pt x="119" y="85"/>
                    <a:pt x="122" y="84"/>
                    <a:pt x="122" y="85"/>
                  </a:cubicBezTo>
                  <a:cubicBezTo>
                    <a:pt x="123" y="88"/>
                    <a:pt x="121" y="93"/>
                    <a:pt x="121" y="95"/>
                  </a:cubicBezTo>
                  <a:cubicBezTo>
                    <a:pt x="118" y="96"/>
                    <a:pt x="119" y="93"/>
                    <a:pt x="118" y="93"/>
                  </a:cubicBezTo>
                  <a:cubicBezTo>
                    <a:pt x="117" y="92"/>
                    <a:pt x="113" y="92"/>
                    <a:pt x="113" y="89"/>
                  </a:cubicBezTo>
                  <a:cubicBezTo>
                    <a:pt x="108" y="90"/>
                    <a:pt x="108" y="86"/>
                    <a:pt x="103" y="87"/>
                  </a:cubicBezTo>
                  <a:cubicBezTo>
                    <a:pt x="103" y="89"/>
                    <a:pt x="107" y="88"/>
                    <a:pt x="108" y="89"/>
                  </a:cubicBezTo>
                  <a:cubicBezTo>
                    <a:pt x="104" y="93"/>
                    <a:pt x="112" y="91"/>
                    <a:pt x="108" y="93"/>
                  </a:cubicBezTo>
                  <a:cubicBezTo>
                    <a:pt x="108" y="95"/>
                    <a:pt x="111" y="94"/>
                    <a:pt x="113" y="95"/>
                  </a:cubicBezTo>
                  <a:cubicBezTo>
                    <a:pt x="113" y="96"/>
                    <a:pt x="112" y="96"/>
                    <a:pt x="114" y="96"/>
                  </a:cubicBezTo>
                  <a:cubicBezTo>
                    <a:pt x="116" y="97"/>
                    <a:pt x="116" y="97"/>
                    <a:pt x="116" y="99"/>
                  </a:cubicBezTo>
                  <a:cubicBezTo>
                    <a:pt x="113" y="99"/>
                    <a:pt x="110" y="98"/>
                    <a:pt x="108" y="96"/>
                  </a:cubicBezTo>
                  <a:cubicBezTo>
                    <a:pt x="106" y="95"/>
                    <a:pt x="103" y="96"/>
                    <a:pt x="101" y="94"/>
                  </a:cubicBezTo>
                  <a:cubicBezTo>
                    <a:pt x="99" y="93"/>
                    <a:pt x="96" y="92"/>
                    <a:pt x="95" y="92"/>
                  </a:cubicBezTo>
                  <a:cubicBezTo>
                    <a:pt x="93" y="92"/>
                    <a:pt x="93" y="90"/>
                    <a:pt x="93" y="89"/>
                  </a:cubicBezTo>
                  <a:cubicBezTo>
                    <a:pt x="91" y="89"/>
                    <a:pt x="89" y="89"/>
                    <a:pt x="88" y="88"/>
                  </a:cubicBezTo>
                  <a:cubicBezTo>
                    <a:pt x="87" y="87"/>
                    <a:pt x="87" y="86"/>
                    <a:pt x="87" y="85"/>
                  </a:cubicBezTo>
                  <a:cubicBezTo>
                    <a:pt x="86" y="84"/>
                    <a:pt x="83" y="85"/>
                    <a:pt x="84" y="82"/>
                  </a:cubicBezTo>
                  <a:cubicBezTo>
                    <a:pt x="79" y="82"/>
                    <a:pt x="79" y="78"/>
                    <a:pt x="76" y="75"/>
                  </a:cubicBezTo>
                  <a:cubicBezTo>
                    <a:pt x="77" y="75"/>
                    <a:pt x="76" y="71"/>
                    <a:pt x="77" y="69"/>
                  </a:cubicBezTo>
                  <a:cubicBezTo>
                    <a:pt x="77" y="69"/>
                    <a:pt x="79" y="70"/>
                    <a:pt x="80" y="69"/>
                  </a:cubicBezTo>
                  <a:cubicBezTo>
                    <a:pt x="80" y="69"/>
                    <a:pt x="78" y="67"/>
                    <a:pt x="78" y="66"/>
                  </a:cubicBezTo>
                  <a:cubicBezTo>
                    <a:pt x="78" y="66"/>
                    <a:pt x="81" y="66"/>
                    <a:pt x="81" y="66"/>
                  </a:cubicBezTo>
                  <a:cubicBezTo>
                    <a:pt x="81" y="65"/>
                    <a:pt x="80" y="62"/>
                    <a:pt x="81" y="61"/>
                  </a:cubicBezTo>
                  <a:cubicBezTo>
                    <a:pt x="81" y="61"/>
                    <a:pt x="83" y="61"/>
                    <a:pt x="83" y="61"/>
                  </a:cubicBezTo>
                  <a:cubicBezTo>
                    <a:pt x="85" y="60"/>
                    <a:pt x="83" y="56"/>
                    <a:pt x="84" y="55"/>
                  </a:cubicBezTo>
                  <a:cubicBezTo>
                    <a:pt x="84" y="54"/>
                    <a:pt x="82" y="54"/>
                    <a:pt x="81" y="54"/>
                  </a:cubicBezTo>
                  <a:cubicBezTo>
                    <a:pt x="81" y="52"/>
                    <a:pt x="81" y="50"/>
                    <a:pt x="81" y="48"/>
                  </a:cubicBezTo>
                  <a:cubicBezTo>
                    <a:pt x="79" y="48"/>
                    <a:pt x="79" y="48"/>
                    <a:pt x="78" y="49"/>
                  </a:cubicBezTo>
                  <a:cubicBezTo>
                    <a:pt x="76" y="48"/>
                    <a:pt x="77" y="46"/>
                    <a:pt x="76" y="45"/>
                  </a:cubicBezTo>
                  <a:cubicBezTo>
                    <a:pt x="76" y="44"/>
                    <a:pt x="74" y="46"/>
                    <a:pt x="74" y="46"/>
                  </a:cubicBezTo>
                  <a:cubicBezTo>
                    <a:pt x="74" y="46"/>
                    <a:pt x="73" y="45"/>
                    <a:pt x="72" y="45"/>
                  </a:cubicBezTo>
                  <a:cubicBezTo>
                    <a:pt x="72" y="44"/>
                    <a:pt x="71" y="42"/>
                    <a:pt x="70" y="42"/>
                  </a:cubicBezTo>
                  <a:cubicBezTo>
                    <a:pt x="69" y="42"/>
                    <a:pt x="69" y="44"/>
                    <a:pt x="68" y="43"/>
                  </a:cubicBezTo>
                  <a:cubicBezTo>
                    <a:pt x="67" y="43"/>
                    <a:pt x="66" y="41"/>
                    <a:pt x="63" y="41"/>
                  </a:cubicBezTo>
                  <a:cubicBezTo>
                    <a:pt x="68" y="36"/>
                    <a:pt x="57" y="39"/>
                    <a:pt x="58" y="33"/>
                  </a:cubicBezTo>
                  <a:cubicBezTo>
                    <a:pt x="55" y="33"/>
                    <a:pt x="52" y="33"/>
                    <a:pt x="52" y="36"/>
                  </a:cubicBezTo>
                  <a:cubicBezTo>
                    <a:pt x="51" y="38"/>
                    <a:pt x="49" y="35"/>
                    <a:pt x="49" y="35"/>
                  </a:cubicBezTo>
                  <a:cubicBezTo>
                    <a:pt x="48" y="35"/>
                    <a:pt x="47" y="37"/>
                    <a:pt x="45" y="36"/>
                  </a:cubicBezTo>
                  <a:cubicBezTo>
                    <a:pt x="43" y="36"/>
                    <a:pt x="43" y="35"/>
                    <a:pt x="41" y="35"/>
                  </a:cubicBezTo>
                  <a:cubicBezTo>
                    <a:pt x="39" y="35"/>
                    <a:pt x="38" y="36"/>
                    <a:pt x="36" y="36"/>
                  </a:cubicBezTo>
                  <a:cubicBezTo>
                    <a:pt x="34" y="36"/>
                    <a:pt x="33" y="35"/>
                    <a:pt x="31" y="35"/>
                  </a:cubicBezTo>
                  <a:cubicBezTo>
                    <a:pt x="26" y="35"/>
                    <a:pt x="21" y="36"/>
                    <a:pt x="16" y="34"/>
                  </a:cubicBezTo>
                  <a:cubicBezTo>
                    <a:pt x="15" y="34"/>
                    <a:pt x="14" y="32"/>
                    <a:pt x="14" y="32"/>
                  </a:cubicBezTo>
                  <a:cubicBezTo>
                    <a:pt x="12" y="31"/>
                    <a:pt x="10" y="32"/>
                    <a:pt x="10" y="29"/>
                  </a:cubicBezTo>
                  <a:cubicBezTo>
                    <a:pt x="8" y="29"/>
                    <a:pt x="4" y="31"/>
                    <a:pt x="5" y="27"/>
                  </a:cubicBezTo>
                  <a:cubicBezTo>
                    <a:pt x="9" y="28"/>
                    <a:pt x="10" y="26"/>
                    <a:pt x="12" y="25"/>
                  </a:cubicBezTo>
                  <a:cubicBezTo>
                    <a:pt x="11" y="22"/>
                    <a:pt x="4" y="24"/>
                    <a:pt x="3" y="21"/>
                  </a:cubicBezTo>
                  <a:cubicBezTo>
                    <a:pt x="2" y="21"/>
                    <a:pt x="2" y="22"/>
                    <a:pt x="2" y="22"/>
                  </a:cubicBezTo>
                  <a:cubicBezTo>
                    <a:pt x="0" y="22"/>
                    <a:pt x="3" y="17"/>
                    <a:pt x="4" y="16"/>
                  </a:cubicBezTo>
                  <a:cubicBezTo>
                    <a:pt x="3" y="12"/>
                    <a:pt x="6" y="11"/>
                    <a:pt x="5" y="7"/>
                  </a:cubicBezTo>
                  <a:close/>
                  <a:moveTo>
                    <a:pt x="91" y="68"/>
                  </a:moveTo>
                  <a:cubicBezTo>
                    <a:pt x="92" y="66"/>
                    <a:pt x="97" y="68"/>
                    <a:pt x="100" y="67"/>
                  </a:cubicBezTo>
                  <a:cubicBezTo>
                    <a:pt x="100" y="65"/>
                    <a:pt x="98" y="65"/>
                    <a:pt x="97" y="63"/>
                  </a:cubicBezTo>
                  <a:cubicBezTo>
                    <a:pt x="96" y="62"/>
                    <a:pt x="93" y="63"/>
                    <a:pt x="90" y="61"/>
                  </a:cubicBezTo>
                  <a:cubicBezTo>
                    <a:pt x="91" y="63"/>
                    <a:pt x="89" y="68"/>
                    <a:pt x="91" y="6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91" name="Freeform 90"/>
            <p:cNvSpPr/>
            <p:nvPr/>
          </p:nvSpPr>
          <p:spPr bwMode="auto">
            <a:xfrm>
              <a:off x="8594314" y="1466699"/>
              <a:ext cx="330200" cy="165100"/>
            </a:xfrm>
            <a:custGeom>
              <a:avLst/>
              <a:gdLst>
                <a:gd name="T0" fmla="*/ 24 w 88"/>
                <a:gd name="T1" fmla="*/ 80 h 44"/>
                <a:gd name="T2" fmla="*/ 26 w 88"/>
                <a:gd name="T3" fmla="*/ 71 h 44"/>
                <a:gd name="T4" fmla="*/ 38 w 88"/>
                <a:gd name="T5" fmla="*/ 69 h 44"/>
                <a:gd name="T6" fmla="*/ 43 w 88"/>
                <a:gd name="T7" fmla="*/ 66 h 44"/>
                <a:gd name="T8" fmla="*/ 73 w 88"/>
                <a:gd name="T9" fmla="*/ 64 h 44"/>
                <a:gd name="T10" fmla="*/ 43 w 88"/>
                <a:gd name="T11" fmla="*/ 59 h 44"/>
                <a:gd name="T12" fmla="*/ 40 w 88"/>
                <a:gd name="T13" fmla="*/ 57 h 44"/>
                <a:gd name="T14" fmla="*/ 33 w 88"/>
                <a:gd name="T15" fmla="*/ 59 h 44"/>
                <a:gd name="T16" fmla="*/ 17 w 88"/>
                <a:gd name="T17" fmla="*/ 57 h 44"/>
                <a:gd name="T18" fmla="*/ 31 w 88"/>
                <a:gd name="T19" fmla="*/ 47 h 44"/>
                <a:gd name="T20" fmla="*/ 38 w 88"/>
                <a:gd name="T21" fmla="*/ 47 h 44"/>
                <a:gd name="T22" fmla="*/ 7 w 88"/>
                <a:gd name="T23" fmla="*/ 40 h 44"/>
                <a:gd name="T24" fmla="*/ 2 w 88"/>
                <a:gd name="T25" fmla="*/ 33 h 44"/>
                <a:gd name="T26" fmla="*/ 17 w 88"/>
                <a:gd name="T27" fmla="*/ 21 h 44"/>
                <a:gd name="T28" fmla="*/ 17 w 88"/>
                <a:gd name="T29" fmla="*/ 19 h 44"/>
                <a:gd name="T30" fmla="*/ 43 w 88"/>
                <a:gd name="T31" fmla="*/ 7 h 44"/>
                <a:gd name="T32" fmla="*/ 52 w 88"/>
                <a:gd name="T33" fmla="*/ 2 h 44"/>
                <a:gd name="T34" fmla="*/ 57 w 88"/>
                <a:gd name="T35" fmla="*/ 5 h 44"/>
                <a:gd name="T36" fmla="*/ 64 w 88"/>
                <a:gd name="T37" fmla="*/ 17 h 44"/>
                <a:gd name="T38" fmla="*/ 57 w 88"/>
                <a:gd name="T39" fmla="*/ 19 h 44"/>
                <a:gd name="T40" fmla="*/ 64 w 88"/>
                <a:gd name="T41" fmla="*/ 21 h 44"/>
                <a:gd name="T42" fmla="*/ 66 w 88"/>
                <a:gd name="T43" fmla="*/ 17 h 44"/>
                <a:gd name="T44" fmla="*/ 83 w 88"/>
                <a:gd name="T45" fmla="*/ 12 h 44"/>
                <a:gd name="T46" fmla="*/ 90 w 88"/>
                <a:gd name="T47" fmla="*/ 26 h 44"/>
                <a:gd name="T48" fmla="*/ 102 w 88"/>
                <a:gd name="T49" fmla="*/ 21 h 44"/>
                <a:gd name="T50" fmla="*/ 111 w 88"/>
                <a:gd name="T51" fmla="*/ 12 h 44"/>
                <a:gd name="T52" fmla="*/ 118 w 88"/>
                <a:gd name="T53" fmla="*/ 17 h 44"/>
                <a:gd name="T54" fmla="*/ 121 w 88"/>
                <a:gd name="T55" fmla="*/ 26 h 44"/>
                <a:gd name="T56" fmla="*/ 128 w 88"/>
                <a:gd name="T57" fmla="*/ 38 h 44"/>
                <a:gd name="T58" fmla="*/ 137 w 88"/>
                <a:gd name="T59" fmla="*/ 31 h 44"/>
                <a:gd name="T60" fmla="*/ 130 w 88"/>
                <a:gd name="T61" fmla="*/ 24 h 44"/>
                <a:gd name="T62" fmla="*/ 130 w 88"/>
                <a:gd name="T63" fmla="*/ 7 h 44"/>
                <a:gd name="T64" fmla="*/ 142 w 88"/>
                <a:gd name="T65" fmla="*/ 5 h 44"/>
                <a:gd name="T66" fmla="*/ 151 w 88"/>
                <a:gd name="T67" fmla="*/ 24 h 44"/>
                <a:gd name="T68" fmla="*/ 161 w 88"/>
                <a:gd name="T69" fmla="*/ 31 h 44"/>
                <a:gd name="T70" fmla="*/ 165 w 88"/>
                <a:gd name="T71" fmla="*/ 38 h 44"/>
                <a:gd name="T72" fmla="*/ 163 w 88"/>
                <a:gd name="T73" fmla="*/ 47 h 44"/>
                <a:gd name="T74" fmla="*/ 173 w 88"/>
                <a:gd name="T75" fmla="*/ 57 h 44"/>
                <a:gd name="T76" fmla="*/ 196 w 88"/>
                <a:gd name="T77" fmla="*/ 59 h 44"/>
                <a:gd name="T78" fmla="*/ 206 w 88"/>
                <a:gd name="T79" fmla="*/ 69 h 44"/>
                <a:gd name="T80" fmla="*/ 208 w 88"/>
                <a:gd name="T81" fmla="*/ 73 h 44"/>
                <a:gd name="T82" fmla="*/ 184 w 88"/>
                <a:gd name="T83" fmla="*/ 73 h 44"/>
                <a:gd name="T84" fmla="*/ 191 w 88"/>
                <a:gd name="T85" fmla="*/ 95 h 44"/>
                <a:gd name="T86" fmla="*/ 161 w 88"/>
                <a:gd name="T87" fmla="*/ 95 h 44"/>
                <a:gd name="T88" fmla="*/ 121 w 88"/>
                <a:gd name="T89" fmla="*/ 95 h 44"/>
                <a:gd name="T90" fmla="*/ 109 w 88"/>
                <a:gd name="T91" fmla="*/ 97 h 44"/>
                <a:gd name="T92" fmla="*/ 104 w 88"/>
                <a:gd name="T93" fmla="*/ 102 h 44"/>
                <a:gd name="T94" fmla="*/ 69 w 88"/>
                <a:gd name="T95" fmla="*/ 102 h 44"/>
                <a:gd name="T96" fmla="*/ 57 w 88"/>
                <a:gd name="T97" fmla="*/ 85 h 44"/>
                <a:gd name="T98" fmla="*/ 35 w 88"/>
                <a:gd name="T99" fmla="*/ 80 h 44"/>
                <a:gd name="T100" fmla="*/ 33 w 88"/>
                <a:gd name="T101" fmla="*/ 83 h 44"/>
                <a:gd name="T102" fmla="*/ 33 w 88"/>
                <a:gd name="T103" fmla="*/ 78 h 44"/>
                <a:gd name="T104" fmla="*/ 24 w 88"/>
                <a:gd name="T105" fmla="*/ 80 h 4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8" h="44">
                  <a:moveTo>
                    <a:pt x="10" y="34"/>
                  </a:moveTo>
                  <a:cubicBezTo>
                    <a:pt x="8" y="34"/>
                    <a:pt x="10" y="30"/>
                    <a:pt x="11" y="30"/>
                  </a:cubicBezTo>
                  <a:cubicBezTo>
                    <a:pt x="12" y="28"/>
                    <a:pt x="14" y="29"/>
                    <a:pt x="16" y="29"/>
                  </a:cubicBezTo>
                  <a:cubicBezTo>
                    <a:pt x="17" y="29"/>
                    <a:pt x="17" y="28"/>
                    <a:pt x="18" y="28"/>
                  </a:cubicBezTo>
                  <a:cubicBezTo>
                    <a:pt x="23" y="27"/>
                    <a:pt x="28" y="29"/>
                    <a:pt x="31" y="27"/>
                  </a:cubicBezTo>
                  <a:cubicBezTo>
                    <a:pt x="30" y="24"/>
                    <a:pt x="23" y="27"/>
                    <a:pt x="18" y="25"/>
                  </a:cubicBezTo>
                  <a:cubicBezTo>
                    <a:pt x="18" y="25"/>
                    <a:pt x="17" y="24"/>
                    <a:pt x="17" y="24"/>
                  </a:cubicBezTo>
                  <a:cubicBezTo>
                    <a:pt x="16" y="24"/>
                    <a:pt x="15" y="26"/>
                    <a:pt x="14" y="25"/>
                  </a:cubicBezTo>
                  <a:cubicBezTo>
                    <a:pt x="11" y="25"/>
                    <a:pt x="9" y="24"/>
                    <a:pt x="7" y="24"/>
                  </a:cubicBezTo>
                  <a:cubicBezTo>
                    <a:pt x="4" y="21"/>
                    <a:pt x="12" y="22"/>
                    <a:pt x="13" y="20"/>
                  </a:cubicBezTo>
                  <a:cubicBezTo>
                    <a:pt x="13" y="17"/>
                    <a:pt x="15" y="19"/>
                    <a:pt x="16" y="20"/>
                  </a:cubicBezTo>
                  <a:cubicBezTo>
                    <a:pt x="16" y="13"/>
                    <a:pt x="9" y="19"/>
                    <a:pt x="3" y="17"/>
                  </a:cubicBezTo>
                  <a:cubicBezTo>
                    <a:pt x="0" y="16"/>
                    <a:pt x="5" y="14"/>
                    <a:pt x="1" y="14"/>
                  </a:cubicBezTo>
                  <a:cubicBezTo>
                    <a:pt x="2" y="12"/>
                    <a:pt x="2" y="8"/>
                    <a:pt x="7" y="9"/>
                  </a:cubicBezTo>
                  <a:cubicBezTo>
                    <a:pt x="8" y="9"/>
                    <a:pt x="7" y="8"/>
                    <a:pt x="7" y="8"/>
                  </a:cubicBezTo>
                  <a:cubicBezTo>
                    <a:pt x="9" y="5"/>
                    <a:pt x="14" y="4"/>
                    <a:pt x="18" y="3"/>
                  </a:cubicBezTo>
                  <a:cubicBezTo>
                    <a:pt x="20" y="2"/>
                    <a:pt x="20" y="0"/>
                    <a:pt x="22" y="1"/>
                  </a:cubicBezTo>
                  <a:cubicBezTo>
                    <a:pt x="22" y="2"/>
                    <a:pt x="23" y="2"/>
                    <a:pt x="24" y="2"/>
                  </a:cubicBezTo>
                  <a:cubicBezTo>
                    <a:pt x="24" y="5"/>
                    <a:pt x="22" y="7"/>
                    <a:pt x="27" y="7"/>
                  </a:cubicBezTo>
                  <a:cubicBezTo>
                    <a:pt x="27" y="8"/>
                    <a:pt x="25" y="8"/>
                    <a:pt x="24" y="8"/>
                  </a:cubicBezTo>
                  <a:cubicBezTo>
                    <a:pt x="24" y="9"/>
                    <a:pt x="26" y="9"/>
                    <a:pt x="27" y="9"/>
                  </a:cubicBezTo>
                  <a:cubicBezTo>
                    <a:pt x="28" y="9"/>
                    <a:pt x="27" y="7"/>
                    <a:pt x="28" y="7"/>
                  </a:cubicBezTo>
                  <a:cubicBezTo>
                    <a:pt x="30" y="6"/>
                    <a:pt x="32" y="6"/>
                    <a:pt x="35" y="5"/>
                  </a:cubicBezTo>
                  <a:cubicBezTo>
                    <a:pt x="36" y="7"/>
                    <a:pt x="39" y="8"/>
                    <a:pt x="38" y="11"/>
                  </a:cubicBezTo>
                  <a:cubicBezTo>
                    <a:pt x="41" y="11"/>
                    <a:pt x="40" y="8"/>
                    <a:pt x="43" y="9"/>
                  </a:cubicBezTo>
                  <a:cubicBezTo>
                    <a:pt x="44" y="8"/>
                    <a:pt x="46" y="7"/>
                    <a:pt x="47" y="5"/>
                  </a:cubicBezTo>
                  <a:cubicBezTo>
                    <a:pt x="48" y="6"/>
                    <a:pt x="49" y="7"/>
                    <a:pt x="50" y="7"/>
                  </a:cubicBezTo>
                  <a:cubicBezTo>
                    <a:pt x="51" y="8"/>
                    <a:pt x="51" y="10"/>
                    <a:pt x="51" y="11"/>
                  </a:cubicBezTo>
                  <a:cubicBezTo>
                    <a:pt x="52" y="13"/>
                    <a:pt x="55" y="13"/>
                    <a:pt x="54" y="16"/>
                  </a:cubicBezTo>
                  <a:cubicBezTo>
                    <a:pt x="56" y="16"/>
                    <a:pt x="56" y="13"/>
                    <a:pt x="58" y="13"/>
                  </a:cubicBezTo>
                  <a:cubicBezTo>
                    <a:pt x="58" y="11"/>
                    <a:pt x="55" y="11"/>
                    <a:pt x="55" y="10"/>
                  </a:cubicBezTo>
                  <a:cubicBezTo>
                    <a:pt x="54" y="8"/>
                    <a:pt x="56" y="6"/>
                    <a:pt x="55" y="3"/>
                  </a:cubicBezTo>
                  <a:cubicBezTo>
                    <a:pt x="57" y="3"/>
                    <a:pt x="57" y="2"/>
                    <a:pt x="60" y="2"/>
                  </a:cubicBezTo>
                  <a:cubicBezTo>
                    <a:pt x="60" y="4"/>
                    <a:pt x="63" y="7"/>
                    <a:pt x="64" y="10"/>
                  </a:cubicBezTo>
                  <a:cubicBezTo>
                    <a:pt x="65" y="11"/>
                    <a:pt x="67" y="15"/>
                    <a:pt x="68" y="13"/>
                  </a:cubicBezTo>
                  <a:cubicBezTo>
                    <a:pt x="70" y="13"/>
                    <a:pt x="68" y="16"/>
                    <a:pt x="70" y="16"/>
                  </a:cubicBezTo>
                  <a:cubicBezTo>
                    <a:pt x="70" y="18"/>
                    <a:pt x="70" y="19"/>
                    <a:pt x="69" y="20"/>
                  </a:cubicBezTo>
                  <a:cubicBezTo>
                    <a:pt x="70" y="22"/>
                    <a:pt x="74" y="21"/>
                    <a:pt x="73" y="24"/>
                  </a:cubicBezTo>
                  <a:cubicBezTo>
                    <a:pt x="77" y="22"/>
                    <a:pt x="77" y="26"/>
                    <a:pt x="83" y="25"/>
                  </a:cubicBezTo>
                  <a:cubicBezTo>
                    <a:pt x="81" y="30"/>
                    <a:pt x="86" y="28"/>
                    <a:pt x="87" y="29"/>
                  </a:cubicBezTo>
                  <a:cubicBezTo>
                    <a:pt x="87" y="29"/>
                    <a:pt x="85" y="32"/>
                    <a:pt x="88" y="31"/>
                  </a:cubicBezTo>
                  <a:cubicBezTo>
                    <a:pt x="86" y="37"/>
                    <a:pt x="84" y="30"/>
                    <a:pt x="78" y="31"/>
                  </a:cubicBezTo>
                  <a:cubicBezTo>
                    <a:pt x="77" y="36"/>
                    <a:pt x="83" y="34"/>
                    <a:pt x="81" y="40"/>
                  </a:cubicBezTo>
                  <a:cubicBezTo>
                    <a:pt x="77" y="41"/>
                    <a:pt x="71" y="42"/>
                    <a:pt x="68" y="40"/>
                  </a:cubicBezTo>
                  <a:cubicBezTo>
                    <a:pt x="64" y="37"/>
                    <a:pt x="56" y="36"/>
                    <a:pt x="51" y="40"/>
                  </a:cubicBezTo>
                  <a:cubicBezTo>
                    <a:pt x="50" y="40"/>
                    <a:pt x="49" y="40"/>
                    <a:pt x="46" y="41"/>
                  </a:cubicBezTo>
                  <a:cubicBezTo>
                    <a:pt x="44" y="41"/>
                    <a:pt x="44" y="42"/>
                    <a:pt x="44" y="43"/>
                  </a:cubicBezTo>
                  <a:cubicBezTo>
                    <a:pt x="41" y="41"/>
                    <a:pt x="35" y="44"/>
                    <a:pt x="29" y="43"/>
                  </a:cubicBezTo>
                  <a:cubicBezTo>
                    <a:pt x="28" y="41"/>
                    <a:pt x="26" y="39"/>
                    <a:pt x="24" y="36"/>
                  </a:cubicBezTo>
                  <a:cubicBezTo>
                    <a:pt x="21" y="36"/>
                    <a:pt x="15" y="37"/>
                    <a:pt x="15" y="34"/>
                  </a:cubicBezTo>
                  <a:cubicBezTo>
                    <a:pt x="14" y="34"/>
                    <a:pt x="14" y="34"/>
                    <a:pt x="14" y="35"/>
                  </a:cubicBezTo>
                  <a:cubicBezTo>
                    <a:pt x="12" y="35"/>
                    <a:pt x="13" y="33"/>
                    <a:pt x="14" y="33"/>
                  </a:cubicBezTo>
                  <a:cubicBezTo>
                    <a:pt x="14" y="30"/>
                    <a:pt x="10" y="33"/>
                    <a:pt x="10" y="3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92" name="Freeform 91"/>
            <p:cNvSpPr>
              <a:spLocks noEditPoints="1"/>
            </p:cNvSpPr>
            <p:nvPr/>
          </p:nvSpPr>
          <p:spPr bwMode="auto">
            <a:xfrm>
              <a:off x="7724364" y="1507974"/>
              <a:ext cx="2339975" cy="2714625"/>
            </a:xfrm>
            <a:custGeom>
              <a:avLst/>
              <a:gdLst>
                <a:gd name="T0" fmla="*/ 964 w 624"/>
                <a:gd name="T1" fmla="*/ 111 h 724"/>
                <a:gd name="T2" fmla="*/ 867 w 624"/>
                <a:gd name="T3" fmla="*/ 180 h 724"/>
                <a:gd name="T4" fmla="*/ 855 w 624"/>
                <a:gd name="T5" fmla="*/ 279 h 724"/>
                <a:gd name="T6" fmla="*/ 976 w 624"/>
                <a:gd name="T7" fmla="*/ 359 h 724"/>
                <a:gd name="T8" fmla="*/ 1013 w 624"/>
                <a:gd name="T9" fmla="*/ 250 h 724"/>
                <a:gd name="T10" fmla="*/ 1115 w 624"/>
                <a:gd name="T11" fmla="*/ 248 h 724"/>
                <a:gd name="T12" fmla="*/ 1207 w 624"/>
                <a:gd name="T13" fmla="*/ 274 h 724"/>
                <a:gd name="T14" fmla="*/ 1243 w 624"/>
                <a:gd name="T15" fmla="*/ 368 h 724"/>
                <a:gd name="T16" fmla="*/ 1129 w 624"/>
                <a:gd name="T17" fmla="*/ 409 h 724"/>
                <a:gd name="T18" fmla="*/ 1198 w 624"/>
                <a:gd name="T19" fmla="*/ 451 h 724"/>
                <a:gd name="T20" fmla="*/ 1169 w 624"/>
                <a:gd name="T21" fmla="*/ 465 h 724"/>
                <a:gd name="T22" fmla="*/ 1044 w 624"/>
                <a:gd name="T23" fmla="*/ 557 h 724"/>
                <a:gd name="T24" fmla="*/ 992 w 624"/>
                <a:gd name="T25" fmla="*/ 713 h 724"/>
                <a:gd name="T26" fmla="*/ 883 w 624"/>
                <a:gd name="T27" fmla="*/ 652 h 724"/>
                <a:gd name="T28" fmla="*/ 798 w 624"/>
                <a:gd name="T29" fmla="*/ 768 h 724"/>
                <a:gd name="T30" fmla="*/ 895 w 624"/>
                <a:gd name="T31" fmla="*/ 815 h 724"/>
                <a:gd name="T32" fmla="*/ 1030 w 624"/>
                <a:gd name="T33" fmla="*/ 907 h 724"/>
                <a:gd name="T34" fmla="*/ 1143 w 624"/>
                <a:gd name="T35" fmla="*/ 890 h 724"/>
                <a:gd name="T36" fmla="*/ 1318 w 624"/>
                <a:gd name="T37" fmla="*/ 966 h 724"/>
                <a:gd name="T38" fmla="*/ 1474 w 624"/>
                <a:gd name="T39" fmla="*/ 1060 h 724"/>
                <a:gd name="T40" fmla="*/ 1405 w 624"/>
                <a:gd name="T41" fmla="*/ 1275 h 724"/>
                <a:gd name="T42" fmla="*/ 1320 w 624"/>
                <a:gd name="T43" fmla="*/ 1370 h 724"/>
                <a:gd name="T44" fmla="*/ 1238 w 624"/>
                <a:gd name="T45" fmla="*/ 1460 h 724"/>
                <a:gd name="T46" fmla="*/ 1162 w 624"/>
                <a:gd name="T47" fmla="*/ 1547 h 724"/>
                <a:gd name="T48" fmla="*/ 1129 w 624"/>
                <a:gd name="T49" fmla="*/ 1613 h 724"/>
                <a:gd name="T50" fmla="*/ 1068 w 624"/>
                <a:gd name="T51" fmla="*/ 1679 h 724"/>
                <a:gd name="T52" fmla="*/ 1046 w 624"/>
                <a:gd name="T53" fmla="*/ 1590 h 724"/>
                <a:gd name="T54" fmla="*/ 1096 w 624"/>
                <a:gd name="T55" fmla="*/ 1396 h 724"/>
                <a:gd name="T56" fmla="*/ 1089 w 624"/>
                <a:gd name="T57" fmla="*/ 1214 h 724"/>
                <a:gd name="T58" fmla="*/ 992 w 624"/>
                <a:gd name="T59" fmla="*/ 1089 h 724"/>
                <a:gd name="T60" fmla="*/ 1011 w 624"/>
                <a:gd name="T61" fmla="*/ 985 h 724"/>
                <a:gd name="T62" fmla="*/ 926 w 624"/>
                <a:gd name="T63" fmla="*/ 876 h 724"/>
                <a:gd name="T64" fmla="*/ 834 w 624"/>
                <a:gd name="T65" fmla="*/ 822 h 724"/>
                <a:gd name="T66" fmla="*/ 692 w 624"/>
                <a:gd name="T67" fmla="*/ 742 h 724"/>
                <a:gd name="T68" fmla="*/ 612 w 624"/>
                <a:gd name="T69" fmla="*/ 657 h 724"/>
                <a:gd name="T70" fmla="*/ 612 w 624"/>
                <a:gd name="T71" fmla="*/ 690 h 724"/>
                <a:gd name="T72" fmla="*/ 527 w 624"/>
                <a:gd name="T73" fmla="*/ 586 h 724"/>
                <a:gd name="T74" fmla="*/ 475 w 624"/>
                <a:gd name="T75" fmla="*/ 399 h 724"/>
                <a:gd name="T76" fmla="*/ 444 w 624"/>
                <a:gd name="T77" fmla="*/ 350 h 724"/>
                <a:gd name="T78" fmla="*/ 364 w 624"/>
                <a:gd name="T79" fmla="*/ 260 h 724"/>
                <a:gd name="T80" fmla="*/ 224 w 624"/>
                <a:gd name="T81" fmla="*/ 215 h 724"/>
                <a:gd name="T82" fmla="*/ 156 w 624"/>
                <a:gd name="T83" fmla="*/ 250 h 724"/>
                <a:gd name="T84" fmla="*/ 85 w 624"/>
                <a:gd name="T85" fmla="*/ 295 h 724"/>
                <a:gd name="T86" fmla="*/ 35 w 624"/>
                <a:gd name="T87" fmla="*/ 229 h 724"/>
                <a:gd name="T88" fmla="*/ 14 w 624"/>
                <a:gd name="T89" fmla="*/ 146 h 724"/>
                <a:gd name="T90" fmla="*/ 40 w 624"/>
                <a:gd name="T91" fmla="*/ 92 h 724"/>
                <a:gd name="T92" fmla="*/ 142 w 624"/>
                <a:gd name="T93" fmla="*/ 31 h 724"/>
                <a:gd name="T94" fmla="*/ 380 w 624"/>
                <a:gd name="T95" fmla="*/ 57 h 724"/>
                <a:gd name="T96" fmla="*/ 494 w 624"/>
                <a:gd name="T97" fmla="*/ 61 h 724"/>
                <a:gd name="T98" fmla="*/ 673 w 624"/>
                <a:gd name="T99" fmla="*/ 109 h 724"/>
                <a:gd name="T100" fmla="*/ 801 w 624"/>
                <a:gd name="T101" fmla="*/ 78 h 724"/>
                <a:gd name="T102" fmla="*/ 836 w 624"/>
                <a:gd name="T103" fmla="*/ 17 h 724"/>
                <a:gd name="T104" fmla="*/ 902 w 624"/>
                <a:gd name="T105" fmla="*/ 76 h 724"/>
                <a:gd name="T106" fmla="*/ 482 w 624"/>
                <a:gd name="T107" fmla="*/ 130 h 724"/>
                <a:gd name="T108" fmla="*/ 621 w 624"/>
                <a:gd name="T109" fmla="*/ 201 h 724"/>
                <a:gd name="T110" fmla="*/ 600 w 624"/>
                <a:gd name="T111" fmla="*/ 198 h 724"/>
                <a:gd name="T112" fmla="*/ 794 w 624"/>
                <a:gd name="T113" fmla="*/ 373 h 724"/>
                <a:gd name="T114" fmla="*/ 857 w 624"/>
                <a:gd name="T115" fmla="*/ 439 h 724"/>
                <a:gd name="T116" fmla="*/ 914 w 624"/>
                <a:gd name="T117" fmla="*/ 404 h 724"/>
                <a:gd name="T118" fmla="*/ 902 w 624"/>
                <a:gd name="T119" fmla="*/ 508 h 724"/>
                <a:gd name="T120" fmla="*/ 999 w 624"/>
                <a:gd name="T121" fmla="*/ 475 h 724"/>
                <a:gd name="T122" fmla="*/ 973 w 624"/>
                <a:gd name="T123" fmla="*/ 503 h 72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24" h="724">
                  <a:moveTo>
                    <a:pt x="380" y="39"/>
                  </a:moveTo>
                  <a:cubicBezTo>
                    <a:pt x="380" y="42"/>
                    <a:pt x="383" y="37"/>
                    <a:pt x="382" y="43"/>
                  </a:cubicBezTo>
                  <a:cubicBezTo>
                    <a:pt x="383" y="43"/>
                    <a:pt x="385" y="43"/>
                    <a:pt x="386" y="43"/>
                  </a:cubicBezTo>
                  <a:cubicBezTo>
                    <a:pt x="388" y="42"/>
                    <a:pt x="388" y="40"/>
                    <a:pt x="388" y="37"/>
                  </a:cubicBezTo>
                  <a:cubicBezTo>
                    <a:pt x="390" y="36"/>
                    <a:pt x="391" y="35"/>
                    <a:pt x="391" y="33"/>
                  </a:cubicBezTo>
                  <a:cubicBezTo>
                    <a:pt x="394" y="35"/>
                    <a:pt x="391" y="30"/>
                    <a:pt x="395" y="31"/>
                  </a:cubicBezTo>
                  <a:cubicBezTo>
                    <a:pt x="395" y="28"/>
                    <a:pt x="395" y="25"/>
                    <a:pt x="395" y="23"/>
                  </a:cubicBezTo>
                  <a:cubicBezTo>
                    <a:pt x="399" y="22"/>
                    <a:pt x="401" y="21"/>
                    <a:pt x="405" y="23"/>
                  </a:cubicBezTo>
                  <a:cubicBezTo>
                    <a:pt x="406" y="23"/>
                    <a:pt x="405" y="25"/>
                    <a:pt x="406" y="26"/>
                  </a:cubicBezTo>
                  <a:cubicBezTo>
                    <a:pt x="406" y="27"/>
                    <a:pt x="408" y="26"/>
                    <a:pt x="408" y="26"/>
                  </a:cubicBezTo>
                  <a:cubicBezTo>
                    <a:pt x="410" y="27"/>
                    <a:pt x="410" y="28"/>
                    <a:pt x="412" y="29"/>
                  </a:cubicBezTo>
                  <a:cubicBezTo>
                    <a:pt x="412" y="32"/>
                    <a:pt x="410" y="33"/>
                    <a:pt x="408" y="35"/>
                  </a:cubicBezTo>
                  <a:cubicBezTo>
                    <a:pt x="411" y="36"/>
                    <a:pt x="410" y="41"/>
                    <a:pt x="413" y="42"/>
                  </a:cubicBezTo>
                  <a:cubicBezTo>
                    <a:pt x="412" y="44"/>
                    <a:pt x="409" y="45"/>
                    <a:pt x="408" y="47"/>
                  </a:cubicBezTo>
                  <a:cubicBezTo>
                    <a:pt x="406" y="47"/>
                    <a:pt x="405" y="49"/>
                    <a:pt x="405" y="47"/>
                  </a:cubicBezTo>
                  <a:cubicBezTo>
                    <a:pt x="403" y="49"/>
                    <a:pt x="402" y="52"/>
                    <a:pt x="401" y="53"/>
                  </a:cubicBezTo>
                  <a:cubicBezTo>
                    <a:pt x="400" y="52"/>
                    <a:pt x="402" y="50"/>
                    <a:pt x="396" y="51"/>
                  </a:cubicBezTo>
                  <a:cubicBezTo>
                    <a:pt x="396" y="50"/>
                    <a:pt x="398" y="50"/>
                    <a:pt x="399" y="50"/>
                  </a:cubicBezTo>
                  <a:cubicBezTo>
                    <a:pt x="396" y="46"/>
                    <a:pt x="392" y="51"/>
                    <a:pt x="388" y="50"/>
                  </a:cubicBezTo>
                  <a:cubicBezTo>
                    <a:pt x="389" y="54"/>
                    <a:pt x="388" y="52"/>
                    <a:pt x="388" y="57"/>
                  </a:cubicBezTo>
                  <a:cubicBezTo>
                    <a:pt x="387" y="57"/>
                    <a:pt x="387" y="55"/>
                    <a:pt x="387" y="55"/>
                  </a:cubicBezTo>
                  <a:cubicBezTo>
                    <a:pt x="384" y="55"/>
                    <a:pt x="385" y="59"/>
                    <a:pt x="381" y="58"/>
                  </a:cubicBezTo>
                  <a:cubicBezTo>
                    <a:pt x="381" y="59"/>
                    <a:pt x="383" y="59"/>
                    <a:pt x="383" y="60"/>
                  </a:cubicBezTo>
                  <a:cubicBezTo>
                    <a:pt x="384" y="63"/>
                    <a:pt x="382" y="63"/>
                    <a:pt x="382" y="65"/>
                  </a:cubicBezTo>
                  <a:cubicBezTo>
                    <a:pt x="379" y="63"/>
                    <a:pt x="376" y="70"/>
                    <a:pt x="375" y="69"/>
                  </a:cubicBezTo>
                  <a:cubicBezTo>
                    <a:pt x="375" y="68"/>
                    <a:pt x="373" y="67"/>
                    <a:pt x="373" y="71"/>
                  </a:cubicBezTo>
                  <a:cubicBezTo>
                    <a:pt x="371" y="71"/>
                    <a:pt x="370" y="71"/>
                    <a:pt x="368" y="71"/>
                  </a:cubicBezTo>
                  <a:cubicBezTo>
                    <a:pt x="367" y="71"/>
                    <a:pt x="367" y="74"/>
                    <a:pt x="367" y="76"/>
                  </a:cubicBezTo>
                  <a:cubicBezTo>
                    <a:pt x="366" y="74"/>
                    <a:pt x="365" y="75"/>
                    <a:pt x="365" y="77"/>
                  </a:cubicBezTo>
                  <a:cubicBezTo>
                    <a:pt x="362" y="75"/>
                    <a:pt x="362" y="77"/>
                    <a:pt x="359" y="77"/>
                  </a:cubicBezTo>
                  <a:cubicBezTo>
                    <a:pt x="360" y="78"/>
                    <a:pt x="360" y="80"/>
                    <a:pt x="360" y="82"/>
                  </a:cubicBezTo>
                  <a:cubicBezTo>
                    <a:pt x="357" y="79"/>
                    <a:pt x="358" y="82"/>
                    <a:pt x="356" y="85"/>
                  </a:cubicBezTo>
                  <a:cubicBezTo>
                    <a:pt x="355" y="88"/>
                    <a:pt x="352" y="90"/>
                    <a:pt x="352" y="96"/>
                  </a:cubicBezTo>
                  <a:cubicBezTo>
                    <a:pt x="349" y="97"/>
                    <a:pt x="348" y="101"/>
                    <a:pt x="346" y="103"/>
                  </a:cubicBezTo>
                  <a:cubicBezTo>
                    <a:pt x="346" y="105"/>
                    <a:pt x="347" y="103"/>
                    <a:pt x="347" y="103"/>
                  </a:cubicBezTo>
                  <a:cubicBezTo>
                    <a:pt x="348" y="103"/>
                    <a:pt x="347" y="103"/>
                    <a:pt x="348" y="104"/>
                  </a:cubicBezTo>
                  <a:cubicBezTo>
                    <a:pt x="349" y="104"/>
                    <a:pt x="350" y="106"/>
                    <a:pt x="350" y="106"/>
                  </a:cubicBezTo>
                  <a:cubicBezTo>
                    <a:pt x="351" y="107"/>
                    <a:pt x="353" y="104"/>
                    <a:pt x="355" y="106"/>
                  </a:cubicBezTo>
                  <a:cubicBezTo>
                    <a:pt x="356" y="107"/>
                    <a:pt x="356" y="108"/>
                    <a:pt x="358" y="107"/>
                  </a:cubicBezTo>
                  <a:cubicBezTo>
                    <a:pt x="358" y="109"/>
                    <a:pt x="358" y="111"/>
                    <a:pt x="358" y="112"/>
                  </a:cubicBezTo>
                  <a:cubicBezTo>
                    <a:pt x="358" y="113"/>
                    <a:pt x="360" y="113"/>
                    <a:pt x="360" y="115"/>
                  </a:cubicBezTo>
                  <a:cubicBezTo>
                    <a:pt x="361" y="116"/>
                    <a:pt x="363" y="116"/>
                    <a:pt x="362" y="118"/>
                  </a:cubicBezTo>
                  <a:cubicBezTo>
                    <a:pt x="368" y="117"/>
                    <a:pt x="373" y="120"/>
                    <a:pt x="376" y="118"/>
                  </a:cubicBezTo>
                  <a:cubicBezTo>
                    <a:pt x="377" y="122"/>
                    <a:pt x="382" y="121"/>
                    <a:pt x="385" y="124"/>
                  </a:cubicBezTo>
                  <a:cubicBezTo>
                    <a:pt x="385" y="125"/>
                    <a:pt x="386" y="124"/>
                    <a:pt x="386" y="125"/>
                  </a:cubicBezTo>
                  <a:cubicBezTo>
                    <a:pt x="386" y="127"/>
                    <a:pt x="387" y="125"/>
                    <a:pt x="387" y="125"/>
                  </a:cubicBezTo>
                  <a:cubicBezTo>
                    <a:pt x="388" y="125"/>
                    <a:pt x="388" y="127"/>
                    <a:pt x="389" y="128"/>
                  </a:cubicBezTo>
                  <a:cubicBezTo>
                    <a:pt x="391" y="128"/>
                    <a:pt x="393" y="127"/>
                    <a:pt x="393" y="130"/>
                  </a:cubicBezTo>
                  <a:cubicBezTo>
                    <a:pt x="399" y="130"/>
                    <a:pt x="403" y="132"/>
                    <a:pt x="408" y="132"/>
                  </a:cubicBezTo>
                  <a:cubicBezTo>
                    <a:pt x="408" y="136"/>
                    <a:pt x="407" y="139"/>
                    <a:pt x="409" y="142"/>
                  </a:cubicBezTo>
                  <a:cubicBezTo>
                    <a:pt x="409" y="141"/>
                    <a:pt x="411" y="143"/>
                    <a:pt x="411" y="143"/>
                  </a:cubicBezTo>
                  <a:cubicBezTo>
                    <a:pt x="411" y="144"/>
                    <a:pt x="409" y="145"/>
                    <a:pt x="409" y="145"/>
                  </a:cubicBezTo>
                  <a:cubicBezTo>
                    <a:pt x="410" y="147"/>
                    <a:pt x="411" y="145"/>
                    <a:pt x="412" y="146"/>
                  </a:cubicBezTo>
                  <a:cubicBezTo>
                    <a:pt x="412" y="147"/>
                    <a:pt x="410" y="150"/>
                    <a:pt x="413" y="149"/>
                  </a:cubicBezTo>
                  <a:cubicBezTo>
                    <a:pt x="412" y="150"/>
                    <a:pt x="412" y="151"/>
                    <a:pt x="412" y="152"/>
                  </a:cubicBezTo>
                  <a:cubicBezTo>
                    <a:pt x="412" y="154"/>
                    <a:pt x="413" y="153"/>
                    <a:pt x="413" y="152"/>
                  </a:cubicBezTo>
                  <a:cubicBezTo>
                    <a:pt x="414" y="152"/>
                    <a:pt x="413" y="154"/>
                    <a:pt x="414" y="155"/>
                  </a:cubicBezTo>
                  <a:cubicBezTo>
                    <a:pt x="414" y="155"/>
                    <a:pt x="416" y="154"/>
                    <a:pt x="416" y="155"/>
                  </a:cubicBezTo>
                  <a:cubicBezTo>
                    <a:pt x="418" y="156"/>
                    <a:pt x="422" y="156"/>
                    <a:pt x="426" y="155"/>
                  </a:cubicBezTo>
                  <a:cubicBezTo>
                    <a:pt x="427" y="150"/>
                    <a:pt x="427" y="148"/>
                    <a:pt x="426" y="143"/>
                  </a:cubicBezTo>
                  <a:cubicBezTo>
                    <a:pt x="426" y="141"/>
                    <a:pt x="424" y="142"/>
                    <a:pt x="423" y="142"/>
                  </a:cubicBezTo>
                  <a:cubicBezTo>
                    <a:pt x="422" y="140"/>
                    <a:pt x="425" y="136"/>
                    <a:pt x="421" y="137"/>
                  </a:cubicBezTo>
                  <a:cubicBezTo>
                    <a:pt x="422" y="136"/>
                    <a:pt x="424" y="136"/>
                    <a:pt x="423" y="133"/>
                  </a:cubicBezTo>
                  <a:cubicBezTo>
                    <a:pt x="428" y="135"/>
                    <a:pt x="428" y="131"/>
                    <a:pt x="432" y="131"/>
                  </a:cubicBezTo>
                  <a:cubicBezTo>
                    <a:pt x="434" y="131"/>
                    <a:pt x="432" y="128"/>
                    <a:pt x="433" y="128"/>
                  </a:cubicBezTo>
                  <a:cubicBezTo>
                    <a:pt x="433" y="127"/>
                    <a:pt x="436" y="129"/>
                    <a:pt x="436" y="128"/>
                  </a:cubicBezTo>
                  <a:cubicBezTo>
                    <a:pt x="433" y="123"/>
                    <a:pt x="438" y="117"/>
                    <a:pt x="435" y="115"/>
                  </a:cubicBezTo>
                  <a:cubicBezTo>
                    <a:pt x="435" y="113"/>
                    <a:pt x="434" y="114"/>
                    <a:pt x="434" y="115"/>
                  </a:cubicBezTo>
                  <a:cubicBezTo>
                    <a:pt x="432" y="113"/>
                    <a:pt x="434" y="110"/>
                    <a:pt x="431" y="111"/>
                  </a:cubicBezTo>
                  <a:cubicBezTo>
                    <a:pt x="431" y="109"/>
                    <a:pt x="429" y="109"/>
                    <a:pt x="429" y="106"/>
                  </a:cubicBezTo>
                  <a:cubicBezTo>
                    <a:pt x="429" y="104"/>
                    <a:pt x="430" y="103"/>
                    <a:pt x="433" y="103"/>
                  </a:cubicBezTo>
                  <a:cubicBezTo>
                    <a:pt x="431" y="102"/>
                    <a:pt x="434" y="95"/>
                    <a:pt x="429" y="95"/>
                  </a:cubicBezTo>
                  <a:cubicBezTo>
                    <a:pt x="430" y="94"/>
                    <a:pt x="430" y="93"/>
                    <a:pt x="431" y="91"/>
                  </a:cubicBezTo>
                  <a:cubicBezTo>
                    <a:pt x="431" y="91"/>
                    <a:pt x="429" y="91"/>
                    <a:pt x="429" y="90"/>
                  </a:cubicBezTo>
                  <a:cubicBezTo>
                    <a:pt x="429" y="90"/>
                    <a:pt x="431" y="90"/>
                    <a:pt x="431" y="89"/>
                  </a:cubicBezTo>
                  <a:cubicBezTo>
                    <a:pt x="430" y="88"/>
                    <a:pt x="429" y="88"/>
                    <a:pt x="429" y="86"/>
                  </a:cubicBezTo>
                  <a:cubicBezTo>
                    <a:pt x="429" y="85"/>
                    <a:pt x="432" y="82"/>
                    <a:pt x="429" y="82"/>
                  </a:cubicBezTo>
                  <a:cubicBezTo>
                    <a:pt x="430" y="80"/>
                    <a:pt x="439" y="79"/>
                    <a:pt x="438" y="83"/>
                  </a:cubicBezTo>
                  <a:cubicBezTo>
                    <a:pt x="442" y="82"/>
                    <a:pt x="449" y="84"/>
                    <a:pt x="451" y="80"/>
                  </a:cubicBezTo>
                  <a:cubicBezTo>
                    <a:pt x="453" y="84"/>
                    <a:pt x="459" y="84"/>
                    <a:pt x="459" y="90"/>
                  </a:cubicBezTo>
                  <a:cubicBezTo>
                    <a:pt x="462" y="90"/>
                    <a:pt x="465" y="90"/>
                    <a:pt x="468" y="90"/>
                  </a:cubicBezTo>
                  <a:cubicBezTo>
                    <a:pt x="468" y="92"/>
                    <a:pt x="469" y="92"/>
                    <a:pt x="471" y="92"/>
                  </a:cubicBezTo>
                  <a:cubicBezTo>
                    <a:pt x="471" y="95"/>
                    <a:pt x="470" y="97"/>
                    <a:pt x="471" y="99"/>
                  </a:cubicBezTo>
                  <a:cubicBezTo>
                    <a:pt x="471" y="102"/>
                    <a:pt x="474" y="105"/>
                    <a:pt x="472" y="105"/>
                  </a:cubicBezTo>
                  <a:cubicBezTo>
                    <a:pt x="472" y="107"/>
                    <a:pt x="474" y="106"/>
                    <a:pt x="475" y="106"/>
                  </a:cubicBezTo>
                  <a:cubicBezTo>
                    <a:pt x="475" y="110"/>
                    <a:pt x="480" y="108"/>
                    <a:pt x="476" y="111"/>
                  </a:cubicBezTo>
                  <a:cubicBezTo>
                    <a:pt x="481" y="112"/>
                    <a:pt x="483" y="109"/>
                    <a:pt x="487" y="110"/>
                  </a:cubicBezTo>
                  <a:cubicBezTo>
                    <a:pt x="487" y="108"/>
                    <a:pt x="487" y="108"/>
                    <a:pt x="486" y="107"/>
                  </a:cubicBezTo>
                  <a:cubicBezTo>
                    <a:pt x="487" y="105"/>
                    <a:pt x="488" y="105"/>
                    <a:pt x="489" y="106"/>
                  </a:cubicBezTo>
                  <a:cubicBezTo>
                    <a:pt x="488" y="103"/>
                    <a:pt x="492" y="103"/>
                    <a:pt x="493" y="102"/>
                  </a:cubicBezTo>
                  <a:cubicBezTo>
                    <a:pt x="494" y="101"/>
                    <a:pt x="492" y="101"/>
                    <a:pt x="492" y="100"/>
                  </a:cubicBezTo>
                  <a:cubicBezTo>
                    <a:pt x="492" y="99"/>
                    <a:pt x="494" y="98"/>
                    <a:pt x="496" y="98"/>
                  </a:cubicBezTo>
                  <a:cubicBezTo>
                    <a:pt x="494" y="101"/>
                    <a:pt x="496" y="101"/>
                    <a:pt x="499" y="104"/>
                  </a:cubicBezTo>
                  <a:cubicBezTo>
                    <a:pt x="500" y="106"/>
                    <a:pt x="501" y="108"/>
                    <a:pt x="506" y="109"/>
                  </a:cubicBezTo>
                  <a:cubicBezTo>
                    <a:pt x="506" y="110"/>
                    <a:pt x="504" y="109"/>
                    <a:pt x="504" y="111"/>
                  </a:cubicBezTo>
                  <a:cubicBezTo>
                    <a:pt x="504" y="112"/>
                    <a:pt x="506" y="112"/>
                    <a:pt x="506" y="115"/>
                  </a:cubicBezTo>
                  <a:cubicBezTo>
                    <a:pt x="507" y="115"/>
                    <a:pt x="507" y="112"/>
                    <a:pt x="507" y="112"/>
                  </a:cubicBezTo>
                  <a:cubicBezTo>
                    <a:pt x="510" y="111"/>
                    <a:pt x="506" y="117"/>
                    <a:pt x="511" y="116"/>
                  </a:cubicBezTo>
                  <a:cubicBezTo>
                    <a:pt x="509" y="119"/>
                    <a:pt x="511" y="120"/>
                    <a:pt x="508" y="123"/>
                  </a:cubicBezTo>
                  <a:cubicBezTo>
                    <a:pt x="508" y="125"/>
                    <a:pt x="512" y="124"/>
                    <a:pt x="513" y="125"/>
                  </a:cubicBezTo>
                  <a:cubicBezTo>
                    <a:pt x="513" y="125"/>
                    <a:pt x="511" y="127"/>
                    <a:pt x="512" y="128"/>
                  </a:cubicBezTo>
                  <a:cubicBezTo>
                    <a:pt x="512" y="128"/>
                    <a:pt x="515" y="128"/>
                    <a:pt x="515" y="129"/>
                  </a:cubicBezTo>
                  <a:cubicBezTo>
                    <a:pt x="516" y="129"/>
                    <a:pt x="517" y="131"/>
                    <a:pt x="518" y="131"/>
                  </a:cubicBezTo>
                  <a:cubicBezTo>
                    <a:pt x="519" y="132"/>
                    <a:pt x="522" y="133"/>
                    <a:pt x="524" y="135"/>
                  </a:cubicBezTo>
                  <a:cubicBezTo>
                    <a:pt x="525" y="135"/>
                    <a:pt x="526" y="130"/>
                    <a:pt x="527" y="133"/>
                  </a:cubicBezTo>
                  <a:cubicBezTo>
                    <a:pt x="527" y="137"/>
                    <a:pt x="524" y="137"/>
                    <a:pt x="521" y="137"/>
                  </a:cubicBezTo>
                  <a:cubicBezTo>
                    <a:pt x="523" y="139"/>
                    <a:pt x="527" y="140"/>
                    <a:pt x="531" y="140"/>
                  </a:cubicBezTo>
                  <a:cubicBezTo>
                    <a:pt x="530" y="142"/>
                    <a:pt x="532" y="143"/>
                    <a:pt x="533" y="143"/>
                  </a:cubicBezTo>
                  <a:cubicBezTo>
                    <a:pt x="533" y="145"/>
                    <a:pt x="533" y="147"/>
                    <a:pt x="535" y="146"/>
                  </a:cubicBezTo>
                  <a:cubicBezTo>
                    <a:pt x="534" y="148"/>
                    <a:pt x="534" y="150"/>
                    <a:pt x="534" y="152"/>
                  </a:cubicBezTo>
                  <a:cubicBezTo>
                    <a:pt x="532" y="153"/>
                    <a:pt x="529" y="153"/>
                    <a:pt x="527" y="155"/>
                  </a:cubicBezTo>
                  <a:cubicBezTo>
                    <a:pt x="526" y="155"/>
                    <a:pt x="527" y="156"/>
                    <a:pt x="526" y="156"/>
                  </a:cubicBezTo>
                  <a:cubicBezTo>
                    <a:pt x="525" y="156"/>
                    <a:pt x="524" y="156"/>
                    <a:pt x="524" y="157"/>
                  </a:cubicBezTo>
                  <a:cubicBezTo>
                    <a:pt x="523" y="159"/>
                    <a:pt x="521" y="157"/>
                    <a:pt x="521" y="157"/>
                  </a:cubicBezTo>
                  <a:cubicBezTo>
                    <a:pt x="521" y="157"/>
                    <a:pt x="519" y="159"/>
                    <a:pt x="519" y="159"/>
                  </a:cubicBezTo>
                  <a:cubicBezTo>
                    <a:pt x="519" y="160"/>
                    <a:pt x="518" y="162"/>
                    <a:pt x="518" y="163"/>
                  </a:cubicBezTo>
                  <a:cubicBezTo>
                    <a:pt x="517" y="164"/>
                    <a:pt x="512" y="163"/>
                    <a:pt x="515" y="164"/>
                  </a:cubicBezTo>
                  <a:cubicBezTo>
                    <a:pt x="514" y="166"/>
                    <a:pt x="510" y="165"/>
                    <a:pt x="508" y="165"/>
                  </a:cubicBezTo>
                  <a:cubicBezTo>
                    <a:pt x="506" y="165"/>
                    <a:pt x="503" y="165"/>
                    <a:pt x="501" y="165"/>
                  </a:cubicBezTo>
                  <a:cubicBezTo>
                    <a:pt x="499" y="165"/>
                    <a:pt x="499" y="164"/>
                    <a:pt x="498" y="164"/>
                  </a:cubicBezTo>
                  <a:cubicBezTo>
                    <a:pt x="492" y="163"/>
                    <a:pt x="487" y="165"/>
                    <a:pt x="482" y="165"/>
                  </a:cubicBezTo>
                  <a:cubicBezTo>
                    <a:pt x="478" y="167"/>
                    <a:pt x="477" y="171"/>
                    <a:pt x="472" y="172"/>
                  </a:cubicBezTo>
                  <a:cubicBezTo>
                    <a:pt x="474" y="175"/>
                    <a:pt x="470" y="175"/>
                    <a:pt x="468" y="177"/>
                  </a:cubicBezTo>
                  <a:cubicBezTo>
                    <a:pt x="469" y="178"/>
                    <a:pt x="469" y="179"/>
                    <a:pt x="469" y="180"/>
                  </a:cubicBezTo>
                  <a:cubicBezTo>
                    <a:pt x="471" y="180"/>
                    <a:pt x="471" y="177"/>
                    <a:pt x="473" y="176"/>
                  </a:cubicBezTo>
                  <a:cubicBezTo>
                    <a:pt x="474" y="175"/>
                    <a:pt x="478" y="176"/>
                    <a:pt x="478" y="173"/>
                  </a:cubicBezTo>
                  <a:cubicBezTo>
                    <a:pt x="478" y="169"/>
                    <a:pt x="480" y="176"/>
                    <a:pt x="480" y="171"/>
                  </a:cubicBezTo>
                  <a:cubicBezTo>
                    <a:pt x="481" y="170"/>
                    <a:pt x="482" y="172"/>
                    <a:pt x="482" y="172"/>
                  </a:cubicBezTo>
                  <a:cubicBezTo>
                    <a:pt x="484" y="172"/>
                    <a:pt x="483" y="170"/>
                    <a:pt x="484" y="170"/>
                  </a:cubicBezTo>
                  <a:cubicBezTo>
                    <a:pt x="486" y="169"/>
                    <a:pt x="488" y="170"/>
                    <a:pt x="492" y="170"/>
                  </a:cubicBezTo>
                  <a:cubicBezTo>
                    <a:pt x="492" y="171"/>
                    <a:pt x="493" y="171"/>
                    <a:pt x="493" y="170"/>
                  </a:cubicBezTo>
                  <a:cubicBezTo>
                    <a:pt x="495" y="170"/>
                    <a:pt x="495" y="176"/>
                    <a:pt x="492" y="175"/>
                  </a:cubicBezTo>
                  <a:cubicBezTo>
                    <a:pt x="494" y="177"/>
                    <a:pt x="490" y="178"/>
                    <a:pt x="491" y="183"/>
                  </a:cubicBezTo>
                  <a:cubicBezTo>
                    <a:pt x="491" y="184"/>
                    <a:pt x="492" y="185"/>
                    <a:pt x="492" y="186"/>
                  </a:cubicBezTo>
                  <a:cubicBezTo>
                    <a:pt x="493" y="186"/>
                    <a:pt x="494" y="185"/>
                    <a:pt x="494" y="186"/>
                  </a:cubicBezTo>
                  <a:cubicBezTo>
                    <a:pt x="494" y="188"/>
                    <a:pt x="496" y="187"/>
                    <a:pt x="496" y="188"/>
                  </a:cubicBezTo>
                  <a:cubicBezTo>
                    <a:pt x="497" y="188"/>
                    <a:pt x="498" y="190"/>
                    <a:pt x="499" y="190"/>
                  </a:cubicBezTo>
                  <a:cubicBezTo>
                    <a:pt x="500" y="190"/>
                    <a:pt x="500" y="190"/>
                    <a:pt x="501" y="190"/>
                  </a:cubicBezTo>
                  <a:cubicBezTo>
                    <a:pt x="502" y="190"/>
                    <a:pt x="502" y="191"/>
                    <a:pt x="502" y="191"/>
                  </a:cubicBezTo>
                  <a:cubicBezTo>
                    <a:pt x="504" y="192"/>
                    <a:pt x="506" y="188"/>
                    <a:pt x="507" y="191"/>
                  </a:cubicBezTo>
                  <a:cubicBezTo>
                    <a:pt x="508" y="191"/>
                    <a:pt x="508" y="189"/>
                    <a:pt x="508" y="189"/>
                  </a:cubicBezTo>
                  <a:cubicBezTo>
                    <a:pt x="509" y="189"/>
                    <a:pt x="510" y="189"/>
                    <a:pt x="511" y="189"/>
                  </a:cubicBezTo>
                  <a:cubicBezTo>
                    <a:pt x="511" y="188"/>
                    <a:pt x="510" y="186"/>
                    <a:pt x="511" y="185"/>
                  </a:cubicBezTo>
                  <a:cubicBezTo>
                    <a:pt x="513" y="185"/>
                    <a:pt x="513" y="186"/>
                    <a:pt x="513" y="188"/>
                  </a:cubicBezTo>
                  <a:cubicBezTo>
                    <a:pt x="513" y="189"/>
                    <a:pt x="517" y="189"/>
                    <a:pt x="515" y="192"/>
                  </a:cubicBezTo>
                  <a:cubicBezTo>
                    <a:pt x="514" y="193"/>
                    <a:pt x="513" y="191"/>
                    <a:pt x="512" y="191"/>
                  </a:cubicBezTo>
                  <a:cubicBezTo>
                    <a:pt x="510" y="192"/>
                    <a:pt x="510" y="194"/>
                    <a:pt x="508" y="195"/>
                  </a:cubicBezTo>
                  <a:cubicBezTo>
                    <a:pt x="507" y="195"/>
                    <a:pt x="506" y="194"/>
                    <a:pt x="505" y="195"/>
                  </a:cubicBezTo>
                  <a:cubicBezTo>
                    <a:pt x="502" y="195"/>
                    <a:pt x="503" y="198"/>
                    <a:pt x="499" y="197"/>
                  </a:cubicBezTo>
                  <a:cubicBezTo>
                    <a:pt x="497" y="196"/>
                    <a:pt x="497" y="200"/>
                    <a:pt x="496" y="201"/>
                  </a:cubicBezTo>
                  <a:cubicBezTo>
                    <a:pt x="496" y="201"/>
                    <a:pt x="495" y="200"/>
                    <a:pt x="495" y="199"/>
                  </a:cubicBezTo>
                  <a:cubicBezTo>
                    <a:pt x="493" y="201"/>
                    <a:pt x="493" y="203"/>
                    <a:pt x="489" y="203"/>
                  </a:cubicBezTo>
                  <a:cubicBezTo>
                    <a:pt x="491" y="201"/>
                    <a:pt x="489" y="201"/>
                    <a:pt x="489" y="198"/>
                  </a:cubicBezTo>
                  <a:cubicBezTo>
                    <a:pt x="491" y="197"/>
                    <a:pt x="493" y="194"/>
                    <a:pt x="495" y="197"/>
                  </a:cubicBezTo>
                  <a:cubicBezTo>
                    <a:pt x="496" y="193"/>
                    <a:pt x="493" y="193"/>
                    <a:pt x="492" y="192"/>
                  </a:cubicBezTo>
                  <a:cubicBezTo>
                    <a:pt x="489" y="191"/>
                    <a:pt x="487" y="196"/>
                    <a:pt x="485" y="196"/>
                  </a:cubicBezTo>
                  <a:cubicBezTo>
                    <a:pt x="485" y="196"/>
                    <a:pt x="482" y="197"/>
                    <a:pt x="481" y="197"/>
                  </a:cubicBezTo>
                  <a:cubicBezTo>
                    <a:pt x="480" y="197"/>
                    <a:pt x="480" y="198"/>
                    <a:pt x="480" y="199"/>
                  </a:cubicBezTo>
                  <a:cubicBezTo>
                    <a:pt x="473" y="198"/>
                    <a:pt x="474" y="203"/>
                    <a:pt x="468" y="201"/>
                  </a:cubicBezTo>
                  <a:cubicBezTo>
                    <a:pt x="470" y="202"/>
                    <a:pt x="471" y="203"/>
                    <a:pt x="466" y="203"/>
                  </a:cubicBezTo>
                  <a:cubicBezTo>
                    <a:pt x="463" y="205"/>
                    <a:pt x="462" y="211"/>
                    <a:pt x="466" y="212"/>
                  </a:cubicBezTo>
                  <a:cubicBezTo>
                    <a:pt x="466" y="215"/>
                    <a:pt x="463" y="214"/>
                    <a:pt x="464" y="217"/>
                  </a:cubicBezTo>
                  <a:cubicBezTo>
                    <a:pt x="462" y="217"/>
                    <a:pt x="461" y="217"/>
                    <a:pt x="460" y="217"/>
                  </a:cubicBezTo>
                  <a:cubicBezTo>
                    <a:pt x="459" y="217"/>
                    <a:pt x="459" y="219"/>
                    <a:pt x="458" y="219"/>
                  </a:cubicBezTo>
                  <a:cubicBezTo>
                    <a:pt x="455" y="220"/>
                    <a:pt x="452" y="220"/>
                    <a:pt x="451" y="222"/>
                  </a:cubicBezTo>
                  <a:cubicBezTo>
                    <a:pt x="450" y="223"/>
                    <a:pt x="449" y="223"/>
                    <a:pt x="448" y="224"/>
                  </a:cubicBezTo>
                  <a:cubicBezTo>
                    <a:pt x="447" y="226"/>
                    <a:pt x="447" y="228"/>
                    <a:pt x="445" y="230"/>
                  </a:cubicBezTo>
                  <a:cubicBezTo>
                    <a:pt x="444" y="231"/>
                    <a:pt x="441" y="231"/>
                    <a:pt x="442" y="236"/>
                  </a:cubicBezTo>
                  <a:cubicBezTo>
                    <a:pt x="440" y="235"/>
                    <a:pt x="440" y="233"/>
                    <a:pt x="438" y="232"/>
                  </a:cubicBezTo>
                  <a:cubicBezTo>
                    <a:pt x="436" y="233"/>
                    <a:pt x="437" y="235"/>
                    <a:pt x="435" y="235"/>
                  </a:cubicBezTo>
                  <a:cubicBezTo>
                    <a:pt x="440" y="239"/>
                    <a:pt x="439" y="243"/>
                    <a:pt x="440" y="250"/>
                  </a:cubicBezTo>
                  <a:cubicBezTo>
                    <a:pt x="437" y="249"/>
                    <a:pt x="438" y="252"/>
                    <a:pt x="438" y="252"/>
                  </a:cubicBezTo>
                  <a:cubicBezTo>
                    <a:pt x="437" y="253"/>
                    <a:pt x="436" y="252"/>
                    <a:pt x="435" y="252"/>
                  </a:cubicBezTo>
                  <a:cubicBezTo>
                    <a:pt x="434" y="253"/>
                    <a:pt x="434" y="254"/>
                    <a:pt x="433" y="255"/>
                  </a:cubicBezTo>
                  <a:cubicBezTo>
                    <a:pt x="432" y="256"/>
                    <a:pt x="430" y="258"/>
                    <a:pt x="429" y="258"/>
                  </a:cubicBezTo>
                  <a:cubicBezTo>
                    <a:pt x="428" y="259"/>
                    <a:pt x="426" y="258"/>
                    <a:pt x="425" y="259"/>
                  </a:cubicBezTo>
                  <a:cubicBezTo>
                    <a:pt x="422" y="260"/>
                    <a:pt x="421" y="263"/>
                    <a:pt x="420" y="265"/>
                  </a:cubicBezTo>
                  <a:cubicBezTo>
                    <a:pt x="417" y="265"/>
                    <a:pt x="417" y="269"/>
                    <a:pt x="414" y="269"/>
                  </a:cubicBezTo>
                  <a:cubicBezTo>
                    <a:pt x="415" y="273"/>
                    <a:pt x="411" y="282"/>
                    <a:pt x="416" y="282"/>
                  </a:cubicBezTo>
                  <a:cubicBezTo>
                    <a:pt x="414" y="286"/>
                    <a:pt x="418" y="286"/>
                    <a:pt x="418" y="292"/>
                  </a:cubicBezTo>
                  <a:cubicBezTo>
                    <a:pt x="418" y="293"/>
                    <a:pt x="419" y="293"/>
                    <a:pt x="420" y="294"/>
                  </a:cubicBezTo>
                  <a:cubicBezTo>
                    <a:pt x="418" y="297"/>
                    <a:pt x="420" y="297"/>
                    <a:pt x="420" y="302"/>
                  </a:cubicBezTo>
                  <a:cubicBezTo>
                    <a:pt x="418" y="302"/>
                    <a:pt x="416" y="303"/>
                    <a:pt x="415" y="304"/>
                  </a:cubicBezTo>
                  <a:cubicBezTo>
                    <a:pt x="413" y="304"/>
                    <a:pt x="415" y="302"/>
                    <a:pt x="414" y="301"/>
                  </a:cubicBezTo>
                  <a:cubicBezTo>
                    <a:pt x="413" y="299"/>
                    <a:pt x="412" y="300"/>
                    <a:pt x="411" y="299"/>
                  </a:cubicBezTo>
                  <a:cubicBezTo>
                    <a:pt x="410" y="299"/>
                    <a:pt x="410" y="296"/>
                    <a:pt x="408" y="297"/>
                  </a:cubicBezTo>
                  <a:cubicBezTo>
                    <a:pt x="409" y="294"/>
                    <a:pt x="410" y="292"/>
                    <a:pt x="406" y="291"/>
                  </a:cubicBezTo>
                  <a:cubicBezTo>
                    <a:pt x="408" y="286"/>
                    <a:pt x="405" y="286"/>
                    <a:pt x="405" y="281"/>
                  </a:cubicBezTo>
                  <a:cubicBezTo>
                    <a:pt x="404" y="281"/>
                    <a:pt x="403" y="282"/>
                    <a:pt x="402" y="282"/>
                  </a:cubicBezTo>
                  <a:cubicBezTo>
                    <a:pt x="402" y="281"/>
                    <a:pt x="402" y="280"/>
                    <a:pt x="402" y="279"/>
                  </a:cubicBezTo>
                  <a:cubicBezTo>
                    <a:pt x="400" y="280"/>
                    <a:pt x="394" y="281"/>
                    <a:pt x="393" y="279"/>
                  </a:cubicBezTo>
                  <a:cubicBezTo>
                    <a:pt x="392" y="278"/>
                    <a:pt x="392" y="277"/>
                    <a:pt x="391" y="277"/>
                  </a:cubicBezTo>
                  <a:cubicBezTo>
                    <a:pt x="390" y="277"/>
                    <a:pt x="388" y="279"/>
                    <a:pt x="386" y="278"/>
                  </a:cubicBezTo>
                  <a:cubicBezTo>
                    <a:pt x="386" y="278"/>
                    <a:pt x="390" y="274"/>
                    <a:pt x="386" y="276"/>
                  </a:cubicBezTo>
                  <a:cubicBezTo>
                    <a:pt x="385" y="276"/>
                    <a:pt x="386" y="277"/>
                    <a:pt x="385" y="277"/>
                  </a:cubicBezTo>
                  <a:cubicBezTo>
                    <a:pt x="382" y="277"/>
                    <a:pt x="377" y="277"/>
                    <a:pt x="374" y="276"/>
                  </a:cubicBezTo>
                  <a:cubicBezTo>
                    <a:pt x="371" y="276"/>
                    <a:pt x="373" y="280"/>
                    <a:pt x="373" y="282"/>
                  </a:cubicBezTo>
                  <a:cubicBezTo>
                    <a:pt x="366" y="281"/>
                    <a:pt x="359" y="280"/>
                    <a:pt x="352" y="279"/>
                  </a:cubicBezTo>
                  <a:cubicBezTo>
                    <a:pt x="351" y="280"/>
                    <a:pt x="350" y="281"/>
                    <a:pt x="349" y="281"/>
                  </a:cubicBezTo>
                  <a:cubicBezTo>
                    <a:pt x="348" y="281"/>
                    <a:pt x="349" y="283"/>
                    <a:pt x="347" y="283"/>
                  </a:cubicBezTo>
                  <a:cubicBezTo>
                    <a:pt x="346" y="283"/>
                    <a:pt x="346" y="284"/>
                    <a:pt x="346" y="285"/>
                  </a:cubicBezTo>
                  <a:cubicBezTo>
                    <a:pt x="344" y="286"/>
                    <a:pt x="343" y="285"/>
                    <a:pt x="341" y="285"/>
                  </a:cubicBezTo>
                  <a:cubicBezTo>
                    <a:pt x="340" y="286"/>
                    <a:pt x="340" y="288"/>
                    <a:pt x="338" y="288"/>
                  </a:cubicBezTo>
                  <a:cubicBezTo>
                    <a:pt x="338" y="290"/>
                    <a:pt x="336" y="295"/>
                    <a:pt x="339" y="296"/>
                  </a:cubicBezTo>
                  <a:cubicBezTo>
                    <a:pt x="338" y="297"/>
                    <a:pt x="337" y="299"/>
                    <a:pt x="335" y="301"/>
                  </a:cubicBezTo>
                  <a:cubicBezTo>
                    <a:pt x="335" y="304"/>
                    <a:pt x="335" y="307"/>
                    <a:pt x="335" y="310"/>
                  </a:cubicBezTo>
                  <a:cubicBezTo>
                    <a:pt x="335" y="312"/>
                    <a:pt x="336" y="312"/>
                    <a:pt x="336" y="314"/>
                  </a:cubicBezTo>
                  <a:cubicBezTo>
                    <a:pt x="337" y="316"/>
                    <a:pt x="337" y="320"/>
                    <a:pt x="335" y="322"/>
                  </a:cubicBezTo>
                  <a:cubicBezTo>
                    <a:pt x="335" y="324"/>
                    <a:pt x="338" y="322"/>
                    <a:pt x="339" y="323"/>
                  </a:cubicBezTo>
                  <a:cubicBezTo>
                    <a:pt x="339" y="323"/>
                    <a:pt x="337" y="325"/>
                    <a:pt x="338" y="325"/>
                  </a:cubicBezTo>
                  <a:cubicBezTo>
                    <a:pt x="337" y="325"/>
                    <a:pt x="339" y="326"/>
                    <a:pt x="339" y="326"/>
                  </a:cubicBezTo>
                  <a:cubicBezTo>
                    <a:pt x="339" y="328"/>
                    <a:pt x="340" y="327"/>
                    <a:pt x="341" y="328"/>
                  </a:cubicBezTo>
                  <a:cubicBezTo>
                    <a:pt x="341" y="328"/>
                    <a:pt x="341" y="330"/>
                    <a:pt x="341" y="330"/>
                  </a:cubicBezTo>
                  <a:cubicBezTo>
                    <a:pt x="341" y="330"/>
                    <a:pt x="342" y="330"/>
                    <a:pt x="342" y="330"/>
                  </a:cubicBezTo>
                  <a:cubicBezTo>
                    <a:pt x="342" y="330"/>
                    <a:pt x="342" y="332"/>
                    <a:pt x="342" y="332"/>
                  </a:cubicBezTo>
                  <a:cubicBezTo>
                    <a:pt x="343" y="333"/>
                    <a:pt x="346" y="335"/>
                    <a:pt x="346" y="337"/>
                  </a:cubicBezTo>
                  <a:cubicBezTo>
                    <a:pt x="355" y="338"/>
                    <a:pt x="360" y="335"/>
                    <a:pt x="365" y="337"/>
                  </a:cubicBezTo>
                  <a:cubicBezTo>
                    <a:pt x="366" y="337"/>
                    <a:pt x="366" y="336"/>
                    <a:pt x="367" y="335"/>
                  </a:cubicBezTo>
                  <a:cubicBezTo>
                    <a:pt x="368" y="333"/>
                    <a:pt x="370" y="331"/>
                    <a:pt x="371" y="329"/>
                  </a:cubicBezTo>
                  <a:cubicBezTo>
                    <a:pt x="371" y="328"/>
                    <a:pt x="372" y="327"/>
                    <a:pt x="371" y="326"/>
                  </a:cubicBezTo>
                  <a:cubicBezTo>
                    <a:pt x="374" y="323"/>
                    <a:pt x="382" y="320"/>
                    <a:pt x="388" y="323"/>
                  </a:cubicBezTo>
                  <a:cubicBezTo>
                    <a:pt x="385" y="326"/>
                    <a:pt x="385" y="331"/>
                    <a:pt x="382" y="334"/>
                  </a:cubicBezTo>
                  <a:cubicBezTo>
                    <a:pt x="381" y="337"/>
                    <a:pt x="384" y="337"/>
                    <a:pt x="383" y="339"/>
                  </a:cubicBezTo>
                  <a:cubicBezTo>
                    <a:pt x="381" y="340"/>
                    <a:pt x="380" y="343"/>
                    <a:pt x="379" y="345"/>
                  </a:cubicBezTo>
                  <a:cubicBezTo>
                    <a:pt x="378" y="346"/>
                    <a:pt x="379" y="347"/>
                    <a:pt x="378" y="346"/>
                  </a:cubicBezTo>
                  <a:cubicBezTo>
                    <a:pt x="377" y="349"/>
                    <a:pt x="383" y="346"/>
                    <a:pt x="381" y="350"/>
                  </a:cubicBezTo>
                  <a:cubicBezTo>
                    <a:pt x="384" y="350"/>
                    <a:pt x="385" y="348"/>
                    <a:pt x="388" y="349"/>
                  </a:cubicBezTo>
                  <a:cubicBezTo>
                    <a:pt x="388" y="351"/>
                    <a:pt x="390" y="351"/>
                    <a:pt x="391" y="352"/>
                  </a:cubicBezTo>
                  <a:cubicBezTo>
                    <a:pt x="397" y="350"/>
                    <a:pt x="397" y="354"/>
                    <a:pt x="405" y="354"/>
                  </a:cubicBezTo>
                  <a:cubicBezTo>
                    <a:pt x="402" y="357"/>
                    <a:pt x="406" y="360"/>
                    <a:pt x="402" y="362"/>
                  </a:cubicBezTo>
                  <a:cubicBezTo>
                    <a:pt x="405" y="365"/>
                    <a:pt x="403" y="372"/>
                    <a:pt x="402" y="375"/>
                  </a:cubicBezTo>
                  <a:cubicBezTo>
                    <a:pt x="403" y="377"/>
                    <a:pt x="404" y="377"/>
                    <a:pt x="407" y="377"/>
                  </a:cubicBezTo>
                  <a:cubicBezTo>
                    <a:pt x="406" y="380"/>
                    <a:pt x="409" y="379"/>
                    <a:pt x="409" y="381"/>
                  </a:cubicBezTo>
                  <a:cubicBezTo>
                    <a:pt x="409" y="382"/>
                    <a:pt x="413" y="381"/>
                    <a:pt x="413" y="383"/>
                  </a:cubicBezTo>
                  <a:cubicBezTo>
                    <a:pt x="417" y="380"/>
                    <a:pt x="424" y="384"/>
                    <a:pt x="427" y="382"/>
                  </a:cubicBezTo>
                  <a:cubicBezTo>
                    <a:pt x="427" y="383"/>
                    <a:pt x="427" y="383"/>
                    <a:pt x="427" y="384"/>
                  </a:cubicBezTo>
                  <a:cubicBezTo>
                    <a:pt x="429" y="384"/>
                    <a:pt x="433" y="382"/>
                    <a:pt x="433" y="385"/>
                  </a:cubicBezTo>
                  <a:cubicBezTo>
                    <a:pt x="434" y="385"/>
                    <a:pt x="435" y="384"/>
                    <a:pt x="436" y="384"/>
                  </a:cubicBezTo>
                  <a:cubicBezTo>
                    <a:pt x="437" y="383"/>
                    <a:pt x="438" y="383"/>
                    <a:pt x="439" y="382"/>
                  </a:cubicBezTo>
                  <a:cubicBezTo>
                    <a:pt x="439" y="381"/>
                    <a:pt x="440" y="382"/>
                    <a:pt x="440" y="381"/>
                  </a:cubicBezTo>
                  <a:cubicBezTo>
                    <a:pt x="440" y="379"/>
                    <a:pt x="442" y="381"/>
                    <a:pt x="442" y="379"/>
                  </a:cubicBezTo>
                  <a:cubicBezTo>
                    <a:pt x="442" y="379"/>
                    <a:pt x="442" y="377"/>
                    <a:pt x="442" y="377"/>
                  </a:cubicBezTo>
                  <a:cubicBezTo>
                    <a:pt x="443" y="376"/>
                    <a:pt x="444" y="378"/>
                    <a:pt x="443" y="378"/>
                  </a:cubicBezTo>
                  <a:cubicBezTo>
                    <a:pt x="444" y="378"/>
                    <a:pt x="445" y="377"/>
                    <a:pt x="446" y="376"/>
                  </a:cubicBezTo>
                  <a:cubicBezTo>
                    <a:pt x="447" y="375"/>
                    <a:pt x="449" y="374"/>
                    <a:pt x="451" y="372"/>
                  </a:cubicBezTo>
                  <a:cubicBezTo>
                    <a:pt x="451" y="372"/>
                    <a:pt x="452" y="371"/>
                    <a:pt x="452" y="370"/>
                  </a:cubicBezTo>
                  <a:cubicBezTo>
                    <a:pt x="453" y="371"/>
                    <a:pt x="465" y="372"/>
                    <a:pt x="459" y="374"/>
                  </a:cubicBezTo>
                  <a:cubicBezTo>
                    <a:pt x="459" y="375"/>
                    <a:pt x="462" y="375"/>
                    <a:pt x="464" y="375"/>
                  </a:cubicBezTo>
                  <a:cubicBezTo>
                    <a:pt x="465" y="375"/>
                    <a:pt x="464" y="373"/>
                    <a:pt x="465" y="372"/>
                  </a:cubicBezTo>
                  <a:cubicBezTo>
                    <a:pt x="468" y="372"/>
                    <a:pt x="471" y="372"/>
                    <a:pt x="474" y="372"/>
                  </a:cubicBezTo>
                  <a:cubicBezTo>
                    <a:pt x="472" y="376"/>
                    <a:pt x="479" y="375"/>
                    <a:pt x="482" y="376"/>
                  </a:cubicBezTo>
                  <a:cubicBezTo>
                    <a:pt x="483" y="376"/>
                    <a:pt x="482" y="377"/>
                    <a:pt x="484" y="377"/>
                  </a:cubicBezTo>
                  <a:cubicBezTo>
                    <a:pt x="484" y="377"/>
                    <a:pt x="485" y="378"/>
                    <a:pt x="486" y="378"/>
                  </a:cubicBezTo>
                  <a:cubicBezTo>
                    <a:pt x="488" y="379"/>
                    <a:pt x="489" y="377"/>
                    <a:pt x="491" y="377"/>
                  </a:cubicBezTo>
                  <a:cubicBezTo>
                    <a:pt x="496" y="376"/>
                    <a:pt x="502" y="378"/>
                    <a:pt x="508" y="378"/>
                  </a:cubicBezTo>
                  <a:cubicBezTo>
                    <a:pt x="508" y="381"/>
                    <a:pt x="509" y="383"/>
                    <a:pt x="509" y="381"/>
                  </a:cubicBezTo>
                  <a:cubicBezTo>
                    <a:pt x="511" y="381"/>
                    <a:pt x="510" y="382"/>
                    <a:pt x="509" y="382"/>
                  </a:cubicBezTo>
                  <a:cubicBezTo>
                    <a:pt x="509" y="385"/>
                    <a:pt x="512" y="382"/>
                    <a:pt x="514" y="384"/>
                  </a:cubicBezTo>
                  <a:cubicBezTo>
                    <a:pt x="514" y="384"/>
                    <a:pt x="514" y="386"/>
                    <a:pt x="514" y="387"/>
                  </a:cubicBezTo>
                  <a:cubicBezTo>
                    <a:pt x="515" y="387"/>
                    <a:pt x="517" y="386"/>
                    <a:pt x="519" y="387"/>
                  </a:cubicBezTo>
                  <a:cubicBezTo>
                    <a:pt x="518" y="389"/>
                    <a:pt x="520" y="390"/>
                    <a:pt x="521" y="391"/>
                  </a:cubicBezTo>
                  <a:cubicBezTo>
                    <a:pt x="523" y="393"/>
                    <a:pt x="525" y="394"/>
                    <a:pt x="526" y="397"/>
                  </a:cubicBezTo>
                  <a:cubicBezTo>
                    <a:pt x="533" y="397"/>
                    <a:pt x="536" y="401"/>
                    <a:pt x="542" y="398"/>
                  </a:cubicBezTo>
                  <a:cubicBezTo>
                    <a:pt x="541" y="403"/>
                    <a:pt x="549" y="398"/>
                    <a:pt x="547" y="403"/>
                  </a:cubicBezTo>
                  <a:cubicBezTo>
                    <a:pt x="551" y="401"/>
                    <a:pt x="551" y="406"/>
                    <a:pt x="554" y="407"/>
                  </a:cubicBezTo>
                  <a:cubicBezTo>
                    <a:pt x="555" y="407"/>
                    <a:pt x="555" y="410"/>
                    <a:pt x="558" y="409"/>
                  </a:cubicBezTo>
                  <a:cubicBezTo>
                    <a:pt x="554" y="412"/>
                    <a:pt x="559" y="411"/>
                    <a:pt x="559" y="415"/>
                  </a:cubicBezTo>
                  <a:cubicBezTo>
                    <a:pt x="559" y="417"/>
                    <a:pt x="561" y="416"/>
                    <a:pt x="562" y="417"/>
                  </a:cubicBezTo>
                  <a:cubicBezTo>
                    <a:pt x="563" y="418"/>
                    <a:pt x="562" y="420"/>
                    <a:pt x="565" y="419"/>
                  </a:cubicBezTo>
                  <a:cubicBezTo>
                    <a:pt x="560" y="424"/>
                    <a:pt x="571" y="425"/>
                    <a:pt x="567" y="429"/>
                  </a:cubicBezTo>
                  <a:cubicBezTo>
                    <a:pt x="569" y="429"/>
                    <a:pt x="571" y="429"/>
                    <a:pt x="571" y="431"/>
                  </a:cubicBezTo>
                  <a:cubicBezTo>
                    <a:pt x="577" y="430"/>
                    <a:pt x="585" y="432"/>
                    <a:pt x="587" y="437"/>
                  </a:cubicBezTo>
                  <a:cubicBezTo>
                    <a:pt x="593" y="437"/>
                    <a:pt x="596" y="439"/>
                    <a:pt x="602" y="438"/>
                  </a:cubicBezTo>
                  <a:cubicBezTo>
                    <a:pt x="603" y="439"/>
                    <a:pt x="600" y="440"/>
                    <a:pt x="600" y="440"/>
                  </a:cubicBezTo>
                  <a:cubicBezTo>
                    <a:pt x="601" y="442"/>
                    <a:pt x="609" y="440"/>
                    <a:pt x="613" y="441"/>
                  </a:cubicBezTo>
                  <a:cubicBezTo>
                    <a:pt x="613" y="442"/>
                    <a:pt x="614" y="442"/>
                    <a:pt x="615" y="442"/>
                  </a:cubicBezTo>
                  <a:cubicBezTo>
                    <a:pt x="615" y="444"/>
                    <a:pt x="618" y="443"/>
                    <a:pt x="619" y="444"/>
                  </a:cubicBezTo>
                  <a:cubicBezTo>
                    <a:pt x="619" y="445"/>
                    <a:pt x="619" y="446"/>
                    <a:pt x="619" y="447"/>
                  </a:cubicBezTo>
                  <a:cubicBezTo>
                    <a:pt x="619" y="447"/>
                    <a:pt x="621" y="446"/>
                    <a:pt x="621" y="447"/>
                  </a:cubicBezTo>
                  <a:cubicBezTo>
                    <a:pt x="622" y="447"/>
                    <a:pt x="621" y="450"/>
                    <a:pt x="624" y="449"/>
                  </a:cubicBezTo>
                  <a:cubicBezTo>
                    <a:pt x="624" y="461"/>
                    <a:pt x="624" y="473"/>
                    <a:pt x="624" y="485"/>
                  </a:cubicBezTo>
                  <a:cubicBezTo>
                    <a:pt x="619" y="484"/>
                    <a:pt x="624" y="492"/>
                    <a:pt x="619" y="490"/>
                  </a:cubicBezTo>
                  <a:cubicBezTo>
                    <a:pt x="618" y="494"/>
                    <a:pt x="618" y="498"/>
                    <a:pt x="618" y="502"/>
                  </a:cubicBezTo>
                  <a:cubicBezTo>
                    <a:pt x="618" y="504"/>
                    <a:pt x="620" y="509"/>
                    <a:pt x="619" y="514"/>
                  </a:cubicBezTo>
                  <a:cubicBezTo>
                    <a:pt x="619" y="514"/>
                    <a:pt x="618" y="514"/>
                    <a:pt x="618" y="515"/>
                  </a:cubicBezTo>
                  <a:cubicBezTo>
                    <a:pt x="618" y="515"/>
                    <a:pt x="618" y="517"/>
                    <a:pt x="618" y="517"/>
                  </a:cubicBezTo>
                  <a:cubicBezTo>
                    <a:pt x="617" y="518"/>
                    <a:pt x="614" y="519"/>
                    <a:pt x="615" y="523"/>
                  </a:cubicBezTo>
                  <a:cubicBezTo>
                    <a:pt x="613" y="524"/>
                    <a:pt x="612" y="526"/>
                    <a:pt x="610" y="527"/>
                  </a:cubicBezTo>
                  <a:cubicBezTo>
                    <a:pt x="609" y="527"/>
                    <a:pt x="610" y="529"/>
                    <a:pt x="610" y="530"/>
                  </a:cubicBezTo>
                  <a:cubicBezTo>
                    <a:pt x="609" y="531"/>
                    <a:pt x="607" y="530"/>
                    <a:pt x="607" y="530"/>
                  </a:cubicBezTo>
                  <a:cubicBezTo>
                    <a:pt x="607" y="531"/>
                    <a:pt x="608" y="532"/>
                    <a:pt x="607" y="533"/>
                  </a:cubicBezTo>
                  <a:cubicBezTo>
                    <a:pt x="606" y="533"/>
                    <a:pt x="603" y="533"/>
                    <a:pt x="602" y="535"/>
                  </a:cubicBezTo>
                  <a:cubicBezTo>
                    <a:pt x="602" y="536"/>
                    <a:pt x="600" y="536"/>
                    <a:pt x="598" y="537"/>
                  </a:cubicBezTo>
                  <a:cubicBezTo>
                    <a:pt x="597" y="538"/>
                    <a:pt x="596" y="539"/>
                    <a:pt x="595" y="540"/>
                  </a:cubicBezTo>
                  <a:cubicBezTo>
                    <a:pt x="595" y="540"/>
                    <a:pt x="594" y="538"/>
                    <a:pt x="593" y="538"/>
                  </a:cubicBezTo>
                  <a:cubicBezTo>
                    <a:pt x="593" y="538"/>
                    <a:pt x="593" y="540"/>
                    <a:pt x="592" y="540"/>
                  </a:cubicBezTo>
                  <a:cubicBezTo>
                    <a:pt x="590" y="540"/>
                    <a:pt x="590" y="540"/>
                    <a:pt x="589" y="542"/>
                  </a:cubicBezTo>
                  <a:cubicBezTo>
                    <a:pt x="585" y="540"/>
                    <a:pt x="582" y="545"/>
                    <a:pt x="580" y="547"/>
                  </a:cubicBezTo>
                  <a:cubicBezTo>
                    <a:pt x="580" y="547"/>
                    <a:pt x="578" y="546"/>
                    <a:pt x="578" y="547"/>
                  </a:cubicBezTo>
                  <a:cubicBezTo>
                    <a:pt x="577" y="547"/>
                    <a:pt x="576" y="548"/>
                    <a:pt x="575" y="549"/>
                  </a:cubicBezTo>
                  <a:cubicBezTo>
                    <a:pt x="575" y="550"/>
                    <a:pt x="573" y="551"/>
                    <a:pt x="573" y="551"/>
                  </a:cubicBezTo>
                  <a:cubicBezTo>
                    <a:pt x="573" y="552"/>
                    <a:pt x="575" y="555"/>
                    <a:pt x="572" y="554"/>
                  </a:cubicBezTo>
                  <a:cubicBezTo>
                    <a:pt x="573" y="559"/>
                    <a:pt x="570" y="561"/>
                    <a:pt x="571" y="567"/>
                  </a:cubicBezTo>
                  <a:cubicBezTo>
                    <a:pt x="567" y="566"/>
                    <a:pt x="569" y="569"/>
                    <a:pt x="568" y="570"/>
                  </a:cubicBezTo>
                  <a:cubicBezTo>
                    <a:pt x="568" y="570"/>
                    <a:pt x="566" y="570"/>
                    <a:pt x="566" y="570"/>
                  </a:cubicBezTo>
                  <a:cubicBezTo>
                    <a:pt x="566" y="571"/>
                    <a:pt x="568" y="572"/>
                    <a:pt x="566" y="573"/>
                  </a:cubicBezTo>
                  <a:cubicBezTo>
                    <a:pt x="564" y="573"/>
                    <a:pt x="564" y="577"/>
                    <a:pt x="561" y="577"/>
                  </a:cubicBezTo>
                  <a:cubicBezTo>
                    <a:pt x="561" y="577"/>
                    <a:pt x="559" y="579"/>
                    <a:pt x="559" y="580"/>
                  </a:cubicBezTo>
                  <a:cubicBezTo>
                    <a:pt x="558" y="581"/>
                    <a:pt x="556" y="585"/>
                    <a:pt x="553" y="587"/>
                  </a:cubicBezTo>
                  <a:cubicBezTo>
                    <a:pt x="553" y="588"/>
                    <a:pt x="553" y="590"/>
                    <a:pt x="553" y="591"/>
                  </a:cubicBezTo>
                  <a:cubicBezTo>
                    <a:pt x="551" y="592"/>
                    <a:pt x="549" y="593"/>
                    <a:pt x="549" y="596"/>
                  </a:cubicBezTo>
                  <a:cubicBezTo>
                    <a:pt x="547" y="596"/>
                    <a:pt x="546" y="596"/>
                    <a:pt x="544" y="596"/>
                  </a:cubicBezTo>
                  <a:cubicBezTo>
                    <a:pt x="544" y="597"/>
                    <a:pt x="545" y="597"/>
                    <a:pt x="546" y="597"/>
                  </a:cubicBezTo>
                  <a:cubicBezTo>
                    <a:pt x="546" y="599"/>
                    <a:pt x="544" y="598"/>
                    <a:pt x="542" y="598"/>
                  </a:cubicBezTo>
                  <a:cubicBezTo>
                    <a:pt x="541" y="599"/>
                    <a:pt x="540" y="601"/>
                    <a:pt x="540" y="603"/>
                  </a:cubicBezTo>
                  <a:cubicBezTo>
                    <a:pt x="539" y="602"/>
                    <a:pt x="538" y="602"/>
                    <a:pt x="538" y="604"/>
                  </a:cubicBezTo>
                  <a:cubicBezTo>
                    <a:pt x="537" y="604"/>
                    <a:pt x="537" y="603"/>
                    <a:pt x="537" y="602"/>
                  </a:cubicBezTo>
                  <a:cubicBezTo>
                    <a:pt x="535" y="602"/>
                    <a:pt x="533" y="602"/>
                    <a:pt x="533" y="601"/>
                  </a:cubicBezTo>
                  <a:cubicBezTo>
                    <a:pt x="532" y="602"/>
                    <a:pt x="532" y="604"/>
                    <a:pt x="529" y="603"/>
                  </a:cubicBezTo>
                  <a:cubicBezTo>
                    <a:pt x="529" y="606"/>
                    <a:pt x="532" y="607"/>
                    <a:pt x="532" y="609"/>
                  </a:cubicBezTo>
                  <a:cubicBezTo>
                    <a:pt x="532" y="612"/>
                    <a:pt x="528" y="614"/>
                    <a:pt x="531" y="616"/>
                  </a:cubicBezTo>
                  <a:cubicBezTo>
                    <a:pt x="530" y="619"/>
                    <a:pt x="524" y="616"/>
                    <a:pt x="524" y="618"/>
                  </a:cubicBezTo>
                  <a:cubicBezTo>
                    <a:pt x="522" y="618"/>
                    <a:pt x="523" y="620"/>
                    <a:pt x="522" y="621"/>
                  </a:cubicBezTo>
                  <a:cubicBezTo>
                    <a:pt x="521" y="622"/>
                    <a:pt x="517" y="621"/>
                    <a:pt x="518" y="624"/>
                  </a:cubicBezTo>
                  <a:cubicBezTo>
                    <a:pt x="515" y="622"/>
                    <a:pt x="507" y="622"/>
                    <a:pt x="506" y="626"/>
                  </a:cubicBezTo>
                  <a:cubicBezTo>
                    <a:pt x="506" y="627"/>
                    <a:pt x="507" y="626"/>
                    <a:pt x="507" y="626"/>
                  </a:cubicBezTo>
                  <a:cubicBezTo>
                    <a:pt x="510" y="626"/>
                    <a:pt x="507" y="629"/>
                    <a:pt x="505" y="628"/>
                  </a:cubicBezTo>
                  <a:cubicBezTo>
                    <a:pt x="505" y="631"/>
                    <a:pt x="501" y="634"/>
                    <a:pt x="504" y="635"/>
                  </a:cubicBezTo>
                  <a:cubicBezTo>
                    <a:pt x="504" y="636"/>
                    <a:pt x="502" y="636"/>
                    <a:pt x="501" y="636"/>
                  </a:cubicBezTo>
                  <a:cubicBezTo>
                    <a:pt x="501" y="636"/>
                    <a:pt x="500" y="635"/>
                    <a:pt x="500" y="635"/>
                  </a:cubicBezTo>
                  <a:cubicBezTo>
                    <a:pt x="499" y="635"/>
                    <a:pt x="496" y="638"/>
                    <a:pt x="496" y="634"/>
                  </a:cubicBezTo>
                  <a:cubicBezTo>
                    <a:pt x="495" y="634"/>
                    <a:pt x="495" y="637"/>
                    <a:pt x="494" y="635"/>
                  </a:cubicBezTo>
                  <a:cubicBezTo>
                    <a:pt x="492" y="636"/>
                    <a:pt x="495" y="642"/>
                    <a:pt x="495" y="644"/>
                  </a:cubicBezTo>
                  <a:cubicBezTo>
                    <a:pt x="496" y="647"/>
                    <a:pt x="494" y="647"/>
                    <a:pt x="493" y="649"/>
                  </a:cubicBezTo>
                  <a:cubicBezTo>
                    <a:pt x="493" y="651"/>
                    <a:pt x="493" y="653"/>
                    <a:pt x="489" y="653"/>
                  </a:cubicBezTo>
                  <a:cubicBezTo>
                    <a:pt x="489" y="654"/>
                    <a:pt x="492" y="655"/>
                    <a:pt x="492" y="655"/>
                  </a:cubicBezTo>
                  <a:cubicBezTo>
                    <a:pt x="492" y="657"/>
                    <a:pt x="490" y="655"/>
                    <a:pt x="489" y="655"/>
                  </a:cubicBezTo>
                  <a:cubicBezTo>
                    <a:pt x="489" y="656"/>
                    <a:pt x="488" y="659"/>
                    <a:pt x="489" y="658"/>
                  </a:cubicBezTo>
                  <a:cubicBezTo>
                    <a:pt x="489" y="660"/>
                    <a:pt x="488" y="659"/>
                    <a:pt x="487" y="658"/>
                  </a:cubicBezTo>
                  <a:cubicBezTo>
                    <a:pt x="487" y="659"/>
                    <a:pt x="486" y="660"/>
                    <a:pt x="486" y="660"/>
                  </a:cubicBezTo>
                  <a:cubicBezTo>
                    <a:pt x="484" y="657"/>
                    <a:pt x="486" y="660"/>
                    <a:pt x="485" y="662"/>
                  </a:cubicBezTo>
                  <a:cubicBezTo>
                    <a:pt x="483" y="664"/>
                    <a:pt x="482" y="661"/>
                    <a:pt x="480" y="663"/>
                  </a:cubicBezTo>
                  <a:cubicBezTo>
                    <a:pt x="478" y="666"/>
                    <a:pt x="485" y="666"/>
                    <a:pt x="481" y="668"/>
                  </a:cubicBezTo>
                  <a:cubicBezTo>
                    <a:pt x="481" y="669"/>
                    <a:pt x="483" y="669"/>
                    <a:pt x="485" y="669"/>
                  </a:cubicBezTo>
                  <a:cubicBezTo>
                    <a:pt x="484" y="671"/>
                    <a:pt x="485" y="673"/>
                    <a:pt x="487" y="673"/>
                  </a:cubicBezTo>
                  <a:cubicBezTo>
                    <a:pt x="489" y="675"/>
                    <a:pt x="485" y="676"/>
                    <a:pt x="485" y="677"/>
                  </a:cubicBezTo>
                  <a:cubicBezTo>
                    <a:pt x="485" y="678"/>
                    <a:pt x="485" y="679"/>
                    <a:pt x="486" y="679"/>
                  </a:cubicBezTo>
                  <a:cubicBezTo>
                    <a:pt x="485" y="680"/>
                    <a:pt x="485" y="678"/>
                    <a:pt x="485" y="679"/>
                  </a:cubicBezTo>
                  <a:cubicBezTo>
                    <a:pt x="483" y="679"/>
                    <a:pt x="483" y="681"/>
                    <a:pt x="480" y="681"/>
                  </a:cubicBezTo>
                  <a:cubicBezTo>
                    <a:pt x="482" y="683"/>
                    <a:pt x="481" y="684"/>
                    <a:pt x="478" y="683"/>
                  </a:cubicBezTo>
                  <a:cubicBezTo>
                    <a:pt x="479" y="687"/>
                    <a:pt x="476" y="686"/>
                    <a:pt x="476" y="689"/>
                  </a:cubicBezTo>
                  <a:cubicBezTo>
                    <a:pt x="472" y="690"/>
                    <a:pt x="477" y="694"/>
                    <a:pt x="473" y="691"/>
                  </a:cubicBezTo>
                  <a:cubicBezTo>
                    <a:pt x="474" y="694"/>
                    <a:pt x="472" y="697"/>
                    <a:pt x="473" y="700"/>
                  </a:cubicBezTo>
                  <a:cubicBezTo>
                    <a:pt x="473" y="700"/>
                    <a:pt x="474" y="701"/>
                    <a:pt x="474" y="701"/>
                  </a:cubicBezTo>
                  <a:cubicBezTo>
                    <a:pt x="474" y="703"/>
                    <a:pt x="472" y="703"/>
                    <a:pt x="474" y="706"/>
                  </a:cubicBezTo>
                  <a:cubicBezTo>
                    <a:pt x="476" y="707"/>
                    <a:pt x="474" y="708"/>
                    <a:pt x="475" y="711"/>
                  </a:cubicBezTo>
                  <a:cubicBezTo>
                    <a:pt x="476" y="714"/>
                    <a:pt x="479" y="715"/>
                    <a:pt x="480" y="717"/>
                  </a:cubicBezTo>
                  <a:cubicBezTo>
                    <a:pt x="483" y="720"/>
                    <a:pt x="485" y="716"/>
                    <a:pt x="487" y="719"/>
                  </a:cubicBezTo>
                  <a:cubicBezTo>
                    <a:pt x="488" y="723"/>
                    <a:pt x="484" y="720"/>
                    <a:pt x="481" y="721"/>
                  </a:cubicBezTo>
                  <a:cubicBezTo>
                    <a:pt x="476" y="722"/>
                    <a:pt x="471" y="724"/>
                    <a:pt x="467" y="723"/>
                  </a:cubicBezTo>
                  <a:cubicBezTo>
                    <a:pt x="467" y="723"/>
                    <a:pt x="467" y="721"/>
                    <a:pt x="467" y="721"/>
                  </a:cubicBezTo>
                  <a:cubicBezTo>
                    <a:pt x="462" y="722"/>
                    <a:pt x="460" y="719"/>
                    <a:pt x="456" y="719"/>
                  </a:cubicBezTo>
                  <a:cubicBezTo>
                    <a:pt x="456" y="717"/>
                    <a:pt x="456" y="716"/>
                    <a:pt x="456" y="715"/>
                  </a:cubicBezTo>
                  <a:cubicBezTo>
                    <a:pt x="456" y="712"/>
                    <a:pt x="452" y="714"/>
                    <a:pt x="452" y="711"/>
                  </a:cubicBezTo>
                  <a:cubicBezTo>
                    <a:pt x="452" y="711"/>
                    <a:pt x="451" y="710"/>
                    <a:pt x="451" y="709"/>
                  </a:cubicBezTo>
                  <a:cubicBezTo>
                    <a:pt x="451" y="708"/>
                    <a:pt x="449" y="708"/>
                    <a:pt x="449" y="708"/>
                  </a:cubicBezTo>
                  <a:cubicBezTo>
                    <a:pt x="449" y="707"/>
                    <a:pt x="452" y="705"/>
                    <a:pt x="449" y="704"/>
                  </a:cubicBezTo>
                  <a:cubicBezTo>
                    <a:pt x="448" y="704"/>
                    <a:pt x="449" y="703"/>
                    <a:pt x="449" y="702"/>
                  </a:cubicBezTo>
                  <a:cubicBezTo>
                    <a:pt x="449" y="701"/>
                    <a:pt x="447" y="701"/>
                    <a:pt x="447" y="700"/>
                  </a:cubicBezTo>
                  <a:cubicBezTo>
                    <a:pt x="447" y="699"/>
                    <a:pt x="448" y="698"/>
                    <a:pt x="448" y="697"/>
                  </a:cubicBezTo>
                  <a:cubicBezTo>
                    <a:pt x="448" y="697"/>
                    <a:pt x="447" y="697"/>
                    <a:pt x="447" y="696"/>
                  </a:cubicBezTo>
                  <a:cubicBezTo>
                    <a:pt x="447" y="695"/>
                    <a:pt x="446" y="693"/>
                    <a:pt x="445" y="693"/>
                  </a:cubicBezTo>
                  <a:cubicBezTo>
                    <a:pt x="444" y="691"/>
                    <a:pt x="446" y="690"/>
                    <a:pt x="446" y="689"/>
                  </a:cubicBezTo>
                  <a:cubicBezTo>
                    <a:pt x="446" y="689"/>
                    <a:pt x="444" y="688"/>
                    <a:pt x="443" y="688"/>
                  </a:cubicBezTo>
                  <a:cubicBezTo>
                    <a:pt x="444" y="687"/>
                    <a:pt x="448" y="686"/>
                    <a:pt x="445" y="684"/>
                  </a:cubicBezTo>
                  <a:cubicBezTo>
                    <a:pt x="445" y="683"/>
                    <a:pt x="446" y="683"/>
                    <a:pt x="447" y="683"/>
                  </a:cubicBezTo>
                  <a:cubicBezTo>
                    <a:pt x="447" y="680"/>
                    <a:pt x="447" y="678"/>
                    <a:pt x="447" y="675"/>
                  </a:cubicBezTo>
                  <a:cubicBezTo>
                    <a:pt x="446" y="674"/>
                    <a:pt x="445" y="673"/>
                    <a:pt x="443" y="673"/>
                  </a:cubicBezTo>
                  <a:cubicBezTo>
                    <a:pt x="445" y="669"/>
                    <a:pt x="448" y="666"/>
                    <a:pt x="446" y="662"/>
                  </a:cubicBezTo>
                  <a:cubicBezTo>
                    <a:pt x="449" y="663"/>
                    <a:pt x="449" y="660"/>
                    <a:pt x="452" y="661"/>
                  </a:cubicBezTo>
                  <a:cubicBezTo>
                    <a:pt x="452" y="657"/>
                    <a:pt x="452" y="654"/>
                    <a:pt x="452" y="650"/>
                  </a:cubicBezTo>
                  <a:cubicBezTo>
                    <a:pt x="457" y="650"/>
                    <a:pt x="455" y="643"/>
                    <a:pt x="458" y="640"/>
                  </a:cubicBezTo>
                  <a:cubicBezTo>
                    <a:pt x="457" y="640"/>
                    <a:pt x="456" y="641"/>
                    <a:pt x="455" y="640"/>
                  </a:cubicBezTo>
                  <a:cubicBezTo>
                    <a:pt x="453" y="641"/>
                    <a:pt x="452" y="643"/>
                    <a:pt x="452" y="647"/>
                  </a:cubicBezTo>
                  <a:cubicBezTo>
                    <a:pt x="450" y="646"/>
                    <a:pt x="448" y="645"/>
                    <a:pt x="448" y="642"/>
                  </a:cubicBezTo>
                  <a:cubicBezTo>
                    <a:pt x="446" y="640"/>
                    <a:pt x="452" y="638"/>
                    <a:pt x="451" y="637"/>
                  </a:cubicBezTo>
                  <a:cubicBezTo>
                    <a:pt x="448" y="635"/>
                    <a:pt x="451" y="638"/>
                    <a:pt x="453" y="636"/>
                  </a:cubicBezTo>
                  <a:cubicBezTo>
                    <a:pt x="454" y="630"/>
                    <a:pt x="451" y="625"/>
                    <a:pt x="452" y="620"/>
                  </a:cubicBezTo>
                  <a:cubicBezTo>
                    <a:pt x="452" y="620"/>
                    <a:pt x="454" y="620"/>
                    <a:pt x="454" y="620"/>
                  </a:cubicBezTo>
                  <a:cubicBezTo>
                    <a:pt x="453" y="614"/>
                    <a:pt x="454" y="613"/>
                    <a:pt x="454" y="607"/>
                  </a:cubicBezTo>
                  <a:cubicBezTo>
                    <a:pt x="457" y="603"/>
                    <a:pt x="461" y="600"/>
                    <a:pt x="459" y="595"/>
                  </a:cubicBezTo>
                  <a:cubicBezTo>
                    <a:pt x="463" y="600"/>
                    <a:pt x="459" y="586"/>
                    <a:pt x="464" y="591"/>
                  </a:cubicBezTo>
                  <a:cubicBezTo>
                    <a:pt x="463" y="589"/>
                    <a:pt x="463" y="586"/>
                    <a:pt x="462" y="583"/>
                  </a:cubicBezTo>
                  <a:cubicBezTo>
                    <a:pt x="462" y="582"/>
                    <a:pt x="460" y="580"/>
                    <a:pt x="460" y="578"/>
                  </a:cubicBezTo>
                  <a:cubicBezTo>
                    <a:pt x="460" y="577"/>
                    <a:pt x="461" y="576"/>
                    <a:pt x="461" y="575"/>
                  </a:cubicBezTo>
                  <a:cubicBezTo>
                    <a:pt x="462" y="572"/>
                    <a:pt x="460" y="569"/>
                    <a:pt x="464" y="571"/>
                  </a:cubicBezTo>
                  <a:cubicBezTo>
                    <a:pt x="463" y="568"/>
                    <a:pt x="464" y="565"/>
                    <a:pt x="465" y="562"/>
                  </a:cubicBezTo>
                  <a:cubicBezTo>
                    <a:pt x="466" y="560"/>
                    <a:pt x="465" y="561"/>
                    <a:pt x="465" y="558"/>
                  </a:cubicBezTo>
                  <a:cubicBezTo>
                    <a:pt x="465" y="557"/>
                    <a:pt x="467" y="554"/>
                    <a:pt x="466" y="553"/>
                  </a:cubicBezTo>
                  <a:cubicBezTo>
                    <a:pt x="465" y="552"/>
                    <a:pt x="466" y="551"/>
                    <a:pt x="466" y="549"/>
                  </a:cubicBezTo>
                  <a:cubicBezTo>
                    <a:pt x="466" y="547"/>
                    <a:pt x="466" y="546"/>
                    <a:pt x="466" y="544"/>
                  </a:cubicBezTo>
                  <a:cubicBezTo>
                    <a:pt x="466" y="542"/>
                    <a:pt x="467" y="542"/>
                    <a:pt x="467" y="541"/>
                  </a:cubicBezTo>
                  <a:cubicBezTo>
                    <a:pt x="467" y="536"/>
                    <a:pt x="467" y="532"/>
                    <a:pt x="467" y="528"/>
                  </a:cubicBezTo>
                  <a:cubicBezTo>
                    <a:pt x="467" y="526"/>
                    <a:pt x="468" y="525"/>
                    <a:pt x="468" y="524"/>
                  </a:cubicBezTo>
                  <a:cubicBezTo>
                    <a:pt x="468" y="521"/>
                    <a:pt x="464" y="517"/>
                    <a:pt x="465" y="514"/>
                  </a:cubicBezTo>
                  <a:cubicBezTo>
                    <a:pt x="464" y="512"/>
                    <a:pt x="463" y="514"/>
                    <a:pt x="461" y="514"/>
                  </a:cubicBezTo>
                  <a:cubicBezTo>
                    <a:pt x="460" y="511"/>
                    <a:pt x="456" y="508"/>
                    <a:pt x="453" y="508"/>
                  </a:cubicBezTo>
                  <a:cubicBezTo>
                    <a:pt x="452" y="508"/>
                    <a:pt x="451" y="505"/>
                    <a:pt x="451" y="505"/>
                  </a:cubicBezTo>
                  <a:cubicBezTo>
                    <a:pt x="449" y="507"/>
                    <a:pt x="451" y="505"/>
                    <a:pt x="449" y="504"/>
                  </a:cubicBezTo>
                  <a:cubicBezTo>
                    <a:pt x="448" y="503"/>
                    <a:pt x="444" y="505"/>
                    <a:pt x="447" y="502"/>
                  </a:cubicBezTo>
                  <a:cubicBezTo>
                    <a:pt x="447" y="500"/>
                    <a:pt x="444" y="502"/>
                    <a:pt x="442" y="501"/>
                  </a:cubicBezTo>
                  <a:cubicBezTo>
                    <a:pt x="442" y="500"/>
                    <a:pt x="443" y="499"/>
                    <a:pt x="442" y="498"/>
                  </a:cubicBezTo>
                  <a:cubicBezTo>
                    <a:pt x="442" y="498"/>
                    <a:pt x="440" y="498"/>
                    <a:pt x="440" y="497"/>
                  </a:cubicBezTo>
                  <a:cubicBezTo>
                    <a:pt x="439" y="496"/>
                    <a:pt x="437" y="493"/>
                    <a:pt x="436" y="489"/>
                  </a:cubicBezTo>
                  <a:cubicBezTo>
                    <a:pt x="437" y="488"/>
                    <a:pt x="435" y="488"/>
                    <a:pt x="434" y="488"/>
                  </a:cubicBezTo>
                  <a:cubicBezTo>
                    <a:pt x="433" y="487"/>
                    <a:pt x="434" y="482"/>
                    <a:pt x="432" y="482"/>
                  </a:cubicBezTo>
                  <a:cubicBezTo>
                    <a:pt x="430" y="482"/>
                    <a:pt x="429" y="475"/>
                    <a:pt x="427" y="472"/>
                  </a:cubicBezTo>
                  <a:cubicBezTo>
                    <a:pt x="426" y="471"/>
                    <a:pt x="424" y="468"/>
                    <a:pt x="422" y="465"/>
                  </a:cubicBezTo>
                  <a:cubicBezTo>
                    <a:pt x="422" y="464"/>
                    <a:pt x="420" y="464"/>
                    <a:pt x="420" y="463"/>
                  </a:cubicBezTo>
                  <a:cubicBezTo>
                    <a:pt x="420" y="462"/>
                    <a:pt x="420" y="461"/>
                    <a:pt x="420" y="461"/>
                  </a:cubicBezTo>
                  <a:cubicBezTo>
                    <a:pt x="419" y="460"/>
                    <a:pt x="418" y="460"/>
                    <a:pt x="418" y="460"/>
                  </a:cubicBezTo>
                  <a:cubicBezTo>
                    <a:pt x="418" y="459"/>
                    <a:pt x="416" y="451"/>
                    <a:pt x="415" y="457"/>
                  </a:cubicBezTo>
                  <a:cubicBezTo>
                    <a:pt x="413" y="456"/>
                    <a:pt x="415" y="450"/>
                    <a:pt x="414" y="447"/>
                  </a:cubicBezTo>
                  <a:cubicBezTo>
                    <a:pt x="417" y="447"/>
                    <a:pt x="417" y="443"/>
                    <a:pt x="419" y="442"/>
                  </a:cubicBezTo>
                  <a:cubicBezTo>
                    <a:pt x="420" y="439"/>
                    <a:pt x="416" y="440"/>
                    <a:pt x="415" y="438"/>
                  </a:cubicBezTo>
                  <a:cubicBezTo>
                    <a:pt x="415" y="435"/>
                    <a:pt x="417" y="433"/>
                    <a:pt x="416" y="429"/>
                  </a:cubicBezTo>
                  <a:cubicBezTo>
                    <a:pt x="417" y="428"/>
                    <a:pt x="418" y="428"/>
                    <a:pt x="420" y="428"/>
                  </a:cubicBezTo>
                  <a:cubicBezTo>
                    <a:pt x="420" y="427"/>
                    <a:pt x="419" y="425"/>
                    <a:pt x="420" y="424"/>
                  </a:cubicBezTo>
                  <a:cubicBezTo>
                    <a:pt x="420" y="424"/>
                    <a:pt x="422" y="425"/>
                    <a:pt x="422" y="424"/>
                  </a:cubicBezTo>
                  <a:cubicBezTo>
                    <a:pt x="422" y="424"/>
                    <a:pt x="422" y="423"/>
                    <a:pt x="422" y="423"/>
                  </a:cubicBezTo>
                  <a:cubicBezTo>
                    <a:pt x="422" y="423"/>
                    <a:pt x="425" y="421"/>
                    <a:pt x="425" y="421"/>
                  </a:cubicBezTo>
                  <a:cubicBezTo>
                    <a:pt x="425" y="421"/>
                    <a:pt x="424" y="421"/>
                    <a:pt x="423" y="421"/>
                  </a:cubicBezTo>
                  <a:cubicBezTo>
                    <a:pt x="424" y="421"/>
                    <a:pt x="424" y="419"/>
                    <a:pt x="425" y="419"/>
                  </a:cubicBezTo>
                  <a:cubicBezTo>
                    <a:pt x="427" y="423"/>
                    <a:pt x="425" y="417"/>
                    <a:pt x="428" y="417"/>
                  </a:cubicBezTo>
                  <a:cubicBezTo>
                    <a:pt x="430" y="417"/>
                    <a:pt x="429" y="415"/>
                    <a:pt x="431" y="412"/>
                  </a:cubicBezTo>
                  <a:cubicBezTo>
                    <a:pt x="430" y="413"/>
                    <a:pt x="436" y="408"/>
                    <a:pt x="433" y="405"/>
                  </a:cubicBezTo>
                  <a:cubicBezTo>
                    <a:pt x="432" y="404"/>
                    <a:pt x="433" y="405"/>
                    <a:pt x="433" y="403"/>
                  </a:cubicBezTo>
                  <a:cubicBezTo>
                    <a:pt x="433" y="400"/>
                    <a:pt x="430" y="392"/>
                    <a:pt x="432" y="389"/>
                  </a:cubicBezTo>
                  <a:cubicBezTo>
                    <a:pt x="426" y="390"/>
                    <a:pt x="426" y="385"/>
                    <a:pt x="420" y="387"/>
                  </a:cubicBezTo>
                  <a:cubicBezTo>
                    <a:pt x="418" y="388"/>
                    <a:pt x="420" y="388"/>
                    <a:pt x="419" y="391"/>
                  </a:cubicBezTo>
                  <a:cubicBezTo>
                    <a:pt x="413" y="391"/>
                    <a:pt x="410" y="388"/>
                    <a:pt x="405" y="388"/>
                  </a:cubicBezTo>
                  <a:cubicBezTo>
                    <a:pt x="405" y="385"/>
                    <a:pt x="401" y="386"/>
                    <a:pt x="402" y="383"/>
                  </a:cubicBezTo>
                  <a:cubicBezTo>
                    <a:pt x="401" y="382"/>
                    <a:pt x="399" y="383"/>
                    <a:pt x="398" y="382"/>
                  </a:cubicBezTo>
                  <a:cubicBezTo>
                    <a:pt x="397" y="382"/>
                    <a:pt x="398" y="380"/>
                    <a:pt x="398" y="379"/>
                  </a:cubicBezTo>
                  <a:cubicBezTo>
                    <a:pt x="397" y="379"/>
                    <a:pt x="396" y="380"/>
                    <a:pt x="395" y="379"/>
                  </a:cubicBezTo>
                  <a:cubicBezTo>
                    <a:pt x="394" y="378"/>
                    <a:pt x="395" y="376"/>
                    <a:pt x="393" y="376"/>
                  </a:cubicBezTo>
                  <a:cubicBezTo>
                    <a:pt x="393" y="373"/>
                    <a:pt x="395" y="374"/>
                    <a:pt x="393" y="371"/>
                  </a:cubicBezTo>
                  <a:cubicBezTo>
                    <a:pt x="393" y="370"/>
                    <a:pt x="392" y="371"/>
                    <a:pt x="392" y="371"/>
                  </a:cubicBezTo>
                  <a:cubicBezTo>
                    <a:pt x="390" y="370"/>
                    <a:pt x="389" y="367"/>
                    <a:pt x="386" y="368"/>
                  </a:cubicBezTo>
                  <a:cubicBezTo>
                    <a:pt x="387" y="364"/>
                    <a:pt x="382" y="367"/>
                    <a:pt x="383" y="363"/>
                  </a:cubicBezTo>
                  <a:cubicBezTo>
                    <a:pt x="382" y="363"/>
                    <a:pt x="376" y="362"/>
                    <a:pt x="378" y="363"/>
                  </a:cubicBezTo>
                  <a:cubicBezTo>
                    <a:pt x="376" y="363"/>
                    <a:pt x="377" y="361"/>
                    <a:pt x="376" y="361"/>
                  </a:cubicBezTo>
                  <a:cubicBezTo>
                    <a:pt x="376" y="360"/>
                    <a:pt x="375" y="361"/>
                    <a:pt x="374" y="361"/>
                  </a:cubicBezTo>
                  <a:cubicBezTo>
                    <a:pt x="373" y="360"/>
                    <a:pt x="371" y="359"/>
                    <a:pt x="367" y="359"/>
                  </a:cubicBezTo>
                  <a:cubicBezTo>
                    <a:pt x="368" y="355"/>
                    <a:pt x="364" y="358"/>
                    <a:pt x="362" y="356"/>
                  </a:cubicBezTo>
                  <a:cubicBezTo>
                    <a:pt x="362" y="356"/>
                    <a:pt x="363" y="354"/>
                    <a:pt x="362" y="354"/>
                  </a:cubicBezTo>
                  <a:cubicBezTo>
                    <a:pt x="362" y="353"/>
                    <a:pt x="360" y="354"/>
                    <a:pt x="360" y="354"/>
                  </a:cubicBezTo>
                  <a:cubicBezTo>
                    <a:pt x="360" y="353"/>
                    <a:pt x="360" y="352"/>
                    <a:pt x="360" y="351"/>
                  </a:cubicBezTo>
                  <a:cubicBezTo>
                    <a:pt x="360" y="351"/>
                    <a:pt x="358" y="352"/>
                    <a:pt x="358" y="351"/>
                  </a:cubicBezTo>
                  <a:cubicBezTo>
                    <a:pt x="357" y="351"/>
                    <a:pt x="358" y="349"/>
                    <a:pt x="358" y="349"/>
                  </a:cubicBezTo>
                  <a:cubicBezTo>
                    <a:pt x="356" y="348"/>
                    <a:pt x="357" y="350"/>
                    <a:pt x="356" y="350"/>
                  </a:cubicBezTo>
                  <a:cubicBezTo>
                    <a:pt x="356" y="350"/>
                    <a:pt x="353" y="348"/>
                    <a:pt x="353" y="348"/>
                  </a:cubicBezTo>
                  <a:cubicBezTo>
                    <a:pt x="351" y="350"/>
                    <a:pt x="351" y="347"/>
                    <a:pt x="349" y="348"/>
                  </a:cubicBezTo>
                  <a:cubicBezTo>
                    <a:pt x="348" y="348"/>
                    <a:pt x="345" y="350"/>
                    <a:pt x="343" y="350"/>
                  </a:cubicBezTo>
                  <a:cubicBezTo>
                    <a:pt x="341" y="350"/>
                    <a:pt x="340" y="349"/>
                    <a:pt x="339" y="349"/>
                  </a:cubicBezTo>
                  <a:cubicBezTo>
                    <a:pt x="336" y="349"/>
                    <a:pt x="337" y="351"/>
                    <a:pt x="334" y="349"/>
                  </a:cubicBezTo>
                  <a:cubicBezTo>
                    <a:pt x="332" y="348"/>
                    <a:pt x="331" y="349"/>
                    <a:pt x="328" y="348"/>
                  </a:cubicBezTo>
                  <a:cubicBezTo>
                    <a:pt x="327" y="347"/>
                    <a:pt x="327" y="346"/>
                    <a:pt x="327" y="345"/>
                  </a:cubicBezTo>
                  <a:cubicBezTo>
                    <a:pt x="326" y="345"/>
                    <a:pt x="325" y="345"/>
                    <a:pt x="325" y="345"/>
                  </a:cubicBezTo>
                  <a:cubicBezTo>
                    <a:pt x="323" y="345"/>
                    <a:pt x="318" y="344"/>
                    <a:pt x="321" y="342"/>
                  </a:cubicBezTo>
                  <a:cubicBezTo>
                    <a:pt x="318" y="342"/>
                    <a:pt x="317" y="339"/>
                    <a:pt x="314" y="339"/>
                  </a:cubicBezTo>
                  <a:cubicBezTo>
                    <a:pt x="313" y="338"/>
                    <a:pt x="313" y="338"/>
                    <a:pt x="313" y="336"/>
                  </a:cubicBezTo>
                  <a:cubicBezTo>
                    <a:pt x="308" y="335"/>
                    <a:pt x="306" y="331"/>
                    <a:pt x="301" y="331"/>
                  </a:cubicBezTo>
                  <a:cubicBezTo>
                    <a:pt x="300" y="327"/>
                    <a:pt x="298" y="325"/>
                    <a:pt x="299" y="319"/>
                  </a:cubicBezTo>
                  <a:cubicBezTo>
                    <a:pt x="299" y="315"/>
                    <a:pt x="292" y="317"/>
                    <a:pt x="295" y="312"/>
                  </a:cubicBezTo>
                  <a:cubicBezTo>
                    <a:pt x="294" y="312"/>
                    <a:pt x="293" y="313"/>
                    <a:pt x="293" y="314"/>
                  </a:cubicBezTo>
                  <a:cubicBezTo>
                    <a:pt x="291" y="314"/>
                    <a:pt x="292" y="312"/>
                    <a:pt x="292" y="311"/>
                  </a:cubicBezTo>
                  <a:cubicBezTo>
                    <a:pt x="291" y="310"/>
                    <a:pt x="288" y="310"/>
                    <a:pt x="288" y="308"/>
                  </a:cubicBezTo>
                  <a:cubicBezTo>
                    <a:pt x="288" y="306"/>
                    <a:pt x="286" y="307"/>
                    <a:pt x="285" y="306"/>
                  </a:cubicBezTo>
                  <a:cubicBezTo>
                    <a:pt x="284" y="306"/>
                    <a:pt x="286" y="305"/>
                    <a:pt x="286" y="304"/>
                  </a:cubicBezTo>
                  <a:cubicBezTo>
                    <a:pt x="286" y="304"/>
                    <a:pt x="285" y="302"/>
                    <a:pt x="285" y="302"/>
                  </a:cubicBezTo>
                  <a:cubicBezTo>
                    <a:pt x="284" y="302"/>
                    <a:pt x="283" y="302"/>
                    <a:pt x="282" y="302"/>
                  </a:cubicBezTo>
                  <a:cubicBezTo>
                    <a:pt x="281" y="301"/>
                    <a:pt x="282" y="299"/>
                    <a:pt x="281" y="298"/>
                  </a:cubicBezTo>
                  <a:cubicBezTo>
                    <a:pt x="278" y="296"/>
                    <a:pt x="275" y="295"/>
                    <a:pt x="274" y="290"/>
                  </a:cubicBezTo>
                  <a:cubicBezTo>
                    <a:pt x="272" y="288"/>
                    <a:pt x="272" y="291"/>
                    <a:pt x="269" y="289"/>
                  </a:cubicBezTo>
                  <a:cubicBezTo>
                    <a:pt x="270" y="286"/>
                    <a:pt x="267" y="286"/>
                    <a:pt x="267" y="285"/>
                  </a:cubicBezTo>
                  <a:cubicBezTo>
                    <a:pt x="266" y="283"/>
                    <a:pt x="267" y="279"/>
                    <a:pt x="263" y="279"/>
                  </a:cubicBezTo>
                  <a:cubicBezTo>
                    <a:pt x="264" y="274"/>
                    <a:pt x="261" y="271"/>
                    <a:pt x="257" y="270"/>
                  </a:cubicBezTo>
                  <a:cubicBezTo>
                    <a:pt x="256" y="271"/>
                    <a:pt x="256" y="272"/>
                    <a:pt x="255" y="274"/>
                  </a:cubicBezTo>
                  <a:cubicBezTo>
                    <a:pt x="254" y="276"/>
                    <a:pt x="258" y="277"/>
                    <a:pt x="259" y="278"/>
                  </a:cubicBezTo>
                  <a:cubicBezTo>
                    <a:pt x="259" y="279"/>
                    <a:pt x="258" y="280"/>
                    <a:pt x="259" y="281"/>
                  </a:cubicBezTo>
                  <a:cubicBezTo>
                    <a:pt x="259" y="281"/>
                    <a:pt x="260" y="280"/>
                    <a:pt x="260" y="281"/>
                  </a:cubicBezTo>
                  <a:cubicBezTo>
                    <a:pt x="261" y="282"/>
                    <a:pt x="259" y="285"/>
                    <a:pt x="261" y="285"/>
                  </a:cubicBezTo>
                  <a:cubicBezTo>
                    <a:pt x="263" y="285"/>
                    <a:pt x="262" y="288"/>
                    <a:pt x="263" y="291"/>
                  </a:cubicBezTo>
                  <a:cubicBezTo>
                    <a:pt x="264" y="292"/>
                    <a:pt x="264" y="291"/>
                    <a:pt x="265" y="292"/>
                  </a:cubicBezTo>
                  <a:cubicBezTo>
                    <a:pt x="265" y="295"/>
                    <a:pt x="268" y="294"/>
                    <a:pt x="267" y="298"/>
                  </a:cubicBezTo>
                  <a:cubicBezTo>
                    <a:pt x="267" y="300"/>
                    <a:pt x="269" y="299"/>
                    <a:pt x="270" y="299"/>
                  </a:cubicBezTo>
                  <a:cubicBezTo>
                    <a:pt x="270" y="301"/>
                    <a:pt x="272" y="301"/>
                    <a:pt x="272" y="302"/>
                  </a:cubicBezTo>
                  <a:cubicBezTo>
                    <a:pt x="272" y="303"/>
                    <a:pt x="270" y="304"/>
                    <a:pt x="270" y="304"/>
                  </a:cubicBezTo>
                  <a:cubicBezTo>
                    <a:pt x="271" y="306"/>
                    <a:pt x="274" y="305"/>
                    <a:pt x="273" y="309"/>
                  </a:cubicBezTo>
                  <a:cubicBezTo>
                    <a:pt x="271" y="307"/>
                    <a:pt x="271" y="305"/>
                    <a:pt x="267" y="306"/>
                  </a:cubicBezTo>
                  <a:cubicBezTo>
                    <a:pt x="269" y="302"/>
                    <a:pt x="264" y="303"/>
                    <a:pt x="265" y="299"/>
                  </a:cubicBezTo>
                  <a:cubicBezTo>
                    <a:pt x="264" y="297"/>
                    <a:pt x="262" y="297"/>
                    <a:pt x="261" y="296"/>
                  </a:cubicBezTo>
                  <a:cubicBezTo>
                    <a:pt x="260" y="295"/>
                    <a:pt x="259" y="294"/>
                    <a:pt x="259" y="292"/>
                  </a:cubicBezTo>
                  <a:cubicBezTo>
                    <a:pt x="256" y="292"/>
                    <a:pt x="255" y="292"/>
                    <a:pt x="254" y="290"/>
                  </a:cubicBezTo>
                  <a:cubicBezTo>
                    <a:pt x="254" y="287"/>
                    <a:pt x="255" y="289"/>
                    <a:pt x="256" y="289"/>
                  </a:cubicBezTo>
                  <a:cubicBezTo>
                    <a:pt x="258" y="284"/>
                    <a:pt x="252" y="285"/>
                    <a:pt x="253" y="281"/>
                  </a:cubicBezTo>
                  <a:cubicBezTo>
                    <a:pt x="251" y="280"/>
                    <a:pt x="250" y="278"/>
                    <a:pt x="247" y="278"/>
                  </a:cubicBezTo>
                  <a:cubicBezTo>
                    <a:pt x="247" y="275"/>
                    <a:pt x="249" y="275"/>
                    <a:pt x="247" y="272"/>
                  </a:cubicBezTo>
                  <a:cubicBezTo>
                    <a:pt x="247" y="272"/>
                    <a:pt x="246" y="271"/>
                    <a:pt x="246" y="271"/>
                  </a:cubicBezTo>
                  <a:cubicBezTo>
                    <a:pt x="244" y="269"/>
                    <a:pt x="245" y="264"/>
                    <a:pt x="240" y="265"/>
                  </a:cubicBezTo>
                  <a:cubicBezTo>
                    <a:pt x="241" y="264"/>
                    <a:pt x="241" y="263"/>
                    <a:pt x="240" y="262"/>
                  </a:cubicBezTo>
                  <a:cubicBezTo>
                    <a:pt x="240" y="262"/>
                    <a:pt x="239" y="259"/>
                    <a:pt x="239" y="259"/>
                  </a:cubicBezTo>
                  <a:cubicBezTo>
                    <a:pt x="238" y="259"/>
                    <a:pt x="236" y="260"/>
                    <a:pt x="235" y="259"/>
                  </a:cubicBezTo>
                  <a:cubicBezTo>
                    <a:pt x="234" y="259"/>
                    <a:pt x="237" y="258"/>
                    <a:pt x="237" y="258"/>
                  </a:cubicBezTo>
                  <a:cubicBezTo>
                    <a:pt x="237" y="256"/>
                    <a:pt x="230" y="255"/>
                    <a:pt x="227" y="253"/>
                  </a:cubicBezTo>
                  <a:cubicBezTo>
                    <a:pt x="226" y="253"/>
                    <a:pt x="226" y="252"/>
                    <a:pt x="226" y="251"/>
                  </a:cubicBezTo>
                  <a:cubicBezTo>
                    <a:pt x="225" y="250"/>
                    <a:pt x="224" y="249"/>
                    <a:pt x="223" y="248"/>
                  </a:cubicBezTo>
                  <a:cubicBezTo>
                    <a:pt x="222" y="247"/>
                    <a:pt x="222" y="243"/>
                    <a:pt x="221" y="241"/>
                  </a:cubicBezTo>
                  <a:cubicBezTo>
                    <a:pt x="221" y="240"/>
                    <a:pt x="219" y="240"/>
                    <a:pt x="219" y="239"/>
                  </a:cubicBezTo>
                  <a:cubicBezTo>
                    <a:pt x="218" y="238"/>
                    <a:pt x="219" y="235"/>
                    <a:pt x="216" y="236"/>
                  </a:cubicBezTo>
                  <a:cubicBezTo>
                    <a:pt x="217" y="231"/>
                    <a:pt x="214" y="228"/>
                    <a:pt x="212" y="225"/>
                  </a:cubicBezTo>
                  <a:cubicBezTo>
                    <a:pt x="210" y="224"/>
                    <a:pt x="211" y="221"/>
                    <a:pt x="208" y="222"/>
                  </a:cubicBezTo>
                  <a:cubicBezTo>
                    <a:pt x="210" y="208"/>
                    <a:pt x="208" y="200"/>
                    <a:pt x="208" y="183"/>
                  </a:cubicBezTo>
                  <a:cubicBezTo>
                    <a:pt x="208" y="182"/>
                    <a:pt x="207" y="182"/>
                    <a:pt x="207" y="180"/>
                  </a:cubicBezTo>
                  <a:cubicBezTo>
                    <a:pt x="206" y="180"/>
                    <a:pt x="205" y="179"/>
                    <a:pt x="204" y="178"/>
                  </a:cubicBezTo>
                  <a:cubicBezTo>
                    <a:pt x="204" y="178"/>
                    <a:pt x="204" y="177"/>
                    <a:pt x="202" y="177"/>
                  </a:cubicBezTo>
                  <a:cubicBezTo>
                    <a:pt x="201" y="171"/>
                    <a:pt x="197" y="168"/>
                    <a:pt x="193" y="164"/>
                  </a:cubicBezTo>
                  <a:cubicBezTo>
                    <a:pt x="192" y="163"/>
                    <a:pt x="191" y="163"/>
                    <a:pt x="192" y="162"/>
                  </a:cubicBezTo>
                  <a:cubicBezTo>
                    <a:pt x="192" y="162"/>
                    <a:pt x="195" y="163"/>
                    <a:pt x="195" y="162"/>
                  </a:cubicBezTo>
                  <a:cubicBezTo>
                    <a:pt x="197" y="162"/>
                    <a:pt x="197" y="165"/>
                    <a:pt x="200" y="164"/>
                  </a:cubicBezTo>
                  <a:cubicBezTo>
                    <a:pt x="201" y="165"/>
                    <a:pt x="201" y="167"/>
                    <a:pt x="201" y="169"/>
                  </a:cubicBezTo>
                  <a:cubicBezTo>
                    <a:pt x="207" y="168"/>
                    <a:pt x="208" y="172"/>
                    <a:pt x="212" y="173"/>
                  </a:cubicBezTo>
                  <a:cubicBezTo>
                    <a:pt x="211" y="178"/>
                    <a:pt x="213" y="179"/>
                    <a:pt x="215" y="180"/>
                  </a:cubicBezTo>
                  <a:cubicBezTo>
                    <a:pt x="216" y="180"/>
                    <a:pt x="217" y="178"/>
                    <a:pt x="216" y="177"/>
                  </a:cubicBezTo>
                  <a:cubicBezTo>
                    <a:pt x="216" y="176"/>
                    <a:pt x="214" y="175"/>
                    <a:pt x="214" y="175"/>
                  </a:cubicBezTo>
                  <a:cubicBezTo>
                    <a:pt x="213" y="173"/>
                    <a:pt x="213" y="171"/>
                    <a:pt x="213" y="170"/>
                  </a:cubicBezTo>
                  <a:cubicBezTo>
                    <a:pt x="213" y="169"/>
                    <a:pt x="212" y="169"/>
                    <a:pt x="212" y="169"/>
                  </a:cubicBezTo>
                  <a:cubicBezTo>
                    <a:pt x="211" y="168"/>
                    <a:pt x="212" y="167"/>
                    <a:pt x="213" y="168"/>
                  </a:cubicBezTo>
                  <a:cubicBezTo>
                    <a:pt x="211" y="165"/>
                    <a:pt x="209" y="165"/>
                    <a:pt x="209" y="163"/>
                  </a:cubicBezTo>
                  <a:cubicBezTo>
                    <a:pt x="204" y="163"/>
                    <a:pt x="203" y="159"/>
                    <a:pt x="197" y="159"/>
                  </a:cubicBezTo>
                  <a:cubicBezTo>
                    <a:pt x="199" y="155"/>
                    <a:pt x="194" y="158"/>
                    <a:pt x="195" y="155"/>
                  </a:cubicBezTo>
                  <a:cubicBezTo>
                    <a:pt x="194" y="153"/>
                    <a:pt x="192" y="155"/>
                    <a:pt x="190" y="152"/>
                  </a:cubicBezTo>
                  <a:cubicBezTo>
                    <a:pt x="190" y="151"/>
                    <a:pt x="192" y="151"/>
                    <a:pt x="193" y="151"/>
                  </a:cubicBezTo>
                  <a:cubicBezTo>
                    <a:pt x="194" y="148"/>
                    <a:pt x="189" y="150"/>
                    <a:pt x="189" y="150"/>
                  </a:cubicBezTo>
                  <a:cubicBezTo>
                    <a:pt x="188" y="149"/>
                    <a:pt x="189" y="148"/>
                    <a:pt x="188" y="148"/>
                  </a:cubicBezTo>
                  <a:cubicBezTo>
                    <a:pt x="188" y="147"/>
                    <a:pt x="186" y="148"/>
                    <a:pt x="186" y="148"/>
                  </a:cubicBezTo>
                  <a:cubicBezTo>
                    <a:pt x="185" y="147"/>
                    <a:pt x="187" y="146"/>
                    <a:pt x="187" y="145"/>
                  </a:cubicBezTo>
                  <a:cubicBezTo>
                    <a:pt x="186" y="143"/>
                    <a:pt x="185" y="146"/>
                    <a:pt x="183" y="145"/>
                  </a:cubicBezTo>
                  <a:cubicBezTo>
                    <a:pt x="181" y="143"/>
                    <a:pt x="182" y="141"/>
                    <a:pt x="181" y="139"/>
                  </a:cubicBezTo>
                  <a:cubicBezTo>
                    <a:pt x="180" y="138"/>
                    <a:pt x="179" y="138"/>
                    <a:pt x="177" y="138"/>
                  </a:cubicBezTo>
                  <a:cubicBezTo>
                    <a:pt x="182" y="131"/>
                    <a:pt x="168" y="136"/>
                    <a:pt x="169" y="129"/>
                  </a:cubicBezTo>
                  <a:cubicBezTo>
                    <a:pt x="170" y="129"/>
                    <a:pt x="172" y="129"/>
                    <a:pt x="173" y="129"/>
                  </a:cubicBezTo>
                  <a:cubicBezTo>
                    <a:pt x="173" y="126"/>
                    <a:pt x="167" y="129"/>
                    <a:pt x="169" y="125"/>
                  </a:cubicBezTo>
                  <a:cubicBezTo>
                    <a:pt x="167" y="125"/>
                    <a:pt x="164" y="125"/>
                    <a:pt x="162" y="125"/>
                  </a:cubicBezTo>
                  <a:cubicBezTo>
                    <a:pt x="165" y="123"/>
                    <a:pt x="161" y="122"/>
                    <a:pt x="163" y="122"/>
                  </a:cubicBezTo>
                  <a:cubicBezTo>
                    <a:pt x="164" y="119"/>
                    <a:pt x="160" y="120"/>
                    <a:pt x="161" y="120"/>
                  </a:cubicBezTo>
                  <a:cubicBezTo>
                    <a:pt x="159" y="118"/>
                    <a:pt x="161" y="117"/>
                    <a:pt x="159" y="115"/>
                  </a:cubicBezTo>
                  <a:cubicBezTo>
                    <a:pt x="156" y="115"/>
                    <a:pt x="154" y="115"/>
                    <a:pt x="152" y="115"/>
                  </a:cubicBezTo>
                  <a:cubicBezTo>
                    <a:pt x="152" y="113"/>
                    <a:pt x="153" y="112"/>
                    <a:pt x="154" y="110"/>
                  </a:cubicBezTo>
                  <a:cubicBezTo>
                    <a:pt x="153" y="108"/>
                    <a:pt x="150" y="109"/>
                    <a:pt x="153" y="106"/>
                  </a:cubicBezTo>
                  <a:cubicBezTo>
                    <a:pt x="149" y="107"/>
                    <a:pt x="146" y="108"/>
                    <a:pt x="141" y="107"/>
                  </a:cubicBezTo>
                  <a:cubicBezTo>
                    <a:pt x="141" y="104"/>
                    <a:pt x="138" y="103"/>
                    <a:pt x="135" y="102"/>
                  </a:cubicBezTo>
                  <a:cubicBezTo>
                    <a:pt x="134" y="101"/>
                    <a:pt x="132" y="101"/>
                    <a:pt x="132" y="100"/>
                  </a:cubicBezTo>
                  <a:cubicBezTo>
                    <a:pt x="131" y="100"/>
                    <a:pt x="132" y="98"/>
                    <a:pt x="132" y="98"/>
                  </a:cubicBezTo>
                  <a:cubicBezTo>
                    <a:pt x="131" y="98"/>
                    <a:pt x="129" y="98"/>
                    <a:pt x="129" y="97"/>
                  </a:cubicBezTo>
                  <a:cubicBezTo>
                    <a:pt x="125" y="95"/>
                    <a:pt x="117" y="99"/>
                    <a:pt x="115" y="97"/>
                  </a:cubicBezTo>
                  <a:cubicBezTo>
                    <a:pt x="115" y="97"/>
                    <a:pt x="115" y="96"/>
                    <a:pt x="115" y="96"/>
                  </a:cubicBezTo>
                  <a:cubicBezTo>
                    <a:pt x="114" y="96"/>
                    <a:pt x="113" y="97"/>
                    <a:pt x="113" y="97"/>
                  </a:cubicBezTo>
                  <a:cubicBezTo>
                    <a:pt x="111" y="97"/>
                    <a:pt x="111" y="93"/>
                    <a:pt x="107" y="95"/>
                  </a:cubicBezTo>
                  <a:cubicBezTo>
                    <a:pt x="107" y="92"/>
                    <a:pt x="101" y="93"/>
                    <a:pt x="104" y="90"/>
                  </a:cubicBezTo>
                  <a:cubicBezTo>
                    <a:pt x="103" y="90"/>
                    <a:pt x="103" y="91"/>
                    <a:pt x="102" y="91"/>
                  </a:cubicBezTo>
                  <a:cubicBezTo>
                    <a:pt x="102" y="91"/>
                    <a:pt x="100" y="90"/>
                    <a:pt x="101" y="90"/>
                  </a:cubicBezTo>
                  <a:cubicBezTo>
                    <a:pt x="98" y="90"/>
                    <a:pt x="97" y="93"/>
                    <a:pt x="95" y="91"/>
                  </a:cubicBezTo>
                  <a:cubicBezTo>
                    <a:pt x="92" y="91"/>
                    <a:pt x="94" y="95"/>
                    <a:pt x="94" y="97"/>
                  </a:cubicBezTo>
                  <a:cubicBezTo>
                    <a:pt x="93" y="96"/>
                    <a:pt x="92" y="95"/>
                    <a:pt x="90" y="96"/>
                  </a:cubicBezTo>
                  <a:cubicBezTo>
                    <a:pt x="89" y="96"/>
                    <a:pt x="90" y="98"/>
                    <a:pt x="89" y="98"/>
                  </a:cubicBezTo>
                  <a:cubicBezTo>
                    <a:pt x="88" y="99"/>
                    <a:pt x="84" y="98"/>
                    <a:pt x="82" y="99"/>
                  </a:cubicBezTo>
                  <a:cubicBezTo>
                    <a:pt x="81" y="100"/>
                    <a:pt x="81" y="101"/>
                    <a:pt x="80" y="102"/>
                  </a:cubicBezTo>
                  <a:cubicBezTo>
                    <a:pt x="78" y="102"/>
                    <a:pt x="77" y="100"/>
                    <a:pt x="75" y="100"/>
                  </a:cubicBezTo>
                  <a:cubicBezTo>
                    <a:pt x="77" y="99"/>
                    <a:pt x="80" y="98"/>
                    <a:pt x="79" y="93"/>
                  </a:cubicBezTo>
                  <a:cubicBezTo>
                    <a:pt x="81" y="94"/>
                    <a:pt x="81" y="92"/>
                    <a:pt x="81" y="91"/>
                  </a:cubicBezTo>
                  <a:cubicBezTo>
                    <a:pt x="81" y="90"/>
                    <a:pt x="79" y="90"/>
                    <a:pt x="77" y="90"/>
                  </a:cubicBezTo>
                  <a:cubicBezTo>
                    <a:pt x="76" y="91"/>
                    <a:pt x="76" y="93"/>
                    <a:pt x="74" y="95"/>
                  </a:cubicBezTo>
                  <a:cubicBezTo>
                    <a:pt x="73" y="95"/>
                    <a:pt x="73" y="97"/>
                    <a:pt x="71" y="97"/>
                  </a:cubicBezTo>
                  <a:cubicBezTo>
                    <a:pt x="70" y="97"/>
                    <a:pt x="70" y="100"/>
                    <a:pt x="68" y="99"/>
                  </a:cubicBezTo>
                  <a:cubicBezTo>
                    <a:pt x="68" y="101"/>
                    <a:pt x="67" y="101"/>
                    <a:pt x="66" y="102"/>
                  </a:cubicBezTo>
                  <a:cubicBezTo>
                    <a:pt x="66" y="103"/>
                    <a:pt x="66" y="105"/>
                    <a:pt x="66" y="106"/>
                  </a:cubicBezTo>
                  <a:cubicBezTo>
                    <a:pt x="62" y="108"/>
                    <a:pt x="61" y="111"/>
                    <a:pt x="59" y="113"/>
                  </a:cubicBezTo>
                  <a:cubicBezTo>
                    <a:pt x="58" y="114"/>
                    <a:pt x="57" y="113"/>
                    <a:pt x="56" y="113"/>
                  </a:cubicBezTo>
                  <a:cubicBezTo>
                    <a:pt x="56" y="114"/>
                    <a:pt x="57" y="115"/>
                    <a:pt x="56" y="116"/>
                  </a:cubicBezTo>
                  <a:cubicBezTo>
                    <a:pt x="56" y="116"/>
                    <a:pt x="51" y="116"/>
                    <a:pt x="53" y="117"/>
                  </a:cubicBezTo>
                  <a:cubicBezTo>
                    <a:pt x="55" y="119"/>
                    <a:pt x="50" y="118"/>
                    <a:pt x="48" y="120"/>
                  </a:cubicBezTo>
                  <a:cubicBezTo>
                    <a:pt x="48" y="121"/>
                    <a:pt x="46" y="125"/>
                    <a:pt x="46" y="124"/>
                  </a:cubicBezTo>
                  <a:cubicBezTo>
                    <a:pt x="44" y="123"/>
                    <a:pt x="45" y="123"/>
                    <a:pt x="44" y="125"/>
                  </a:cubicBezTo>
                  <a:cubicBezTo>
                    <a:pt x="43" y="125"/>
                    <a:pt x="41" y="125"/>
                    <a:pt x="40" y="125"/>
                  </a:cubicBezTo>
                  <a:cubicBezTo>
                    <a:pt x="37" y="126"/>
                    <a:pt x="42" y="127"/>
                    <a:pt x="36" y="128"/>
                  </a:cubicBezTo>
                  <a:cubicBezTo>
                    <a:pt x="34" y="128"/>
                    <a:pt x="32" y="127"/>
                    <a:pt x="29" y="129"/>
                  </a:cubicBezTo>
                  <a:cubicBezTo>
                    <a:pt x="27" y="130"/>
                    <a:pt x="27" y="133"/>
                    <a:pt x="24" y="131"/>
                  </a:cubicBezTo>
                  <a:cubicBezTo>
                    <a:pt x="24" y="128"/>
                    <a:pt x="28" y="129"/>
                    <a:pt x="30" y="128"/>
                  </a:cubicBezTo>
                  <a:cubicBezTo>
                    <a:pt x="31" y="127"/>
                    <a:pt x="31" y="128"/>
                    <a:pt x="31" y="126"/>
                  </a:cubicBezTo>
                  <a:cubicBezTo>
                    <a:pt x="32" y="125"/>
                    <a:pt x="35" y="125"/>
                    <a:pt x="36" y="125"/>
                  </a:cubicBezTo>
                  <a:cubicBezTo>
                    <a:pt x="38" y="125"/>
                    <a:pt x="37" y="122"/>
                    <a:pt x="37" y="122"/>
                  </a:cubicBezTo>
                  <a:cubicBezTo>
                    <a:pt x="38" y="121"/>
                    <a:pt x="39" y="124"/>
                    <a:pt x="41" y="120"/>
                  </a:cubicBezTo>
                  <a:cubicBezTo>
                    <a:pt x="41" y="120"/>
                    <a:pt x="42" y="121"/>
                    <a:pt x="42" y="119"/>
                  </a:cubicBezTo>
                  <a:cubicBezTo>
                    <a:pt x="42" y="118"/>
                    <a:pt x="45" y="118"/>
                    <a:pt x="47" y="117"/>
                  </a:cubicBezTo>
                  <a:cubicBezTo>
                    <a:pt x="47" y="115"/>
                    <a:pt x="47" y="113"/>
                    <a:pt x="47" y="111"/>
                  </a:cubicBezTo>
                  <a:cubicBezTo>
                    <a:pt x="50" y="115"/>
                    <a:pt x="47" y="108"/>
                    <a:pt x="51" y="109"/>
                  </a:cubicBezTo>
                  <a:cubicBezTo>
                    <a:pt x="52" y="106"/>
                    <a:pt x="46" y="109"/>
                    <a:pt x="48" y="105"/>
                  </a:cubicBezTo>
                  <a:cubicBezTo>
                    <a:pt x="47" y="108"/>
                    <a:pt x="40" y="105"/>
                    <a:pt x="39" y="107"/>
                  </a:cubicBezTo>
                  <a:cubicBezTo>
                    <a:pt x="37" y="108"/>
                    <a:pt x="38" y="106"/>
                    <a:pt x="37" y="105"/>
                  </a:cubicBezTo>
                  <a:cubicBezTo>
                    <a:pt x="36" y="104"/>
                    <a:pt x="32" y="106"/>
                    <a:pt x="30" y="105"/>
                  </a:cubicBezTo>
                  <a:cubicBezTo>
                    <a:pt x="31" y="103"/>
                    <a:pt x="28" y="104"/>
                    <a:pt x="28" y="103"/>
                  </a:cubicBezTo>
                  <a:cubicBezTo>
                    <a:pt x="27" y="102"/>
                    <a:pt x="29" y="101"/>
                    <a:pt x="29" y="102"/>
                  </a:cubicBezTo>
                  <a:cubicBezTo>
                    <a:pt x="27" y="98"/>
                    <a:pt x="25" y="99"/>
                    <a:pt x="23" y="96"/>
                  </a:cubicBezTo>
                  <a:cubicBezTo>
                    <a:pt x="22" y="97"/>
                    <a:pt x="18" y="97"/>
                    <a:pt x="15" y="97"/>
                  </a:cubicBezTo>
                  <a:cubicBezTo>
                    <a:pt x="15" y="96"/>
                    <a:pt x="15" y="95"/>
                    <a:pt x="16" y="95"/>
                  </a:cubicBezTo>
                  <a:cubicBezTo>
                    <a:pt x="15" y="92"/>
                    <a:pt x="11" y="93"/>
                    <a:pt x="13" y="89"/>
                  </a:cubicBezTo>
                  <a:cubicBezTo>
                    <a:pt x="12" y="87"/>
                    <a:pt x="11" y="86"/>
                    <a:pt x="10" y="87"/>
                  </a:cubicBezTo>
                  <a:cubicBezTo>
                    <a:pt x="7" y="87"/>
                    <a:pt x="10" y="84"/>
                    <a:pt x="10" y="83"/>
                  </a:cubicBezTo>
                  <a:cubicBezTo>
                    <a:pt x="10" y="82"/>
                    <a:pt x="10" y="81"/>
                    <a:pt x="10" y="80"/>
                  </a:cubicBezTo>
                  <a:cubicBezTo>
                    <a:pt x="10" y="80"/>
                    <a:pt x="12" y="81"/>
                    <a:pt x="13" y="80"/>
                  </a:cubicBezTo>
                  <a:cubicBezTo>
                    <a:pt x="13" y="79"/>
                    <a:pt x="13" y="78"/>
                    <a:pt x="14" y="77"/>
                  </a:cubicBezTo>
                  <a:cubicBezTo>
                    <a:pt x="17" y="76"/>
                    <a:pt x="21" y="76"/>
                    <a:pt x="23" y="75"/>
                  </a:cubicBezTo>
                  <a:cubicBezTo>
                    <a:pt x="25" y="74"/>
                    <a:pt x="26" y="74"/>
                    <a:pt x="28" y="73"/>
                  </a:cubicBezTo>
                  <a:cubicBezTo>
                    <a:pt x="30" y="72"/>
                    <a:pt x="26" y="70"/>
                    <a:pt x="33" y="71"/>
                  </a:cubicBezTo>
                  <a:cubicBezTo>
                    <a:pt x="32" y="68"/>
                    <a:pt x="32" y="66"/>
                    <a:pt x="30" y="62"/>
                  </a:cubicBezTo>
                  <a:cubicBezTo>
                    <a:pt x="28" y="59"/>
                    <a:pt x="21" y="66"/>
                    <a:pt x="18" y="63"/>
                  </a:cubicBezTo>
                  <a:cubicBezTo>
                    <a:pt x="16" y="61"/>
                    <a:pt x="18" y="64"/>
                    <a:pt x="14" y="64"/>
                  </a:cubicBezTo>
                  <a:cubicBezTo>
                    <a:pt x="13" y="62"/>
                    <a:pt x="8" y="63"/>
                    <a:pt x="6" y="62"/>
                  </a:cubicBezTo>
                  <a:cubicBezTo>
                    <a:pt x="5" y="61"/>
                    <a:pt x="8" y="59"/>
                    <a:pt x="6" y="59"/>
                  </a:cubicBezTo>
                  <a:cubicBezTo>
                    <a:pt x="3" y="59"/>
                    <a:pt x="1" y="58"/>
                    <a:pt x="1" y="55"/>
                  </a:cubicBezTo>
                  <a:cubicBezTo>
                    <a:pt x="8" y="55"/>
                    <a:pt x="0" y="51"/>
                    <a:pt x="8" y="52"/>
                  </a:cubicBezTo>
                  <a:cubicBezTo>
                    <a:pt x="9" y="52"/>
                    <a:pt x="9" y="51"/>
                    <a:pt x="8" y="51"/>
                  </a:cubicBezTo>
                  <a:cubicBezTo>
                    <a:pt x="8" y="49"/>
                    <a:pt x="10" y="51"/>
                    <a:pt x="10" y="51"/>
                  </a:cubicBezTo>
                  <a:cubicBezTo>
                    <a:pt x="12" y="51"/>
                    <a:pt x="13" y="49"/>
                    <a:pt x="15" y="50"/>
                  </a:cubicBezTo>
                  <a:cubicBezTo>
                    <a:pt x="15" y="50"/>
                    <a:pt x="16" y="52"/>
                    <a:pt x="17" y="52"/>
                  </a:cubicBezTo>
                  <a:cubicBezTo>
                    <a:pt x="20" y="53"/>
                    <a:pt x="22" y="51"/>
                    <a:pt x="26" y="52"/>
                  </a:cubicBezTo>
                  <a:cubicBezTo>
                    <a:pt x="27" y="53"/>
                    <a:pt x="27" y="53"/>
                    <a:pt x="29" y="52"/>
                  </a:cubicBezTo>
                  <a:cubicBezTo>
                    <a:pt x="31" y="52"/>
                    <a:pt x="29" y="51"/>
                    <a:pt x="29" y="50"/>
                  </a:cubicBezTo>
                  <a:cubicBezTo>
                    <a:pt x="30" y="50"/>
                    <a:pt x="31" y="50"/>
                    <a:pt x="31" y="49"/>
                  </a:cubicBezTo>
                  <a:cubicBezTo>
                    <a:pt x="32" y="46"/>
                    <a:pt x="26" y="49"/>
                    <a:pt x="28" y="45"/>
                  </a:cubicBezTo>
                  <a:cubicBezTo>
                    <a:pt x="25" y="44"/>
                    <a:pt x="22" y="43"/>
                    <a:pt x="18" y="43"/>
                  </a:cubicBezTo>
                  <a:cubicBezTo>
                    <a:pt x="20" y="41"/>
                    <a:pt x="20" y="41"/>
                    <a:pt x="17" y="39"/>
                  </a:cubicBezTo>
                  <a:cubicBezTo>
                    <a:pt x="17" y="39"/>
                    <a:pt x="16" y="38"/>
                    <a:pt x="16" y="38"/>
                  </a:cubicBezTo>
                  <a:cubicBezTo>
                    <a:pt x="15" y="37"/>
                    <a:pt x="13" y="38"/>
                    <a:pt x="11" y="37"/>
                  </a:cubicBezTo>
                  <a:cubicBezTo>
                    <a:pt x="12" y="37"/>
                    <a:pt x="14" y="33"/>
                    <a:pt x="11" y="33"/>
                  </a:cubicBezTo>
                  <a:cubicBezTo>
                    <a:pt x="11" y="33"/>
                    <a:pt x="11" y="35"/>
                    <a:pt x="10" y="35"/>
                  </a:cubicBezTo>
                  <a:cubicBezTo>
                    <a:pt x="9" y="34"/>
                    <a:pt x="8" y="33"/>
                    <a:pt x="7" y="33"/>
                  </a:cubicBezTo>
                  <a:cubicBezTo>
                    <a:pt x="9" y="30"/>
                    <a:pt x="14" y="29"/>
                    <a:pt x="18" y="27"/>
                  </a:cubicBezTo>
                  <a:cubicBezTo>
                    <a:pt x="17" y="23"/>
                    <a:pt x="22" y="23"/>
                    <a:pt x="23" y="22"/>
                  </a:cubicBezTo>
                  <a:cubicBezTo>
                    <a:pt x="24" y="20"/>
                    <a:pt x="23" y="18"/>
                    <a:pt x="24" y="17"/>
                  </a:cubicBezTo>
                  <a:cubicBezTo>
                    <a:pt x="27" y="20"/>
                    <a:pt x="27" y="18"/>
                    <a:pt x="33" y="18"/>
                  </a:cubicBezTo>
                  <a:cubicBezTo>
                    <a:pt x="35" y="15"/>
                    <a:pt x="39" y="12"/>
                    <a:pt x="46" y="13"/>
                  </a:cubicBezTo>
                  <a:cubicBezTo>
                    <a:pt x="47" y="14"/>
                    <a:pt x="46" y="11"/>
                    <a:pt x="47" y="11"/>
                  </a:cubicBezTo>
                  <a:cubicBezTo>
                    <a:pt x="49" y="10"/>
                    <a:pt x="53" y="12"/>
                    <a:pt x="54" y="9"/>
                  </a:cubicBezTo>
                  <a:cubicBezTo>
                    <a:pt x="55" y="8"/>
                    <a:pt x="55" y="11"/>
                    <a:pt x="56" y="11"/>
                  </a:cubicBezTo>
                  <a:cubicBezTo>
                    <a:pt x="58" y="12"/>
                    <a:pt x="60" y="10"/>
                    <a:pt x="60" y="13"/>
                  </a:cubicBezTo>
                  <a:cubicBezTo>
                    <a:pt x="65" y="13"/>
                    <a:pt x="70" y="13"/>
                    <a:pt x="75" y="13"/>
                  </a:cubicBezTo>
                  <a:cubicBezTo>
                    <a:pt x="70" y="18"/>
                    <a:pt x="83" y="11"/>
                    <a:pt x="79" y="17"/>
                  </a:cubicBezTo>
                  <a:cubicBezTo>
                    <a:pt x="81" y="17"/>
                    <a:pt x="83" y="17"/>
                    <a:pt x="83" y="14"/>
                  </a:cubicBezTo>
                  <a:cubicBezTo>
                    <a:pt x="86" y="17"/>
                    <a:pt x="90" y="16"/>
                    <a:pt x="94" y="17"/>
                  </a:cubicBezTo>
                  <a:cubicBezTo>
                    <a:pt x="94" y="17"/>
                    <a:pt x="94" y="18"/>
                    <a:pt x="95" y="18"/>
                  </a:cubicBezTo>
                  <a:cubicBezTo>
                    <a:pt x="96" y="18"/>
                    <a:pt x="96" y="19"/>
                    <a:pt x="97" y="19"/>
                  </a:cubicBezTo>
                  <a:cubicBezTo>
                    <a:pt x="100" y="20"/>
                    <a:pt x="101" y="17"/>
                    <a:pt x="103" y="19"/>
                  </a:cubicBezTo>
                  <a:cubicBezTo>
                    <a:pt x="104" y="20"/>
                    <a:pt x="117" y="19"/>
                    <a:pt x="119" y="20"/>
                  </a:cubicBezTo>
                  <a:cubicBezTo>
                    <a:pt x="120" y="21"/>
                    <a:pt x="127" y="22"/>
                    <a:pt x="132" y="23"/>
                  </a:cubicBezTo>
                  <a:cubicBezTo>
                    <a:pt x="133" y="24"/>
                    <a:pt x="135" y="25"/>
                    <a:pt x="135" y="27"/>
                  </a:cubicBezTo>
                  <a:cubicBezTo>
                    <a:pt x="139" y="28"/>
                    <a:pt x="141" y="30"/>
                    <a:pt x="144" y="29"/>
                  </a:cubicBezTo>
                  <a:cubicBezTo>
                    <a:pt x="145" y="32"/>
                    <a:pt x="150" y="31"/>
                    <a:pt x="154" y="31"/>
                  </a:cubicBezTo>
                  <a:cubicBezTo>
                    <a:pt x="154" y="30"/>
                    <a:pt x="152" y="30"/>
                    <a:pt x="152" y="30"/>
                  </a:cubicBezTo>
                  <a:cubicBezTo>
                    <a:pt x="154" y="27"/>
                    <a:pt x="157" y="25"/>
                    <a:pt x="161" y="24"/>
                  </a:cubicBezTo>
                  <a:cubicBezTo>
                    <a:pt x="161" y="26"/>
                    <a:pt x="162" y="26"/>
                    <a:pt x="162" y="25"/>
                  </a:cubicBezTo>
                  <a:cubicBezTo>
                    <a:pt x="163" y="25"/>
                    <a:pt x="163" y="27"/>
                    <a:pt x="164" y="27"/>
                  </a:cubicBezTo>
                  <a:cubicBezTo>
                    <a:pt x="167" y="28"/>
                    <a:pt x="167" y="26"/>
                    <a:pt x="167" y="24"/>
                  </a:cubicBezTo>
                  <a:cubicBezTo>
                    <a:pt x="169" y="23"/>
                    <a:pt x="170" y="25"/>
                    <a:pt x="172" y="25"/>
                  </a:cubicBezTo>
                  <a:cubicBezTo>
                    <a:pt x="173" y="24"/>
                    <a:pt x="171" y="22"/>
                    <a:pt x="174" y="20"/>
                  </a:cubicBezTo>
                  <a:cubicBezTo>
                    <a:pt x="176" y="20"/>
                    <a:pt x="177" y="22"/>
                    <a:pt x="177" y="20"/>
                  </a:cubicBezTo>
                  <a:cubicBezTo>
                    <a:pt x="179" y="21"/>
                    <a:pt x="178" y="23"/>
                    <a:pt x="176" y="23"/>
                  </a:cubicBezTo>
                  <a:cubicBezTo>
                    <a:pt x="178" y="26"/>
                    <a:pt x="186" y="20"/>
                    <a:pt x="188" y="24"/>
                  </a:cubicBezTo>
                  <a:cubicBezTo>
                    <a:pt x="192" y="24"/>
                    <a:pt x="185" y="21"/>
                    <a:pt x="189" y="20"/>
                  </a:cubicBezTo>
                  <a:cubicBezTo>
                    <a:pt x="190" y="19"/>
                    <a:pt x="191" y="18"/>
                    <a:pt x="193" y="18"/>
                  </a:cubicBezTo>
                  <a:cubicBezTo>
                    <a:pt x="193" y="19"/>
                    <a:pt x="193" y="20"/>
                    <a:pt x="193" y="22"/>
                  </a:cubicBezTo>
                  <a:cubicBezTo>
                    <a:pt x="195" y="19"/>
                    <a:pt x="196" y="23"/>
                    <a:pt x="199" y="24"/>
                  </a:cubicBezTo>
                  <a:cubicBezTo>
                    <a:pt x="202" y="24"/>
                    <a:pt x="205" y="24"/>
                    <a:pt x="206" y="22"/>
                  </a:cubicBezTo>
                  <a:cubicBezTo>
                    <a:pt x="207" y="23"/>
                    <a:pt x="210" y="22"/>
                    <a:pt x="209" y="26"/>
                  </a:cubicBezTo>
                  <a:cubicBezTo>
                    <a:pt x="212" y="26"/>
                    <a:pt x="215" y="25"/>
                    <a:pt x="215" y="22"/>
                  </a:cubicBezTo>
                  <a:cubicBezTo>
                    <a:pt x="218" y="24"/>
                    <a:pt x="220" y="21"/>
                    <a:pt x="222" y="24"/>
                  </a:cubicBezTo>
                  <a:cubicBezTo>
                    <a:pt x="225" y="24"/>
                    <a:pt x="228" y="24"/>
                    <a:pt x="230" y="24"/>
                  </a:cubicBezTo>
                  <a:cubicBezTo>
                    <a:pt x="231" y="24"/>
                    <a:pt x="229" y="26"/>
                    <a:pt x="229" y="26"/>
                  </a:cubicBezTo>
                  <a:cubicBezTo>
                    <a:pt x="229" y="26"/>
                    <a:pt x="232" y="28"/>
                    <a:pt x="232" y="27"/>
                  </a:cubicBezTo>
                  <a:cubicBezTo>
                    <a:pt x="233" y="28"/>
                    <a:pt x="233" y="26"/>
                    <a:pt x="235" y="26"/>
                  </a:cubicBezTo>
                  <a:cubicBezTo>
                    <a:pt x="235" y="26"/>
                    <a:pt x="235" y="28"/>
                    <a:pt x="235" y="29"/>
                  </a:cubicBezTo>
                  <a:cubicBezTo>
                    <a:pt x="239" y="31"/>
                    <a:pt x="243" y="28"/>
                    <a:pt x="247" y="29"/>
                  </a:cubicBezTo>
                  <a:cubicBezTo>
                    <a:pt x="247" y="30"/>
                    <a:pt x="249" y="30"/>
                    <a:pt x="250" y="30"/>
                  </a:cubicBezTo>
                  <a:cubicBezTo>
                    <a:pt x="249" y="34"/>
                    <a:pt x="254" y="31"/>
                    <a:pt x="254" y="33"/>
                  </a:cubicBezTo>
                  <a:cubicBezTo>
                    <a:pt x="255" y="36"/>
                    <a:pt x="252" y="35"/>
                    <a:pt x="252" y="37"/>
                  </a:cubicBezTo>
                  <a:cubicBezTo>
                    <a:pt x="251" y="39"/>
                    <a:pt x="253" y="39"/>
                    <a:pt x="253" y="40"/>
                  </a:cubicBezTo>
                  <a:cubicBezTo>
                    <a:pt x="265" y="39"/>
                    <a:pt x="276" y="39"/>
                    <a:pt x="286" y="43"/>
                  </a:cubicBezTo>
                  <a:cubicBezTo>
                    <a:pt x="285" y="44"/>
                    <a:pt x="285" y="45"/>
                    <a:pt x="285" y="46"/>
                  </a:cubicBezTo>
                  <a:cubicBezTo>
                    <a:pt x="287" y="46"/>
                    <a:pt x="287" y="45"/>
                    <a:pt x="289" y="45"/>
                  </a:cubicBezTo>
                  <a:cubicBezTo>
                    <a:pt x="288" y="41"/>
                    <a:pt x="289" y="42"/>
                    <a:pt x="288" y="38"/>
                  </a:cubicBezTo>
                  <a:cubicBezTo>
                    <a:pt x="289" y="36"/>
                    <a:pt x="298" y="36"/>
                    <a:pt x="295" y="35"/>
                  </a:cubicBezTo>
                  <a:cubicBezTo>
                    <a:pt x="296" y="32"/>
                    <a:pt x="297" y="34"/>
                    <a:pt x="299" y="35"/>
                  </a:cubicBezTo>
                  <a:cubicBezTo>
                    <a:pt x="299" y="36"/>
                    <a:pt x="301" y="35"/>
                    <a:pt x="301" y="37"/>
                  </a:cubicBezTo>
                  <a:cubicBezTo>
                    <a:pt x="306" y="38"/>
                    <a:pt x="309" y="36"/>
                    <a:pt x="313" y="37"/>
                  </a:cubicBezTo>
                  <a:cubicBezTo>
                    <a:pt x="313" y="37"/>
                    <a:pt x="313" y="38"/>
                    <a:pt x="314" y="38"/>
                  </a:cubicBezTo>
                  <a:cubicBezTo>
                    <a:pt x="315" y="38"/>
                    <a:pt x="315" y="39"/>
                    <a:pt x="316" y="39"/>
                  </a:cubicBezTo>
                  <a:cubicBezTo>
                    <a:pt x="321" y="39"/>
                    <a:pt x="324" y="37"/>
                    <a:pt x="330" y="38"/>
                  </a:cubicBezTo>
                  <a:cubicBezTo>
                    <a:pt x="334" y="36"/>
                    <a:pt x="333" y="34"/>
                    <a:pt x="334" y="31"/>
                  </a:cubicBezTo>
                  <a:cubicBezTo>
                    <a:pt x="333" y="27"/>
                    <a:pt x="330" y="29"/>
                    <a:pt x="329" y="27"/>
                  </a:cubicBezTo>
                  <a:cubicBezTo>
                    <a:pt x="330" y="21"/>
                    <a:pt x="340" y="24"/>
                    <a:pt x="343" y="26"/>
                  </a:cubicBezTo>
                  <a:cubicBezTo>
                    <a:pt x="343" y="28"/>
                    <a:pt x="342" y="29"/>
                    <a:pt x="340" y="29"/>
                  </a:cubicBezTo>
                  <a:cubicBezTo>
                    <a:pt x="342" y="31"/>
                    <a:pt x="340" y="32"/>
                    <a:pt x="339" y="33"/>
                  </a:cubicBezTo>
                  <a:cubicBezTo>
                    <a:pt x="338" y="36"/>
                    <a:pt x="340" y="36"/>
                    <a:pt x="342" y="36"/>
                  </a:cubicBezTo>
                  <a:cubicBezTo>
                    <a:pt x="341" y="39"/>
                    <a:pt x="343" y="40"/>
                    <a:pt x="341" y="43"/>
                  </a:cubicBezTo>
                  <a:cubicBezTo>
                    <a:pt x="345" y="45"/>
                    <a:pt x="347" y="37"/>
                    <a:pt x="346" y="38"/>
                  </a:cubicBezTo>
                  <a:cubicBezTo>
                    <a:pt x="346" y="38"/>
                    <a:pt x="349" y="41"/>
                    <a:pt x="348" y="36"/>
                  </a:cubicBezTo>
                  <a:cubicBezTo>
                    <a:pt x="353" y="37"/>
                    <a:pt x="352" y="31"/>
                    <a:pt x="355" y="30"/>
                  </a:cubicBezTo>
                  <a:cubicBezTo>
                    <a:pt x="354" y="27"/>
                    <a:pt x="352" y="24"/>
                    <a:pt x="347" y="24"/>
                  </a:cubicBezTo>
                  <a:cubicBezTo>
                    <a:pt x="349" y="22"/>
                    <a:pt x="345" y="19"/>
                    <a:pt x="341" y="18"/>
                  </a:cubicBezTo>
                  <a:cubicBezTo>
                    <a:pt x="341" y="16"/>
                    <a:pt x="341" y="15"/>
                    <a:pt x="340" y="14"/>
                  </a:cubicBezTo>
                  <a:cubicBezTo>
                    <a:pt x="340" y="12"/>
                    <a:pt x="343" y="11"/>
                    <a:pt x="343" y="9"/>
                  </a:cubicBezTo>
                  <a:cubicBezTo>
                    <a:pt x="343" y="8"/>
                    <a:pt x="346" y="7"/>
                    <a:pt x="346" y="6"/>
                  </a:cubicBezTo>
                  <a:cubicBezTo>
                    <a:pt x="343" y="3"/>
                    <a:pt x="350" y="7"/>
                    <a:pt x="347" y="4"/>
                  </a:cubicBezTo>
                  <a:cubicBezTo>
                    <a:pt x="347" y="0"/>
                    <a:pt x="350" y="5"/>
                    <a:pt x="350" y="5"/>
                  </a:cubicBezTo>
                  <a:cubicBezTo>
                    <a:pt x="352" y="5"/>
                    <a:pt x="354" y="4"/>
                    <a:pt x="355" y="5"/>
                  </a:cubicBezTo>
                  <a:cubicBezTo>
                    <a:pt x="356" y="5"/>
                    <a:pt x="354" y="7"/>
                    <a:pt x="354" y="7"/>
                  </a:cubicBezTo>
                  <a:cubicBezTo>
                    <a:pt x="355" y="8"/>
                    <a:pt x="357" y="7"/>
                    <a:pt x="358" y="7"/>
                  </a:cubicBezTo>
                  <a:cubicBezTo>
                    <a:pt x="358" y="8"/>
                    <a:pt x="357" y="10"/>
                    <a:pt x="358" y="11"/>
                  </a:cubicBezTo>
                  <a:cubicBezTo>
                    <a:pt x="358" y="11"/>
                    <a:pt x="360" y="11"/>
                    <a:pt x="360" y="11"/>
                  </a:cubicBezTo>
                  <a:cubicBezTo>
                    <a:pt x="361" y="14"/>
                    <a:pt x="358" y="13"/>
                    <a:pt x="360" y="16"/>
                  </a:cubicBezTo>
                  <a:cubicBezTo>
                    <a:pt x="360" y="16"/>
                    <a:pt x="361" y="17"/>
                    <a:pt x="361" y="18"/>
                  </a:cubicBezTo>
                  <a:cubicBezTo>
                    <a:pt x="361" y="18"/>
                    <a:pt x="360" y="18"/>
                    <a:pt x="360" y="19"/>
                  </a:cubicBezTo>
                  <a:cubicBezTo>
                    <a:pt x="360" y="21"/>
                    <a:pt x="359" y="21"/>
                    <a:pt x="359" y="23"/>
                  </a:cubicBezTo>
                  <a:cubicBezTo>
                    <a:pt x="359" y="25"/>
                    <a:pt x="366" y="25"/>
                    <a:pt x="365" y="22"/>
                  </a:cubicBezTo>
                  <a:cubicBezTo>
                    <a:pt x="367" y="22"/>
                    <a:pt x="366" y="25"/>
                    <a:pt x="369" y="24"/>
                  </a:cubicBezTo>
                  <a:cubicBezTo>
                    <a:pt x="367" y="26"/>
                    <a:pt x="370" y="26"/>
                    <a:pt x="369" y="30"/>
                  </a:cubicBezTo>
                  <a:cubicBezTo>
                    <a:pt x="374" y="30"/>
                    <a:pt x="373" y="26"/>
                    <a:pt x="378" y="29"/>
                  </a:cubicBezTo>
                  <a:cubicBezTo>
                    <a:pt x="379" y="29"/>
                    <a:pt x="379" y="28"/>
                    <a:pt x="379" y="27"/>
                  </a:cubicBezTo>
                  <a:cubicBezTo>
                    <a:pt x="381" y="28"/>
                    <a:pt x="377" y="29"/>
                    <a:pt x="380" y="31"/>
                  </a:cubicBezTo>
                  <a:cubicBezTo>
                    <a:pt x="380" y="31"/>
                    <a:pt x="382" y="32"/>
                    <a:pt x="382" y="32"/>
                  </a:cubicBezTo>
                  <a:cubicBezTo>
                    <a:pt x="382" y="34"/>
                    <a:pt x="378" y="36"/>
                    <a:pt x="380" y="39"/>
                  </a:cubicBezTo>
                  <a:close/>
                  <a:moveTo>
                    <a:pt x="240" y="52"/>
                  </a:moveTo>
                  <a:cubicBezTo>
                    <a:pt x="239" y="50"/>
                    <a:pt x="242" y="49"/>
                    <a:pt x="240" y="49"/>
                  </a:cubicBezTo>
                  <a:cubicBezTo>
                    <a:pt x="240" y="49"/>
                    <a:pt x="240" y="50"/>
                    <a:pt x="239" y="50"/>
                  </a:cubicBezTo>
                  <a:cubicBezTo>
                    <a:pt x="238" y="48"/>
                    <a:pt x="239" y="46"/>
                    <a:pt x="237" y="46"/>
                  </a:cubicBezTo>
                  <a:cubicBezTo>
                    <a:pt x="236" y="48"/>
                    <a:pt x="231" y="52"/>
                    <a:pt x="228" y="49"/>
                  </a:cubicBezTo>
                  <a:cubicBezTo>
                    <a:pt x="228" y="46"/>
                    <a:pt x="233" y="49"/>
                    <a:pt x="232" y="45"/>
                  </a:cubicBezTo>
                  <a:cubicBezTo>
                    <a:pt x="231" y="45"/>
                    <a:pt x="229" y="45"/>
                    <a:pt x="229" y="44"/>
                  </a:cubicBezTo>
                  <a:cubicBezTo>
                    <a:pt x="227" y="43"/>
                    <a:pt x="226" y="46"/>
                    <a:pt x="225" y="46"/>
                  </a:cubicBezTo>
                  <a:cubicBezTo>
                    <a:pt x="222" y="47"/>
                    <a:pt x="219" y="47"/>
                    <a:pt x="216" y="47"/>
                  </a:cubicBezTo>
                  <a:cubicBezTo>
                    <a:pt x="216" y="48"/>
                    <a:pt x="216" y="48"/>
                    <a:pt x="215" y="49"/>
                  </a:cubicBezTo>
                  <a:cubicBezTo>
                    <a:pt x="211" y="50"/>
                    <a:pt x="207" y="50"/>
                    <a:pt x="203" y="50"/>
                  </a:cubicBezTo>
                  <a:cubicBezTo>
                    <a:pt x="204" y="52"/>
                    <a:pt x="202" y="53"/>
                    <a:pt x="203" y="53"/>
                  </a:cubicBezTo>
                  <a:cubicBezTo>
                    <a:pt x="203" y="52"/>
                    <a:pt x="205" y="52"/>
                    <a:pt x="204" y="55"/>
                  </a:cubicBezTo>
                  <a:cubicBezTo>
                    <a:pt x="210" y="55"/>
                    <a:pt x="217" y="50"/>
                    <a:pt x="219" y="55"/>
                  </a:cubicBezTo>
                  <a:cubicBezTo>
                    <a:pt x="216" y="52"/>
                    <a:pt x="217" y="55"/>
                    <a:pt x="215" y="56"/>
                  </a:cubicBezTo>
                  <a:cubicBezTo>
                    <a:pt x="213" y="56"/>
                    <a:pt x="211" y="56"/>
                    <a:pt x="210" y="58"/>
                  </a:cubicBezTo>
                  <a:cubicBezTo>
                    <a:pt x="217" y="59"/>
                    <a:pt x="220" y="57"/>
                    <a:pt x="226" y="57"/>
                  </a:cubicBezTo>
                  <a:cubicBezTo>
                    <a:pt x="226" y="58"/>
                    <a:pt x="225" y="60"/>
                    <a:pt x="227" y="60"/>
                  </a:cubicBezTo>
                  <a:cubicBezTo>
                    <a:pt x="227" y="59"/>
                    <a:pt x="229" y="59"/>
                    <a:pt x="230" y="59"/>
                  </a:cubicBezTo>
                  <a:cubicBezTo>
                    <a:pt x="231" y="57"/>
                    <a:pt x="231" y="55"/>
                    <a:pt x="233" y="55"/>
                  </a:cubicBezTo>
                  <a:cubicBezTo>
                    <a:pt x="235" y="53"/>
                    <a:pt x="234" y="55"/>
                    <a:pt x="237" y="55"/>
                  </a:cubicBezTo>
                  <a:cubicBezTo>
                    <a:pt x="238" y="53"/>
                    <a:pt x="238" y="52"/>
                    <a:pt x="240" y="52"/>
                  </a:cubicBezTo>
                  <a:close/>
                  <a:moveTo>
                    <a:pt x="248" y="92"/>
                  </a:moveTo>
                  <a:cubicBezTo>
                    <a:pt x="249" y="89"/>
                    <a:pt x="253" y="90"/>
                    <a:pt x="254" y="89"/>
                  </a:cubicBezTo>
                  <a:cubicBezTo>
                    <a:pt x="254" y="88"/>
                    <a:pt x="256" y="89"/>
                    <a:pt x="256" y="89"/>
                  </a:cubicBezTo>
                  <a:cubicBezTo>
                    <a:pt x="258" y="88"/>
                    <a:pt x="260" y="88"/>
                    <a:pt x="262" y="87"/>
                  </a:cubicBezTo>
                  <a:cubicBezTo>
                    <a:pt x="262" y="87"/>
                    <a:pt x="263" y="85"/>
                    <a:pt x="263" y="85"/>
                  </a:cubicBezTo>
                  <a:cubicBezTo>
                    <a:pt x="266" y="83"/>
                    <a:pt x="269" y="86"/>
                    <a:pt x="269" y="84"/>
                  </a:cubicBezTo>
                  <a:cubicBezTo>
                    <a:pt x="269" y="84"/>
                    <a:pt x="268" y="83"/>
                    <a:pt x="269" y="83"/>
                  </a:cubicBezTo>
                  <a:cubicBezTo>
                    <a:pt x="272" y="83"/>
                    <a:pt x="272" y="81"/>
                    <a:pt x="273" y="83"/>
                  </a:cubicBezTo>
                  <a:cubicBezTo>
                    <a:pt x="273" y="84"/>
                    <a:pt x="274" y="82"/>
                    <a:pt x="274" y="82"/>
                  </a:cubicBezTo>
                  <a:cubicBezTo>
                    <a:pt x="272" y="82"/>
                    <a:pt x="274" y="79"/>
                    <a:pt x="276" y="82"/>
                  </a:cubicBezTo>
                  <a:cubicBezTo>
                    <a:pt x="277" y="79"/>
                    <a:pt x="279" y="79"/>
                    <a:pt x="279" y="76"/>
                  </a:cubicBezTo>
                  <a:cubicBezTo>
                    <a:pt x="274" y="75"/>
                    <a:pt x="274" y="78"/>
                    <a:pt x="269" y="77"/>
                  </a:cubicBezTo>
                  <a:cubicBezTo>
                    <a:pt x="269" y="79"/>
                    <a:pt x="268" y="80"/>
                    <a:pt x="267" y="80"/>
                  </a:cubicBezTo>
                  <a:cubicBezTo>
                    <a:pt x="263" y="82"/>
                    <a:pt x="264" y="80"/>
                    <a:pt x="261" y="80"/>
                  </a:cubicBezTo>
                  <a:cubicBezTo>
                    <a:pt x="260" y="81"/>
                    <a:pt x="261" y="82"/>
                    <a:pt x="259" y="82"/>
                  </a:cubicBezTo>
                  <a:cubicBezTo>
                    <a:pt x="257" y="81"/>
                    <a:pt x="256" y="80"/>
                    <a:pt x="254" y="80"/>
                  </a:cubicBezTo>
                  <a:cubicBezTo>
                    <a:pt x="254" y="80"/>
                    <a:pt x="254" y="78"/>
                    <a:pt x="253" y="78"/>
                  </a:cubicBezTo>
                  <a:cubicBezTo>
                    <a:pt x="253" y="80"/>
                    <a:pt x="252" y="81"/>
                    <a:pt x="252" y="82"/>
                  </a:cubicBezTo>
                  <a:cubicBezTo>
                    <a:pt x="252" y="83"/>
                    <a:pt x="254" y="83"/>
                    <a:pt x="254" y="84"/>
                  </a:cubicBezTo>
                  <a:cubicBezTo>
                    <a:pt x="250" y="83"/>
                    <a:pt x="250" y="85"/>
                    <a:pt x="249" y="86"/>
                  </a:cubicBezTo>
                  <a:cubicBezTo>
                    <a:pt x="248" y="88"/>
                    <a:pt x="245" y="87"/>
                    <a:pt x="245" y="89"/>
                  </a:cubicBezTo>
                  <a:cubicBezTo>
                    <a:pt x="244" y="91"/>
                    <a:pt x="239" y="88"/>
                    <a:pt x="241" y="92"/>
                  </a:cubicBezTo>
                  <a:cubicBezTo>
                    <a:pt x="243" y="92"/>
                    <a:pt x="246" y="92"/>
                    <a:pt x="248" y="92"/>
                  </a:cubicBezTo>
                  <a:close/>
                  <a:moveTo>
                    <a:pt x="334" y="138"/>
                  </a:moveTo>
                  <a:cubicBezTo>
                    <a:pt x="333" y="138"/>
                    <a:pt x="333" y="139"/>
                    <a:pt x="333" y="139"/>
                  </a:cubicBezTo>
                  <a:cubicBezTo>
                    <a:pt x="332" y="139"/>
                    <a:pt x="329" y="140"/>
                    <a:pt x="329" y="140"/>
                  </a:cubicBezTo>
                  <a:cubicBezTo>
                    <a:pt x="328" y="142"/>
                    <a:pt x="330" y="145"/>
                    <a:pt x="328" y="145"/>
                  </a:cubicBezTo>
                  <a:cubicBezTo>
                    <a:pt x="328" y="144"/>
                    <a:pt x="328" y="142"/>
                    <a:pt x="327" y="142"/>
                  </a:cubicBezTo>
                  <a:cubicBezTo>
                    <a:pt x="327" y="143"/>
                    <a:pt x="327" y="145"/>
                    <a:pt x="327" y="146"/>
                  </a:cubicBezTo>
                  <a:cubicBezTo>
                    <a:pt x="329" y="146"/>
                    <a:pt x="331" y="146"/>
                    <a:pt x="333" y="146"/>
                  </a:cubicBezTo>
                  <a:cubicBezTo>
                    <a:pt x="332" y="148"/>
                    <a:pt x="335" y="150"/>
                    <a:pt x="335" y="151"/>
                  </a:cubicBezTo>
                  <a:cubicBezTo>
                    <a:pt x="336" y="155"/>
                    <a:pt x="337" y="154"/>
                    <a:pt x="339" y="156"/>
                  </a:cubicBezTo>
                  <a:cubicBezTo>
                    <a:pt x="337" y="156"/>
                    <a:pt x="336" y="156"/>
                    <a:pt x="336" y="158"/>
                  </a:cubicBezTo>
                  <a:cubicBezTo>
                    <a:pt x="336" y="160"/>
                    <a:pt x="338" y="160"/>
                    <a:pt x="338" y="162"/>
                  </a:cubicBezTo>
                  <a:cubicBezTo>
                    <a:pt x="339" y="162"/>
                    <a:pt x="341" y="162"/>
                    <a:pt x="342" y="162"/>
                  </a:cubicBezTo>
                  <a:cubicBezTo>
                    <a:pt x="344" y="160"/>
                    <a:pt x="344" y="157"/>
                    <a:pt x="343" y="155"/>
                  </a:cubicBezTo>
                  <a:cubicBezTo>
                    <a:pt x="342" y="154"/>
                    <a:pt x="341" y="153"/>
                    <a:pt x="340" y="152"/>
                  </a:cubicBezTo>
                  <a:cubicBezTo>
                    <a:pt x="342" y="146"/>
                    <a:pt x="340" y="149"/>
                    <a:pt x="339" y="148"/>
                  </a:cubicBezTo>
                  <a:cubicBezTo>
                    <a:pt x="337" y="145"/>
                    <a:pt x="338" y="141"/>
                    <a:pt x="336" y="138"/>
                  </a:cubicBezTo>
                  <a:cubicBezTo>
                    <a:pt x="336" y="138"/>
                    <a:pt x="335" y="138"/>
                    <a:pt x="334" y="138"/>
                  </a:cubicBezTo>
                  <a:close/>
                  <a:moveTo>
                    <a:pt x="380" y="175"/>
                  </a:moveTo>
                  <a:cubicBezTo>
                    <a:pt x="376" y="173"/>
                    <a:pt x="377" y="176"/>
                    <a:pt x="375" y="177"/>
                  </a:cubicBezTo>
                  <a:cubicBezTo>
                    <a:pt x="375" y="176"/>
                    <a:pt x="374" y="176"/>
                    <a:pt x="373" y="176"/>
                  </a:cubicBezTo>
                  <a:cubicBezTo>
                    <a:pt x="373" y="180"/>
                    <a:pt x="369" y="178"/>
                    <a:pt x="367" y="179"/>
                  </a:cubicBezTo>
                  <a:cubicBezTo>
                    <a:pt x="366" y="180"/>
                    <a:pt x="367" y="181"/>
                    <a:pt x="366" y="182"/>
                  </a:cubicBezTo>
                  <a:cubicBezTo>
                    <a:pt x="365" y="182"/>
                    <a:pt x="363" y="182"/>
                    <a:pt x="363" y="183"/>
                  </a:cubicBezTo>
                  <a:cubicBezTo>
                    <a:pt x="365" y="183"/>
                    <a:pt x="363" y="184"/>
                    <a:pt x="363" y="186"/>
                  </a:cubicBezTo>
                  <a:cubicBezTo>
                    <a:pt x="366" y="188"/>
                    <a:pt x="366" y="185"/>
                    <a:pt x="368" y="184"/>
                  </a:cubicBezTo>
                  <a:cubicBezTo>
                    <a:pt x="370" y="183"/>
                    <a:pt x="373" y="184"/>
                    <a:pt x="375" y="184"/>
                  </a:cubicBezTo>
                  <a:cubicBezTo>
                    <a:pt x="377" y="184"/>
                    <a:pt x="377" y="183"/>
                    <a:pt x="379" y="183"/>
                  </a:cubicBezTo>
                  <a:cubicBezTo>
                    <a:pt x="382" y="183"/>
                    <a:pt x="385" y="184"/>
                    <a:pt x="386" y="185"/>
                  </a:cubicBezTo>
                  <a:cubicBezTo>
                    <a:pt x="385" y="185"/>
                    <a:pt x="383" y="185"/>
                    <a:pt x="383" y="186"/>
                  </a:cubicBezTo>
                  <a:cubicBezTo>
                    <a:pt x="384" y="186"/>
                    <a:pt x="385" y="188"/>
                    <a:pt x="385" y="188"/>
                  </a:cubicBezTo>
                  <a:cubicBezTo>
                    <a:pt x="385" y="188"/>
                    <a:pt x="386" y="186"/>
                    <a:pt x="386" y="186"/>
                  </a:cubicBezTo>
                  <a:cubicBezTo>
                    <a:pt x="390" y="187"/>
                    <a:pt x="389" y="187"/>
                    <a:pt x="392" y="185"/>
                  </a:cubicBezTo>
                  <a:cubicBezTo>
                    <a:pt x="395" y="183"/>
                    <a:pt x="398" y="187"/>
                    <a:pt x="400" y="184"/>
                  </a:cubicBezTo>
                  <a:cubicBezTo>
                    <a:pt x="397" y="183"/>
                    <a:pt x="401" y="179"/>
                    <a:pt x="398" y="182"/>
                  </a:cubicBezTo>
                  <a:cubicBezTo>
                    <a:pt x="396" y="184"/>
                    <a:pt x="395" y="177"/>
                    <a:pt x="395" y="177"/>
                  </a:cubicBezTo>
                  <a:cubicBezTo>
                    <a:pt x="395" y="176"/>
                    <a:pt x="392" y="177"/>
                    <a:pt x="393" y="175"/>
                  </a:cubicBezTo>
                  <a:cubicBezTo>
                    <a:pt x="391" y="175"/>
                    <a:pt x="389" y="175"/>
                    <a:pt x="387" y="175"/>
                  </a:cubicBezTo>
                  <a:cubicBezTo>
                    <a:pt x="387" y="173"/>
                    <a:pt x="388" y="173"/>
                    <a:pt x="387" y="171"/>
                  </a:cubicBezTo>
                  <a:cubicBezTo>
                    <a:pt x="383" y="172"/>
                    <a:pt x="384" y="171"/>
                    <a:pt x="380" y="171"/>
                  </a:cubicBezTo>
                  <a:cubicBezTo>
                    <a:pt x="379" y="173"/>
                    <a:pt x="379" y="173"/>
                    <a:pt x="380" y="175"/>
                  </a:cubicBezTo>
                  <a:close/>
                  <a:moveTo>
                    <a:pt x="412" y="204"/>
                  </a:moveTo>
                  <a:cubicBezTo>
                    <a:pt x="411" y="204"/>
                    <a:pt x="410" y="204"/>
                    <a:pt x="411" y="203"/>
                  </a:cubicBezTo>
                  <a:cubicBezTo>
                    <a:pt x="416" y="204"/>
                    <a:pt x="411" y="195"/>
                    <a:pt x="415" y="196"/>
                  </a:cubicBezTo>
                  <a:cubicBezTo>
                    <a:pt x="418" y="198"/>
                    <a:pt x="419" y="195"/>
                    <a:pt x="422" y="196"/>
                  </a:cubicBezTo>
                  <a:cubicBezTo>
                    <a:pt x="420" y="189"/>
                    <a:pt x="412" y="187"/>
                    <a:pt x="405" y="189"/>
                  </a:cubicBezTo>
                  <a:cubicBezTo>
                    <a:pt x="404" y="188"/>
                    <a:pt x="403" y="188"/>
                    <a:pt x="403" y="186"/>
                  </a:cubicBezTo>
                  <a:cubicBezTo>
                    <a:pt x="401" y="186"/>
                    <a:pt x="400" y="189"/>
                    <a:pt x="398" y="189"/>
                  </a:cubicBezTo>
                  <a:cubicBezTo>
                    <a:pt x="396" y="189"/>
                    <a:pt x="396" y="187"/>
                    <a:pt x="394" y="188"/>
                  </a:cubicBezTo>
                  <a:cubicBezTo>
                    <a:pt x="392" y="188"/>
                    <a:pt x="392" y="189"/>
                    <a:pt x="391" y="190"/>
                  </a:cubicBezTo>
                  <a:cubicBezTo>
                    <a:pt x="389" y="191"/>
                    <a:pt x="388" y="190"/>
                    <a:pt x="386" y="191"/>
                  </a:cubicBezTo>
                  <a:cubicBezTo>
                    <a:pt x="386" y="193"/>
                    <a:pt x="385" y="194"/>
                    <a:pt x="383" y="195"/>
                  </a:cubicBezTo>
                  <a:cubicBezTo>
                    <a:pt x="384" y="204"/>
                    <a:pt x="382" y="205"/>
                    <a:pt x="382" y="215"/>
                  </a:cubicBezTo>
                  <a:cubicBezTo>
                    <a:pt x="387" y="216"/>
                    <a:pt x="385" y="211"/>
                    <a:pt x="388" y="212"/>
                  </a:cubicBezTo>
                  <a:cubicBezTo>
                    <a:pt x="388" y="210"/>
                    <a:pt x="389" y="209"/>
                    <a:pt x="389" y="208"/>
                  </a:cubicBezTo>
                  <a:cubicBezTo>
                    <a:pt x="391" y="205"/>
                    <a:pt x="390" y="202"/>
                    <a:pt x="391" y="198"/>
                  </a:cubicBezTo>
                  <a:cubicBezTo>
                    <a:pt x="391" y="198"/>
                    <a:pt x="393" y="196"/>
                    <a:pt x="393" y="196"/>
                  </a:cubicBezTo>
                  <a:cubicBezTo>
                    <a:pt x="393" y="195"/>
                    <a:pt x="392" y="192"/>
                    <a:pt x="394" y="192"/>
                  </a:cubicBezTo>
                  <a:cubicBezTo>
                    <a:pt x="396" y="192"/>
                    <a:pt x="398" y="192"/>
                    <a:pt x="399" y="191"/>
                  </a:cubicBezTo>
                  <a:cubicBezTo>
                    <a:pt x="397" y="195"/>
                    <a:pt x="403" y="192"/>
                    <a:pt x="402" y="195"/>
                  </a:cubicBezTo>
                  <a:cubicBezTo>
                    <a:pt x="403" y="198"/>
                    <a:pt x="403" y="197"/>
                    <a:pt x="402" y="201"/>
                  </a:cubicBezTo>
                  <a:cubicBezTo>
                    <a:pt x="403" y="201"/>
                    <a:pt x="405" y="201"/>
                    <a:pt x="405" y="202"/>
                  </a:cubicBezTo>
                  <a:cubicBezTo>
                    <a:pt x="404" y="202"/>
                    <a:pt x="402" y="202"/>
                    <a:pt x="402" y="203"/>
                  </a:cubicBezTo>
                  <a:cubicBezTo>
                    <a:pt x="406" y="202"/>
                    <a:pt x="410" y="206"/>
                    <a:pt x="412" y="204"/>
                  </a:cubicBezTo>
                  <a:close/>
                  <a:moveTo>
                    <a:pt x="433" y="199"/>
                  </a:moveTo>
                  <a:cubicBezTo>
                    <a:pt x="433" y="199"/>
                    <a:pt x="433" y="202"/>
                    <a:pt x="433" y="202"/>
                  </a:cubicBezTo>
                  <a:cubicBezTo>
                    <a:pt x="431" y="204"/>
                    <a:pt x="426" y="198"/>
                    <a:pt x="423" y="201"/>
                  </a:cubicBezTo>
                  <a:cubicBezTo>
                    <a:pt x="424" y="203"/>
                    <a:pt x="422" y="203"/>
                    <a:pt x="421" y="204"/>
                  </a:cubicBezTo>
                  <a:cubicBezTo>
                    <a:pt x="424" y="207"/>
                    <a:pt x="425" y="205"/>
                    <a:pt x="428" y="205"/>
                  </a:cubicBezTo>
                  <a:cubicBezTo>
                    <a:pt x="431" y="205"/>
                    <a:pt x="435" y="206"/>
                    <a:pt x="436" y="204"/>
                  </a:cubicBezTo>
                  <a:cubicBezTo>
                    <a:pt x="436" y="204"/>
                    <a:pt x="435" y="203"/>
                    <a:pt x="436" y="203"/>
                  </a:cubicBezTo>
                  <a:cubicBezTo>
                    <a:pt x="437" y="203"/>
                    <a:pt x="439" y="203"/>
                    <a:pt x="439" y="202"/>
                  </a:cubicBezTo>
                  <a:cubicBezTo>
                    <a:pt x="436" y="202"/>
                    <a:pt x="435" y="199"/>
                    <a:pt x="433" y="199"/>
                  </a:cubicBezTo>
                  <a:close/>
                  <a:moveTo>
                    <a:pt x="416" y="209"/>
                  </a:moveTo>
                  <a:cubicBezTo>
                    <a:pt x="416" y="209"/>
                    <a:pt x="416" y="207"/>
                    <a:pt x="414" y="208"/>
                  </a:cubicBezTo>
                  <a:cubicBezTo>
                    <a:pt x="414" y="208"/>
                    <a:pt x="414" y="210"/>
                    <a:pt x="414" y="210"/>
                  </a:cubicBezTo>
                  <a:cubicBezTo>
                    <a:pt x="412" y="210"/>
                    <a:pt x="410" y="210"/>
                    <a:pt x="408" y="210"/>
                  </a:cubicBezTo>
                  <a:cubicBezTo>
                    <a:pt x="410" y="214"/>
                    <a:pt x="404" y="211"/>
                    <a:pt x="405" y="213"/>
                  </a:cubicBezTo>
                  <a:cubicBezTo>
                    <a:pt x="406" y="213"/>
                    <a:pt x="407" y="213"/>
                    <a:pt x="408" y="213"/>
                  </a:cubicBezTo>
                  <a:cubicBezTo>
                    <a:pt x="408" y="215"/>
                    <a:pt x="407" y="215"/>
                    <a:pt x="407" y="216"/>
                  </a:cubicBezTo>
                  <a:cubicBezTo>
                    <a:pt x="410" y="217"/>
                    <a:pt x="409" y="213"/>
                    <a:pt x="412" y="213"/>
                  </a:cubicBezTo>
                  <a:cubicBezTo>
                    <a:pt x="413" y="214"/>
                    <a:pt x="415" y="215"/>
                    <a:pt x="418" y="215"/>
                  </a:cubicBezTo>
                  <a:cubicBezTo>
                    <a:pt x="417" y="210"/>
                    <a:pt x="425" y="214"/>
                    <a:pt x="423" y="208"/>
                  </a:cubicBezTo>
                  <a:cubicBezTo>
                    <a:pt x="420" y="206"/>
                    <a:pt x="418" y="209"/>
                    <a:pt x="416" y="20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93" name="Freeform 92"/>
            <p:cNvSpPr/>
            <p:nvPr/>
          </p:nvSpPr>
          <p:spPr bwMode="auto">
            <a:xfrm>
              <a:off x="3956400" y="1913657"/>
              <a:ext cx="142875" cy="217487"/>
            </a:xfrm>
            <a:custGeom>
              <a:avLst/>
              <a:gdLst>
                <a:gd name="T0" fmla="*/ 26 w 38"/>
                <a:gd name="T1" fmla="*/ 14 h 58"/>
                <a:gd name="T2" fmla="*/ 45 w 38"/>
                <a:gd name="T3" fmla="*/ 9 h 58"/>
                <a:gd name="T4" fmla="*/ 47 w 38"/>
                <a:gd name="T5" fmla="*/ 26 h 58"/>
                <a:gd name="T6" fmla="*/ 33 w 38"/>
                <a:gd name="T7" fmla="*/ 35 h 58"/>
                <a:gd name="T8" fmla="*/ 50 w 38"/>
                <a:gd name="T9" fmla="*/ 45 h 58"/>
                <a:gd name="T10" fmla="*/ 59 w 38"/>
                <a:gd name="T11" fmla="*/ 64 h 58"/>
                <a:gd name="T12" fmla="*/ 64 w 38"/>
                <a:gd name="T13" fmla="*/ 69 h 58"/>
                <a:gd name="T14" fmla="*/ 76 w 38"/>
                <a:gd name="T15" fmla="*/ 73 h 58"/>
                <a:gd name="T16" fmla="*/ 71 w 38"/>
                <a:gd name="T17" fmla="*/ 85 h 58"/>
                <a:gd name="T18" fmla="*/ 88 w 38"/>
                <a:gd name="T19" fmla="*/ 87 h 58"/>
                <a:gd name="T20" fmla="*/ 88 w 38"/>
                <a:gd name="T21" fmla="*/ 104 h 58"/>
                <a:gd name="T22" fmla="*/ 81 w 38"/>
                <a:gd name="T23" fmla="*/ 104 h 58"/>
                <a:gd name="T24" fmla="*/ 88 w 38"/>
                <a:gd name="T25" fmla="*/ 109 h 58"/>
                <a:gd name="T26" fmla="*/ 81 w 38"/>
                <a:gd name="T27" fmla="*/ 116 h 58"/>
                <a:gd name="T28" fmla="*/ 73 w 38"/>
                <a:gd name="T29" fmla="*/ 120 h 58"/>
                <a:gd name="T30" fmla="*/ 45 w 38"/>
                <a:gd name="T31" fmla="*/ 118 h 58"/>
                <a:gd name="T32" fmla="*/ 33 w 38"/>
                <a:gd name="T33" fmla="*/ 120 h 58"/>
                <a:gd name="T34" fmla="*/ 14 w 38"/>
                <a:gd name="T35" fmla="*/ 120 h 58"/>
                <a:gd name="T36" fmla="*/ 19 w 38"/>
                <a:gd name="T37" fmla="*/ 118 h 58"/>
                <a:gd name="T38" fmla="*/ 24 w 38"/>
                <a:gd name="T39" fmla="*/ 120 h 58"/>
                <a:gd name="T40" fmla="*/ 26 w 38"/>
                <a:gd name="T41" fmla="*/ 116 h 58"/>
                <a:gd name="T42" fmla="*/ 43 w 38"/>
                <a:gd name="T43" fmla="*/ 113 h 58"/>
                <a:gd name="T44" fmla="*/ 19 w 38"/>
                <a:gd name="T45" fmla="*/ 104 h 58"/>
                <a:gd name="T46" fmla="*/ 19 w 38"/>
                <a:gd name="T47" fmla="*/ 87 h 58"/>
                <a:gd name="T48" fmla="*/ 26 w 38"/>
                <a:gd name="T49" fmla="*/ 85 h 58"/>
                <a:gd name="T50" fmla="*/ 36 w 38"/>
                <a:gd name="T51" fmla="*/ 85 h 58"/>
                <a:gd name="T52" fmla="*/ 40 w 38"/>
                <a:gd name="T53" fmla="*/ 69 h 58"/>
                <a:gd name="T54" fmla="*/ 31 w 38"/>
                <a:gd name="T55" fmla="*/ 57 h 58"/>
                <a:gd name="T56" fmla="*/ 19 w 38"/>
                <a:gd name="T57" fmla="*/ 61 h 58"/>
                <a:gd name="T58" fmla="*/ 19 w 38"/>
                <a:gd name="T59" fmla="*/ 47 h 58"/>
                <a:gd name="T60" fmla="*/ 9 w 38"/>
                <a:gd name="T61" fmla="*/ 40 h 58"/>
                <a:gd name="T62" fmla="*/ 0 w 38"/>
                <a:gd name="T63" fmla="*/ 14 h 58"/>
                <a:gd name="T64" fmla="*/ 14 w 38"/>
                <a:gd name="T65" fmla="*/ 0 h 58"/>
                <a:gd name="T66" fmla="*/ 40 w 38"/>
                <a:gd name="T67" fmla="*/ 0 h 58"/>
                <a:gd name="T68" fmla="*/ 26 w 38"/>
                <a:gd name="T69" fmla="*/ 14 h 5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8" h="58">
                  <a:moveTo>
                    <a:pt x="11" y="6"/>
                  </a:moveTo>
                  <a:cubicBezTo>
                    <a:pt x="11" y="8"/>
                    <a:pt x="16" y="4"/>
                    <a:pt x="19" y="4"/>
                  </a:cubicBezTo>
                  <a:cubicBezTo>
                    <a:pt x="20" y="6"/>
                    <a:pt x="20" y="9"/>
                    <a:pt x="20" y="11"/>
                  </a:cubicBezTo>
                  <a:cubicBezTo>
                    <a:pt x="17" y="12"/>
                    <a:pt x="15" y="13"/>
                    <a:pt x="14" y="15"/>
                  </a:cubicBezTo>
                  <a:cubicBezTo>
                    <a:pt x="15" y="17"/>
                    <a:pt x="18" y="19"/>
                    <a:pt x="21" y="19"/>
                  </a:cubicBezTo>
                  <a:cubicBezTo>
                    <a:pt x="21" y="23"/>
                    <a:pt x="26" y="22"/>
                    <a:pt x="25" y="27"/>
                  </a:cubicBezTo>
                  <a:cubicBezTo>
                    <a:pt x="25" y="28"/>
                    <a:pt x="27" y="28"/>
                    <a:pt x="27" y="29"/>
                  </a:cubicBezTo>
                  <a:cubicBezTo>
                    <a:pt x="27" y="31"/>
                    <a:pt x="31" y="30"/>
                    <a:pt x="32" y="31"/>
                  </a:cubicBezTo>
                  <a:cubicBezTo>
                    <a:pt x="31" y="33"/>
                    <a:pt x="30" y="34"/>
                    <a:pt x="30" y="36"/>
                  </a:cubicBezTo>
                  <a:cubicBezTo>
                    <a:pt x="32" y="36"/>
                    <a:pt x="35" y="36"/>
                    <a:pt x="37" y="37"/>
                  </a:cubicBezTo>
                  <a:cubicBezTo>
                    <a:pt x="35" y="39"/>
                    <a:pt x="38" y="42"/>
                    <a:pt x="37" y="44"/>
                  </a:cubicBezTo>
                  <a:cubicBezTo>
                    <a:pt x="36" y="45"/>
                    <a:pt x="34" y="44"/>
                    <a:pt x="34" y="44"/>
                  </a:cubicBezTo>
                  <a:cubicBezTo>
                    <a:pt x="34" y="46"/>
                    <a:pt x="36" y="45"/>
                    <a:pt x="37" y="46"/>
                  </a:cubicBezTo>
                  <a:cubicBezTo>
                    <a:pt x="36" y="47"/>
                    <a:pt x="34" y="47"/>
                    <a:pt x="34" y="49"/>
                  </a:cubicBezTo>
                  <a:cubicBezTo>
                    <a:pt x="33" y="50"/>
                    <a:pt x="32" y="51"/>
                    <a:pt x="31" y="51"/>
                  </a:cubicBezTo>
                  <a:cubicBezTo>
                    <a:pt x="27" y="51"/>
                    <a:pt x="24" y="50"/>
                    <a:pt x="19" y="50"/>
                  </a:cubicBezTo>
                  <a:cubicBezTo>
                    <a:pt x="17" y="52"/>
                    <a:pt x="18" y="52"/>
                    <a:pt x="14" y="51"/>
                  </a:cubicBezTo>
                  <a:cubicBezTo>
                    <a:pt x="13" y="54"/>
                    <a:pt x="6" y="58"/>
                    <a:pt x="6" y="51"/>
                  </a:cubicBezTo>
                  <a:cubicBezTo>
                    <a:pt x="7" y="52"/>
                    <a:pt x="8" y="50"/>
                    <a:pt x="8" y="50"/>
                  </a:cubicBezTo>
                  <a:cubicBezTo>
                    <a:pt x="9" y="50"/>
                    <a:pt x="10" y="51"/>
                    <a:pt x="10" y="51"/>
                  </a:cubicBezTo>
                  <a:cubicBezTo>
                    <a:pt x="11" y="51"/>
                    <a:pt x="10" y="50"/>
                    <a:pt x="11" y="49"/>
                  </a:cubicBezTo>
                  <a:cubicBezTo>
                    <a:pt x="12" y="48"/>
                    <a:pt x="15" y="49"/>
                    <a:pt x="18" y="48"/>
                  </a:cubicBezTo>
                  <a:cubicBezTo>
                    <a:pt x="17" y="42"/>
                    <a:pt x="11" y="46"/>
                    <a:pt x="8" y="44"/>
                  </a:cubicBezTo>
                  <a:cubicBezTo>
                    <a:pt x="8" y="42"/>
                    <a:pt x="8" y="40"/>
                    <a:pt x="8" y="37"/>
                  </a:cubicBezTo>
                  <a:cubicBezTo>
                    <a:pt x="11" y="38"/>
                    <a:pt x="13" y="37"/>
                    <a:pt x="11" y="36"/>
                  </a:cubicBezTo>
                  <a:cubicBezTo>
                    <a:pt x="12" y="33"/>
                    <a:pt x="13" y="37"/>
                    <a:pt x="15" y="36"/>
                  </a:cubicBezTo>
                  <a:cubicBezTo>
                    <a:pt x="18" y="36"/>
                    <a:pt x="14" y="31"/>
                    <a:pt x="17" y="29"/>
                  </a:cubicBezTo>
                  <a:cubicBezTo>
                    <a:pt x="16" y="27"/>
                    <a:pt x="12" y="28"/>
                    <a:pt x="13" y="24"/>
                  </a:cubicBezTo>
                  <a:cubicBezTo>
                    <a:pt x="12" y="25"/>
                    <a:pt x="10" y="26"/>
                    <a:pt x="8" y="26"/>
                  </a:cubicBezTo>
                  <a:cubicBezTo>
                    <a:pt x="8" y="24"/>
                    <a:pt x="8" y="22"/>
                    <a:pt x="8" y="20"/>
                  </a:cubicBezTo>
                  <a:cubicBezTo>
                    <a:pt x="8" y="18"/>
                    <a:pt x="4" y="19"/>
                    <a:pt x="4" y="17"/>
                  </a:cubicBezTo>
                  <a:cubicBezTo>
                    <a:pt x="6" y="13"/>
                    <a:pt x="5" y="6"/>
                    <a:pt x="0" y="6"/>
                  </a:cubicBezTo>
                  <a:cubicBezTo>
                    <a:pt x="2" y="3"/>
                    <a:pt x="5" y="3"/>
                    <a:pt x="6" y="0"/>
                  </a:cubicBezTo>
                  <a:cubicBezTo>
                    <a:pt x="10" y="0"/>
                    <a:pt x="13" y="0"/>
                    <a:pt x="17" y="0"/>
                  </a:cubicBezTo>
                  <a:cubicBezTo>
                    <a:pt x="14" y="1"/>
                    <a:pt x="12" y="3"/>
                    <a:pt x="11" y="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94" name="Freeform 93"/>
            <p:cNvSpPr/>
            <p:nvPr/>
          </p:nvSpPr>
          <p:spPr bwMode="auto">
            <a:xfrm>
              <a:off x="7952964" y="1923899"/>
              <a:ext cx="38100" cy="30162"/>
            </a:xfrm>
            <a:custGeom>
              <a:avLst/>
              <a:gdLst>
                <a:gd name="T0" fmla="*/ 22 w 10"/>
                <a:gd name="T1" fmla="*/ 2 h 8"/>
                <a:gd name="T2" fmla="*/ 24 w 10"/>
                <a:gd name="T3" fmla="*/ 14 h 8"/>
                <a:gd name="T4" fmla="*/ 12 w 10"/>
                <a:gd name="T5" fmla="*/ 19 h 8"/>
                <a:gd name="T6" fmla="*/ 12 w 10"/>
                <a:gd name="T7" fmla="*/ 14 h 8"/>
                <a:gd name="T8" fmla="*/ 5 w 10"/>
                <a:gd name="T9" fmla="*/ 17 h 8"/>
                <a:gd name="T10" fmla="*/ 7 w 10"/>
                <a:gd name="T11" fmla="*/ 14 h 8"/>
                <a:gd name="T12" fmla="*/ 22 w 10"/>
                <a:gd name="T13" fmla="*/ 2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8">
                  <a:moveTo>
                    <a:pt x="9" y="1"/>
                  </a:moveTo>
                  <a:cubicBezTo>
                    <a:pt x="8" y="3"/>
                    <a:pt x="9" y="5"/>
                    <a:pt x="10" y="6"/>
                  </a:cubicBezTo>
                  <a:cubicBezTo>
                    <a:pt x="9" y="8"/>
                    <a:pt x="7" y="8"/>
                    <a:pt x="5" y="8"/>
                  </a:cubicBezTo>
                  <a:cubicBezTo>
                    <a:pt x="5" y="7"/>
                    <a:pt x="5" y="7"/>
                    <a:pt x="5" y="6"/>
                  </a:cubicBezTo>
                  <a:cubicBezTo>
                    <a:pt x="4" y="6"/>
                    <a:pt x="3" y="7"/>
                    <a:pt x="2" y="7"/>
                  </a:cubicBezTo>
                  <a:cubicBezTo>
                    <a:pt x="0" y="6"/>
                    <a:pt x="3" y="7"/>
                    <a:pt x="3" y="6"/>
                  </a:cubicBezTo>
                  <a:cubicBezTo>
                    <a:pt x="4" y="5"/>
                    <a:pt x="7" y="0"/>
                    <a:pt x="9"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95" name="Freeform 94"/>
            <p:cNvSpPr/>
            <p:nvPr/>
          </p:nvSpPr>
          <p:spPr bwMode="auto">
            <a:xfrm>
              <a:off x="6590063" y="2278782"/>
              <a:ext cx="22225" cy="25400"/>
            </a:xfrm>
            <a:custGeom>
              <a:avLst/>
              <a:gdLst>
                <a:gd name="T0" fmla="*/ 2 w 6"/>
                <a:gd name="T1" fmla="*/ 5 h 7"/>
                <a:gd name="T2" fmla="*/ 14 w 6"/>
                <a:gd name="T3" fmla="*/ 0 h 7"/>
                <a:gd name="T4" fmla="*/ 0 w 6"/>
                <a:gd name="T5" fmla="*/ 14 h 7"/>
                <a:gd name="T6" fmla="*/ 2 w 6"/>
                <a:gd name="T7" fmla="*/ 5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7">
                  <a:moveTo>
                    <a:pt x="1" y="2"/>
                  </a:moveTo>
                  <a:cubicBezTo>
                    <a:pt x="2" y="0"/>
                    <a:pt x="3" y="2"/>
                    <a:pt x="6" y="0"/>
                  </a:cubicBezTo>
                  <a:cubicBezTo>
                    <a:pt x="5" y="3"/>
                    <a:pt x="4" y="7"/>
                    <a:pt x="0" y="6"/>
                  </a:cubicBezTo>
                  <a:cubicBezTo>
                    <a:pt x="0" y="5"/>
                    <a:pt x="5" y="3"/>
                    <a:pt x="1" y="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96" name="Freeform 95"/>
            <p:cNvSpPr/>
            <p:nvPr/>
          </p:nvSpPr>
          <p:spPr bwMode="auto">
            <a:xfrm>
              <a:off x="6031263" y="2975694"/>
              <a:ext cx="179388" cy="201612"/>
            </a:xfrm>
            <a:custGeom>
              <a:avLst/>
              <a:gdLst>
                <a:gd name="T0" fmla="*/ 89 w 48"/>
                <a:gd name="T1" fmla="*/ 7 h 54"/>
                <a:gd name="T2" fmla="*/ 101 w 48"/>
                <a:gd name="T3" fmla="*/ 12 h 54"/>
                <a:gd name="T4" fmla="*/ 113 w 48"/>
                <a:gd name="T5" fmla="*/ 21 h 54"/>
                <a:gd name="T6" fmla="*/ 101 w 48"/>
                <a:gd name="T7" fmla="*/ 35 h 54"/>
                <a:gd name="T8" fmla="*/ 99 w 48"/>
                <a:gd name="T9" fmla="*/ 52 h 54"/>
                <a:gd name="T10" fmla="*/ 104 w 48"/>
                <a:gd name="T11" fmla="*/ 56 h 54"/>
                <a:gd name="T12" fmla="*/ 104 w 48"/>
                <a:gd name="T13" fmla="*/ 64 h 54"/>
                <a:gd name="T14" fmla="*/ 108 w 48"/>
                <a:gd name="T15" fmla="*/ 71 h 54"/>
                <a:gd name="T16" fmla="*/ 97 w 48"/>
                <a:gd name="T17" fmla="*/ 78 h 54"/>
                <a:gd name="T18" fmla="*/ 92 w 48"/>
                <a:gd name="T19" fmla="*/ 92 h 54"/>
                <a:gd name="T20" fmla="*/ 92 w 48"/>
                <a:gd name="T21" fmla="*/ 99 h 54"/>
                <a:gd name="T22" fmla="*/ 87 w 48"/>
                <a:gd name="T23" fmla="*/ 99 h 54"/>
                <a:gd name="T24" fmla="*/ 78 w 48"/>
                <a:gd name="T25" fmla="*/ 108 h 54"/>
                <a:gd name="T26" fmla="*/ 78 w 48"/>
                <a:gd name="T27" fmla="*/ 125 h 54"/>
                <a:gd name="T28" fmla="*/ 52 w 48"/>
                <a:gd name="T29" fmla="*/ 118 h 54"/>
                <a:gd name="T30" fmla="*/ 49 w 48"/>
                <a:gd name="T31" fmla="*/ 122 h 54"/>
                <a:gd name="T32" fmla="*/ 40 w 48"/>
                <a:gd name="T33" fmla="*/ 118 h 54"/>
                <a:gd name="T34" fmla="*/ 26 w 48"/>
                <a:gd name="T35" fmla="*/ 118 h 54"/>
                <a:gd name="T36" fmla="*/ 19 w 48"/>
                <a:gd name="T37" fmla="*/ 115 h 54"/>
                <a:gd name="T38" fmla="*/ 7 w 48"/>
                <a:gd name="T39" fmla="*/ 99 h 54"/>
                <a:gd name="T40" fmla="*/ 9 w 48"/>
                <a:gd name="T41" fmla="*/ 87 h 54"/>
                <a:gd name="T42" fmla="*/ 7 w 48"/>
                <a:gd name="T43" fmla="*/ 87 h 54"/>
                <a:gd name="T44" fmla="*/ 5 w 48"/>
                <a:gd name="T45" fmla="*/ 64 h 54"/>
                <a:gd name="T46" fmla="*/ 31 w 48"/>
                <a:gd name="T47" fmla="*/ 61 h 54"/>
                <a:gd name="T48" fmla="*/ 31 w 48"/>
                <a:gd name="T49" fmla="*/ 54 h 54"/>
                <a:gd name="T50" fmla="*/ 52 w 48"/>
                <a:gd name="T51" fmla="*/ 40 h 54"/>
                <a:gd name="T52" fmla="*/ 68 w 48"/>
                <a:gd name="T53" fmla="*/ 35 h 54"/>
                <a:gd name="T54" fmla="*/ 71 w 48"/>
                <a:gd name="T55" fmla="*/ 26 h 54"/>
                <a:gd name="T56" fmla="*/ 75 w 48"/>
                <a:gd name="T57" fmla="*/ 26 h 54"/>
                <a:gd name="T58" fmla="*/ 82 w 48"/>
                <a:gd name="T59" fmla="*/ 21 h 54"/>
                <a:gd name="T60" fmla="*/ 92 w 48"/>
                <a:gd name="T61" fmla="*/ 7 h 54"/>
                <a:gd name="T62" fmla="*/ 89 w 48"/>
                <a:gd name="T63" fmla="*/ 7 h 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8" h="54">
                  <a:moveTo>
                    <a:pt x="38" y="3"/>
                  </a:moveTo>
                  <a:cubicBezTo>
                    <a:pt x="39" y="0"/>
                    <a:pt x="41" y="5"/>
                    <a:pt x="43" y="5"/>
                  </a:cubicBezTo>
                  <a:cubicBezTo>
                    <a:pt x="44" y="6"/>
                    <a:pt x="45" y="8"/>
                    <a:pt x="48" y="9"/>
                  </a:cubicBezTo>
                  <a:cubicBezTo>
                    <a:pt x="47" y="12"/>
                    <a:pt x="47" y="15"/>
                    <a:pt x="43" y="15"/>
                  </a:cubicBezTo>
                  <a:cubicBezTo>
                    <a:pt x="42" y="17"/>
                    <a:pt x="44" y="21"/>
                    <a:pt x="42" y="22"/>
                  </a:cubicBezTo>
                  <a:cubicBezTo>
                    <a:pt x="41" y="23"/>
                    <a:pt x="44" y="23"/>
                    <a:pt x="44" y="24"/>
                  </a:cubicBezTo>
                  <a:cubicBezTo>
                    <a:pt x="44" y="25"/>
                    <a:pt x="44" y="27"/>
                    <a:pt x="44" y="27"/>
                  </a:cubicBezTo>
                  <a:cubicBezTo>
                    <a:pt x="45" y="29"/>
                    <a:pt x="46" y="28"/>
                    <a:pt x="46" y="30"/>
                  </a:cubicBezTo>
                  <a:cubicBezTo>
                    <a:pt x="46" y="33"/>
                    <a:pt x="42" y="35"/>
                    <a:pt x="41" y="33"/>
                  </a:cubicBezTo>
                  <a:cubicBezTo>
                    <a:pt x="41" y="36"/>
                    <a:pt x="42" y="37"/>
                    <a:pt x="39" y="39"/>
                  </a:cubicBezTo>
                  <a:cubicBezTo>
                    <a:pt x="39" y="40"/>
                    <a:pt x="40" y="41"/>
                    <a:pt x="39" y="42"/>
                  </a:cubicBezTo>
                  <a:cubicBezTo>
                    <a:pt x="39" y="42"/>
                    <a:pt x="37" y="41"/>
                    <a:pt x="37" y="42"/>
                  </a:cubicBezTo>
                  <a:cubicBezTo>
                    <a:pt x="36" y="43"/>
                    <a:pt x="37" y="48"/>
                    <a:pt x="33" y="46"/>
                  </a:cubicBezTo>
                  <a:cubicBezTo>
                    <a:pt x="36" y="48"/>
                    <a:pt x="33" y="49"/>
                    <a:pt x="33" y="53"/>
                  </a:cubicBezTo>
                  <a:cubicBezTo>
                    <a:pt x="27" y="54"/>
                    <a:pt x="26" y="51"/>
                    <a:pt x="22" y="50"/>
                  </a:cubicBezTo>
                  <a:cubicBezTo>
                    <a:pt x="21" y="50"/>
                    <a:pt x="21" y="51"/>
                    <a:pt x="21" y="52"/>
                  </a:cubicBezTo>
                  <a:cubicBezTo>
                    <a:pt x="18" y="53"/>
                    <a:pt x="18" y="50"/>
                    <a:pt x="17" y="50"/>
                  </a:cubicBezTo>
                  <a:cubicBezTo>
                    <a:pt x="15" y="49"/>
                    <a:pt x="13" y="51"/>
                    <a:pt x="11" y="50"/>
                  </a:cubicBezTo>
                  <a:cubicBezTo>
                    <a:pt x="10" y="49"/>
                    <a:pt x="12" y="46"/>
                    <a:pt x="8" y="49"/>
                  </a:cubicBezTo>
                  <a:cubicBezTo>
                    <a:pt x="7" y="46"/>
                    <a:pt x="7" y="42"/>
                    <a:pt x="3" y="42"/>
                  </a:cubicBezTo>
                  <a:cubicBezTo>
                    <a:pt x="3" y="40"/>
                    <a:pt x="4" y="39"/>
                    <a:pt x="4" y="37"/>
                  </a:cubicBezTo>
                  <a:cubicBezTo>
                    <a:pt x="4" y="35"/>
                    <a:pt x="3" y="37"/>
                    <a:pt x="3" y="37"/>
                  </a:cubicBezTo>
                  <a:cubicBezTo>
                    <a:pt x="0" y="35"/>
                    <a:pt x="2" y="32"/>
                    <a:pt x="2" y="27"/>
                  </a:cubicBezTo>
                  <a:cubicBezTo>
                    <a:pt x="6" y="28"/>
                    <a:pt x="10" y="28"/>
                    <a:pt x="13" y="26"/>
                  </a:cubicBezTo>
                  <a:cubicBezTo>
                    <a:pt x="13" y="24"/>
                    <a:pt x="15" y="23"/>
                    <a:pt x="13" y="23"/>
                  </a:cubicBezTo>
                  <a:cubicBezTo>
                    <a:pt x="15" y="21"/>
                    <a:pt x="24" y="18"/>
                    <a:pt x="22" y="17"/>
                  </a:cubicBezTo>
                  <a:cubicBezTo>
                    <a:pt x="23" y="15"/>
                    <a:pt x="26" y="15"/>
                    <a:pt x="29" y="15"/>
                  </a:cubicBezTo>
                  <a:cubicBezTo>
                    <a:pt x="31" y="15"/>
                    <a:pt x="29" y="12"/>
                    <a:pt x="30" y="11"/>
                  </a:cubicBezTo>
                  <a:cubicBezTo>
                    <a:pt x="30" y="11"/>
                    <a:pt x="32" y="11"/>
                    <a:pt x="32" y="11"/>
                  </a:cubicBezTo>
                  <a:cubicBezTo>
                    <a:pt x="33" y="10"/>
                    <a:pt x="32" y="8"/>
                    <a:pt x="35" y="9"/>
                  </a:cubicBezTo>
                  <a:cubicBezTo>
                    <a:pt x="33" y="4"/>
                    <a:pt x="38" y="5"/>
                    <a:pt x="39" y="3"/>
                  </a:cubicBezTo>
                  <a:cubicBezTo>
                    <a:pt x="39" y="3"/>
                    <a:pt x="39" y="3"/>
                    <a:pt x="38" y="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97" name="Freeform 96"/>
            <p:cNvSpPr/>
            <p:nvPr/>
          </p:nvSpPr>
          <p:spPr bwMode="auto">
            <a:xfrm>
              <a:off x="6215413" y="3121744"/>
              <a:ext cx="77788" cy="90487"/>
            </a:xfrm>
            <a:custGeom>
              <a:avLst/>
              <a:gdLst>
                <a:gd name="T0" fmla="*/ 44 w 21"/>
                <a:gd name="T1" fmla="*/ 0 h 24"/>
                <a:gd name="T2" fmla="*/ 35 w 21"/>
                <a:gd name="T3" fmla="*/ 12 h 24"/>
                <a:gd name="T4" fmla="*/ 33 w 21"/>
                <a:gd name="T5" fmla="*/ 12 h 24"/>
                <a:gd name="T6" fmla="*/ 35 w 21"/>
                <a:gd name="T7" fmla="*/ 21 h 24"/>
                <a:gd name="T8" fmla="*/ 40 w 21"/>
                <a:gd name="T9" fmla="*/ 26 h 24"/>
                <a:gd name="T10" fmla="*/ 44 w 21"/>
                <a:gd name="T11" fmla="*/ 50 h 24"/>
                <a:gd name="T12" fmla="*/ 33 w 21"/>
                <a:gd name="T13" fmla="*/ 50 h 24"/>
                <a:gd name="T14" fmla="*/ 23 w 21"/>
                <a:gd name="T15" fmla="*/ 24 h 24"/>
                <a:gd name="T16" fmla="*/ 14 w 21"/>
                <a:gd name="T17" fmla="*/ 31 h 24"/>
                <a:gd name="T18" fmla="*/ 14 w 21"/>
                <a:gd name="T19" fmla="*/ 48 h 24"/>
                <a:gd name="T20" fmla="*/ 5 w 21"/>
                <a:gd name="T21" fmla="*/ 57 h 24"/>
                <a:gd name="T22" fmla="*/ 2 w 21"/>
                <a:gd name="T23" fmla="*/ 43 h 24"/>
                <a:gd name="T24" fmla="*/ 5 w 21"/>
                <a:gd name="T25" fmla="*/ 40 h 24"/>
                <a:gd name="T26" fmla="*/ 2 w 21"/>
                <a:gd name="T27" fmla="*/ 38 h 24"/>
                <a:gd name="T28" fmla="*/ 5 w 21"/>
                <a:gd name="T29" fmla="*/ 26 h 24"/>
                <a:gd name="T30" fmla="*/ 0 w 21"/>
                <a:gd name="T31" fmla="*/ 21 h 24"/>
                <a:gd name="T32" fmla="*/ 21 w 21"/>
                <a:gd name="T33" fmla="*/ 0 h 24"/>
                <a:gd name="T34" fmla="*/ 44 w 21"/>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 h="24">
                  <a:moveTo>
                    <a:pt x="19" y="0"/>
                  </a:moveTo>
                  <a:cubicBezTo>
                    <a:pt x="21" y="5"/>
                    <a:pt x="13" y="3"/>
                    <a:pt x="15" y="5"/>
                  </a:cubicBezTo>
                  <a:cubicBezTo>
                    <a:pt x="17" y="7"/>
                    <a:pt x="15" y="5"/>
                    <a:pt x="14" y="5"/>
                  </a:cubicBezTo>
                  <a:cubicBezTo>
                    <a:pt x="14" y="7"/>
                    <a:pt x="14" y="7"/>
                    <a:pt x="15" y="9"/>
                  </a:cubicBezTo>
                  <a:cubicBezTo>
                    <a:pt x="15" y="9"/>
                    <a:pt x="17" y="10"/>
                    <a:pt x="17" y="11"/>
                  </a:cubicBezTo>
                  <a:cubicBezTo>
                    <a:pt x="18" y="14"/>
                    <a:pt x="18" y="18"/>
                    <a:pt x="19" y="21"/>
                  </a:cubicBezTo>
                  <a:cubicBezTo>
                    <a:pt x="17" y="21"/>
                    <a:pt x="15" y="21"/>
                    <a:pt x="14" y="21"/>
                  </a:cubicBezTo>
                  <a:cubicBezTo>
                    <a:pt x="13" y="18"/>
                    <a:pt x="11" y="14"/>
                    <a:pt x="10" y="10"/>
                  </a:cubicBezTo>
                  <a:cubicBezTo>
                    <a:pt x="8" y="10"/>
                    <a:pt x="9" y="14"/>
                    <a:pt x="6" y="13"/>
                  </a:cubicBezTo>
                  <a:cubicBezTo>
                    <a:pt x="6" y="16"/>
                    <a:pt x="6" y="18"/>
                    <a:pt x="6" y="20"/>
                  </a:cubicBezTo>
                  <a:cubicBezTo>
                    <a:pt x="6" y="23"/>
                    <a:pt x="2" y="22"/>
                    <a:pt x="2" y="24"/>
                  </a:cubicBezTo>
                  <a:cubicBezTo>
                    <a:pt x="0" y="24"/>
                    <a:pt x="0" y="20"/>
                    <a:pt x="1" y="18"/>
                  </a:cubicBezTo>
                  <a:cubicBezTo>
                    <a:pt x="1" y="17"/>
                    <a:pt x="2" y="17"/>
                    <a:pt x="2" y="17"/>
                  </a:cubicBezTo>
                  <a:cubicBezTo>
                    <a:pt x="2" y="15"/>
                    <a:pt x="1" y="16"/>
                    <a:pt x="1" y="16"/>
                  </a:cubicBezTo>
                  <a:cubicBezTo>
                    <a:pt x="1" y="15"/>
                    <a:pt x="3" y="13"/>
                    <a:pt x="2" y="11"/>
                  </a:cubicBezTo>
                  <a:cubicBezTo>
                    <a:pt x="3" y="9"/>
                    <a:pt x="1" y="9"/>
                    <a:pt x="0" y="9"/>
                  </a:cubicBezTo>
                  <a:cubicBezTo>
                    <a:pt x="1" y="4"/>
                    <a:pt x="3" y="0"/>
                    <a:pt x="9" y="0"/>
                  </a:cubicBezTo>
                  <a:cubicBezTo>
                    <a:pt x="5" y="4"/>
                    <a:pt x="16" y="0"/>
                    <a:pt x="19"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98" name="Freeform 97"/>
            <p:cNvSpPr/>
            <p:nvPr/>
          </p:nvSpPr>
          <p:spPr bwMode="auto">
            <a:xfrm>
              <a:off x="5970938" y="3212232"/>
              <a:ext cx="187325" cy="52387"/>
            </a:xfrm>
            <a:custGeom>
              <a:avLst/>
              <a:gdLst>
                <a:gd name="T0" fmla="*/ 2 w 50"/>
                <a:gd name="T1" fmla="*/ 12 h 14"/>
                <a:gd name="T2" fmla="*/ 14 w 50"/>
                <a:gd name="T3" fmla="*/ 2 h 14"/>
                <a:gd name="T4" fmla="*/ 19 w 50"/>
                <a:gd name="T5" fmla="*/ 7 h 14"/>
                <a:gd name="T6" fmla="*/ 26 w 50"/>
                <a:gd name="T7" fmla="*/ 12 h 14"/>
                <a:gd name="T8" fmla="*/ 52 w 50"/>
                <a:gd name="T9" fmla="*/ 17 h 14"/>
                <a:gd name="T10" fmla="*/ 80 w 50"/>
                <a:gd name="T11" fmla="*/ 14 h 14"/>
                <a:gd name="T12" fmla="*/ 87 w 50"/>
                <a:gd name="T13" fmla="*/ 19 h 14"/>
                <a:gd name="T14" fmla="*/ 94 w 50"/>
                <a:gd name="T15" fmla="*/ 21 h 14"/>
                <a:gd name="T16" fmla="*/ 109 w 50"/>
                <a:gd name="T17" fmla="*/ 21 h 14"/>
                <a:gd name="T18" fmla="*/ 111 w 50"/>
                <a:gd name="T19" fmla="*/ 31 h 14"/>
                <a:gd name="T20" fmla="*/ 106 w 50"/>
                <a:gd name="T21" fmla="*/ 31 h 14"/>
                <a:gd name="T22" fmla="*/ 50 w 50"/>
                <a:gd name="T23" fmla="*/ 21 h 14"/>
                <a:gd name="T24" fmla="*/ 35 w 50"/>
                <a:gd name="T25" fmla="*/ 21 h 14"/>
                <a:gd name="T26" fmla="*/ 17 w 50"/>
                <a:gd name="T27" fmla="*/ 17 h 14"/>
                <a:gd name="T28" fmla="*/ 2 w 50"/>
                <a:gd name="T29" fmla="*/ 12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0" h="14">
                  <a:moveTo>
                    <a:pt x="1" y="5"/>
                  </a:moveTo>
                  <a:cubicBezTo>
                    <a:pt x="0" y="1"/>
                    <a:pt x="5" y="3"/>
                    <a:pt x="6" y="1"/>
                  </a:cubicBezTo>
                  <a:cubicBezTo>
                    <a:pt x="8" y="0"/>
                    <a:pt x="7" y="3"/>
                    <a:pt x="8" y="3"/>
                  </a:cubicBezTo>
                  <a:cubicBezTo>
                    <a:pt x="9" y="4"/>
                    <a:pt x="11" y="3"/>
                    <a:pt x="11" y="5"/>
                  </a:cubicBezTo>
                  <a:cubicBezTo>
                    <a:pt x="16" y="3"/>
                    <a:pt x="18" y="4"/>
                    <a:pt x="22" y="7"/>
                  </a:cubicBezTo>
                  <a:cubicBezTo>
                    <a:pt x="27" y="4"/>
                    <a:pt x="28" y="6"/>
                    <a:pt x="34" y="6"/>
                  </a:cubicBezTo>
                  <a:cubicBezTo>
                    <a:pt x="36" y="5"/>
                    <a:pt x="36" y="7"/>
                    <a:pt x="37" y="8"/>
                  </a:cubicBezTo>
                  <a:cubicBezTo>
                    <a:pt x="38" y="8"/>
                    <a:pt x="40" y="8"/>
                    <a:pt x="40" y="9"/>
                  </a:cubicBezTo>
                  <a:cubicBezTo>
                    <a:pt x="43" y="8"/>
                    <a:pt x="46" y="12"/>
                    <a:pt x="46" y="9"/>
                  </a:cubicBezTo>
                  <a:cubicBezTo>
                    <a:pt x="50" y="9"/>
                    <a:pt x="43" y="13"/>
                    <a:pt x="47" y="13"/>
                  </a:cubicBezTo>
                  <a:cubicBezTo>
                    <a:pt x="47" y="14"/>
                    <a:pt x="46" y="13"/>
                    <a:pt x="45" y="13"/>
                  </a:cubicBezTo>
                  <a:cubicBezTo>
                    <a:pt x="36" y="14"/>
                    <a:pt x="28" y="11"/>
                    <a:pt x="21" y="9"/>
                  </a:cubicBezTo>
                  <a:cubicBezTo>
                    <a:pt x="19" y="9"/>
                    <a:pt x="17" y="10"/>
                    <a:pt x="15" y="9"/>
                  </a:cubicBezTo>
                  <a:cubicBezTo>
                    <a:pt x="12" y="9"/>
                    <a:pt x="10" y="8"/>
                    <a:pt x="7" y="7"/>
                  </a:cubicBezTo>
                  <a:cubicBezTo>
                    <a:pt x="5" y="6"/>
                    <a:pt x="2" y="7"/>
                    <a:pt x="1" y="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99" name="Freeform 98"/>
            <p:cNvSpPr/>
            <p:nvPr/>
          </p:nvSpPr>
          <p:spPr bwMode="auto">
            <a:xfrm>
              <a:off x="6221763" y="3275732"/>
              <a:ext cx="26988" cy="11112"/>
            </a:xfrm>
            <a:custGeom>
              <a:avLst/>
              <a:gdLst>
                <a:gd name="T0" fmla="*/ 5 w 7"/>
                <a:gd name="T1" fmla="*/ 5 h 3"/>
                <a:gd name="T2" fmla="*/ 17 w 7"/>
                <a:gd name="T3" fmla="*/ 7 h 3"/>
                <a:gd name="T4" fmla="*/ 5 w 7"/>
                <a:gd name="T5" fmla="*/ 7 h 3"/>
                <a:gd name="T6" fmla="*/ 2 w 7"/>
                <a:gd name="T7" fmla="*/ 5 h 3"/>
                <a:gd name="T8" fmla="*/ 5 w 7"/>
                <a:gd name="T9" fmla="*/ 5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3">
                  <a:moveTo>
                    <a:pt x="2" y="2"/>
                  </a:moveTo>
                  <a:cubicBezTo>
                    <a:pt x="4" y="2"/>
                    <a:pt x="7" y="1"/>
                    <a:pt x="7" y="3"/>
                  </a:cubicBezTo>
                  <a:cubicBezTo>
                    <a:pt x="6" y="3"/>
                    <a:pt x="4" y="3"/>
                    <a:pt x="2" y="3"/>
                  </a:cubicBezTo>
                  <a:cubicBezTo>
                    <a:pt x="3" y="2"/>
                    <a:pt x="2" y="2"/>
                    <a:pt x="1" y="2"/>
                  </a:cubicBezTo>
                  <a:cubicBezTo>
                    <a:pt x="0" y="0"/>
                    <a:pt x="2" y="0"/>
                    <a:pt x="2" y="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100" name="Freeform 99"/>
            <p:cNvSpPr/>
            <p:nvPr/>
          </p:nvSpPr>
          <p:spPr bwMode="auto">
            <a:xfrm>
              <a:off x="7063138" y="3882157"/>
              <a:ext cx="138113" cy="139700"/>
            </a:xfrm>
            <a:custGeom>
              <a:avLst/>
              <a:gdLst>
                <a:gd name="T0" fmla="*/ 2 w 37"/>
                <a:gd name="T1" fmla="*/ 76 h 37"/>
                <a:gd name="T2" fmla="*/ 7 w 37"/>
                <a:gd name="T3" fmla="*/ 64 h 37"/>
                <a:gd name="T4" fmla="*/ 14 w 37"/>
                <a:gd name="T5" fmla="*/ 62 h 37"/>
                <a:gd name="T6" fmla="*/ 14 w 37"/>
                <a:gd name="T7" fmla="*/ 55 h 37"/>
                <a:gd name="T8" fmla="*/ 19 w 37"/>
                <a:gd name="T9" fmla="*/ 55 h 37"/>
                <a:gd name="T10" fmla="*/ 21 w 37"/>
                <a:gd name="T11" fmla="*/ 50 h 37"/>
                <a:gd name="T12" fmla="*/ 33 w 37"/>
                <a:gd name="T13" fmla="*/ 48 h 37"/>
                <a:gd name="T14" fmla="*/ 38 w 37"/>
                <a:gd name="T15" fmla="*/ 40 h 37"/>
                <a:gd name="T16" fmla="*/ 45 w 37"/>
                <a:gd name="T17" fmla="*/ 33 h 37"/>
                <a:gd name="T18" fmla="*/ 49 w 37"/>
                <a:gd name="T19" fmla="*/ 29 h 37"/>
                <a:gd name="T20" fmla="*/ 59 w 37"/>
                <a:gd name="T21" fmla="*/ 31 h 37"/>
                <a:gd name="T22" fmla="*/ 54 w 37"/>
                <a:gd name="T23" fmla="*/ 19 h 37"/>
                <a:gd name="T24" fmla="*/ 66 w 37"/>
                <a:gd name="T25" fmla="*/ 5 h 37"/>
                <a:gd name="T26" fmla="*/ 75 w 37"/>
                <a:gd name="T27" fmla="*/ 0 h 37"/>
                <a:gd name="T28" fmla="*/ 82 w 37"/>
                <a:gd name="T29" fmla="*/ 5 h 37"/>
                <a:gd name="T30" fmla="*/ 85 w 37"/>
                <a:gd name="T31" fmla="*/ 19 h 37"/>
                <a:gd name="T32" fmla="*/ 82 w 37"/>
                <a:gd name="T33" fmla="*/ 29 h 37"/>
                <a:gd name="T34" fmla="*/ 78 w 37"/>
                <a:gd name="T35" fmla="*/ 29 h 37"/>
                <a:gd name="T36" fmla="*/ 75 w 37"/>
                <a:gd name="T37" fmla="*/ 40 h 37"/>
                <a:gd name="T38" fmla="*/ 63 w 37"/>
                <a:gd name="T39" fmla="*/ 45 h 37"/>
                <a:gd name="T40" fmla="*/ 54 w 37"/>
                <a:gd name="T41" fmla="*/ 64 h 37"/>
                <a:gd name="T42" fmla="*/ 49 w 37"/>
                <a:gd name="T43" fmla="*/ 76 h 37"/>
                <a:gd name="T44" fmla="*/ 45 w 37"/>
                <a:gd name="T45" fmla="*/ 81 h 37"/>
                <a:gd name="T46" fmla="*/ 21 w 37"/>
                <a:gd name="T47" fmla="*/ 71 h 37"/>
                <a:gd name="T48" fmla="*/ 12 w 37"/>
                <a:gd name="T49" fmla="*/ 76 h 37"/>
                <a:gd name="T50" fmla="*/ 7 w 37"/>
                <a:gd name="T51" fmla="*/ 69 h 37"/>
                <a:gd name="T52" fmla="*/ 2 w 37"/>
                <a:gd name="T53" fmla="*/ 76 h 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7" h="37">
                  <a:moveTo>
                    <a:pt x="1" y="32"/>
                  </a:moveTo>
                  <a:cubicBezTo>
                    <a:pt x="0" y="30"/>
                    <a:pt x="2" y="28"/>
                    <a:pt x="3" y="27"/>
                  </a:cubicBezTo>
                  <a:cubicBezTo>
                    <a:pt x="4" y="26"/>
                    <a:pt x="6" y="26"/>
                    <a:pt x="6" y="26"/>
                  </a:cubicBezTo>
                  <a:cubicBezTo>
                    <a:pt x="6" y="25"/>
                    <a:pt x="5" y="24"/>
                    <a:pt x="6" y="23"/>
                  </a:cubicBezTo>
                  <a:cubicBezTo>
                    <a:pt x="6" y="23"/>
                    <a:pt x="8" y="24"/>
                    <a:pt x="8" y="23"/>
                  </a:cubicBezTo>
                  <a:cubicBezTo>
                    <a:pt x="8" y="23"/>
                    <a:pt x="9" y="21"/>
                    <a:pt x="9" y="21"/>
                  </a:cubicBezTo>
                  <a:cubicBezTo>
                    <a:pt x="11" y="20"/>
                    <a:pt x="13" y="21"/>
                    <a:pt x="14" y="20"/>
                  </a:cubicBezTo>
                  <a:cubicBezTo>
                    <a:pt x="15" y="18"/>
                    <a:pt x="14" y="18"/>
                    <a:pt x="16" y="17"/>
                  </a:cubicBezTo>
                  <a:cubicBezTo>
                    <a:pt x="19" y="17"/>
                    <a:pt x="18" y="15"/>
                    <a:pt x="19" y="14"/>
                  </a:cubicBezTo>
                  <a:cubicBezTo>
                    <a:pt x="19" y="14"/>
                    <a:pt x="22" y="17"/>
                    <a:pt x="21" y="12"/>
                  </a:cubicBezTo>
                  <a:cubicBezTo>
                    <a:pt x="23" y="11"/>
                    <a:pt x="23" y="13"/>
                    <a:pt x="25" y="13"/>
                  </a:cubicBezTo>
                  <a:cubicBezTo>
                    <a:pt x="25" y="11"/>
                    <a:pt x="23" y="10"/>
                    <a:pt x="23" y="8"/>
                  </a:cubicBezTo>
                  <a:cubicBezTo>
                    <a:pt x="28" y="9"/>
                    <a:pt x="27" y="4"/>
                    <a:pt x="28" y="2"/>
                  </a:cubicBezTo>
                  <a:cubicBezTo>
                    <a:pt x="29" y="1"/>
                    <a:pt x="32" y="2"/>
                    <a:pt x="32" y="0"/>
                  </a:cubicBezTo>
                  <a:cubicBezTo>
                    <a:pt x="33" y="1"/>
                    <a:pt x="33" y="2"/>
                    <a:pt x="35" y="2"/>
                  </a:cubicBezTo>
                  <a:cubicBezTo>
                    <a:pt x="34" y="5"/>
                    <a:pt x="37" y="5"/>
                    <a:pt x="36" y="8"/>
                  </a:cubicBezTo>
                  <a:cubicBezTo>
                    <a:pt x="35" y="8"/>
                    <a:pt x="36" y="10"/>
                    <a:pt x="35" y="12"/>
                  </a:cubicBezTo>
                  <a:cubicBezTo>
                    <a:pt x="35" y="12"/>
                    <a:pt x="33" y="11"/>
                    <a:pt x="33" y="12"/>
                  </a:cubicBezTo>
                  <a:cubicBezTo>
                    <a:pt x="32" y="12"/>
                    <a:pt x="32" y="15"/>
                    <a:pt x="32" y="17"/>
                  </a:cubicBezTo>
                  <a:cubicBezTo>
                    <a:pt x="29" y="19"/>
                    <a:pt x="29" y="17"/>
                    <a:pt x="27" y="19"/>
                  </a:cubicBezTo>
                  <a:cubicBezTo>
                    <a:pt x="24" y="20"/>
                    <a:pt x="25" y="24"/>
                    <a:pt x="23" y="27"/>
                  </a:cubicBezTo>
                  <a:cubicBezTo>
                    <a:pt x="23" y="28"/>
                    <a:pt x="20" y="28"/>
                    <a:pt x="21" y="32"/>
                  </a:cubicBezTo>
                  <a:cubicBezTo>
                    <a:pt x="19" y="31"/>
                    <a:pt x="19" y="32"/>
                    <a:pt x="19" y="34"/>
                  </a:cubicBezTo>
                  <a:cubicBezTo>
                    <a:pt x="16" y="31"/>
                    <a:pt x="10" y="37"/>
                    <a:pt x="9" y="30"/>
                  </a:cubicBezTo>
                  <a:cubicBezTo>
                    <a:pt x="8" y="31"/>
                    <a:pt x="6" y="32"/>
                    <a:pt x="5" y="32"/>
                  </a:cubicBezTo>
                  <a:cubicBezTo>
                    <a:pt x="4" y="32"/>
                    <a:pt x="3" y="29"/>
                    <a:pt x="3" y="29"/>
                  </a:cubicBezTo>
                  <a:cubicBezTo>
                    <a:pt x="1" y="29"/>
                    <a:pt x="6" y="34"/>
                    <a:pt x="1" y="3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101" name="Freeform 100"/>
            <p:cNvSpPr/>
            <p:nvPr/>
          </p:nvSpPr>
          <p:spPr bwMode="auto">
            <a:xfrm>
              <a:off x="9003889" y="1166662"/>
              <a:ext cx="195263" cy="142875"/>
            </a:xfrm>
            <a:custGeom>
              <a:avLst/>
              <a:gdLst>
                <a:gd name="T0" fmla="*/ 33 w 52"/>
                <a:gd name="T1" fmla="*/ 0 h 38"/>
                <a:gd name="T2" fmla="*/ 47 w 52"/>
                <a:gd name="T3" fmla="*/ 9 h 38"/>
                <a:gd name="T4" fmla="*/ 57 w 52"/>
                <a:gd name="T5" fmla="*/ 12 h 38"/>
                <a:gd name="T6" fmla="*/ 62 w 52"/>
                <a:gd name="T7" fmla="*/ 12 h 38"/>
                <a:gd name="T8" fmla="*/ 64 w 52"/>
                <a:gd name="T9" fmla="*/ 17 h 38"/>
                <a:gd name="T10" fmla="*/ 73 w 52"/>
                <a:gd name="T11" fmla="*/ 21 h 38"/>
                <a:gd name="T12" fmla="*/ 80 w 52"/>
                <a:gd name="T13" fmla="*/ 21 h 38"/>
                <a:gd name="T14" fmla="*/ 97 w 52"/>
                <a:gd name="T15" fmla="*/ 26 h 38"/>
                <a:gd name="T16" fmla="*/ 97 w 52"/>
                <a:gd name="T17" fmla="*/ 36 h 38"/>
                <a:gd name="T18" fmla="*/ 106 w 52"/>
                <a:gd name="T19" fmla="*/ 36 h 38"/>
                <a:gd name="T20" fmla="*/ 106 w 52"/>
                <a:gd name="T21" fmla="*/ 40 h 38"/>
                <a:gd name="T22" fmla="*/ 123 w 52"/>
                <a:gd name="T23" fmla="*/ 52 h 38"/>
                <a:gd name="T24" fmla="*/ 121 w 52"/>
                <a:gd name="T25" fmla="*/ 59 h 38"/>
                <a:gd name="T26" fmla="*/ 114 w 52"/>
                <a:gd name="T27" fmla="*/ 57 h 38"/>
                <a:gd name="T28" fmla="*/ 99 w 52"/>
                <a:gd name="T29" fmla="*/ 66 h 38"/>
                <a:gd name="T30" fmla="*/ 97 w 52"/>
                <a:gd name="T31" fmla="*/ 71 h 38"/>
                <a:gd name="T32" fmla="*/ 92 w 52"/>
                <a:gd name="T33" fmla="*/ 78 h 38"/>
                <a:gd name="T34" fmla="*/ 76 w 52"/>
                <a:gd name="T35" fmla="*/ 78 h 38"/>
                <a:gd name="T36" fmla="*/ 76 w 52"/>
                <a:gd name="T37" fmla="*/ 81 h 38"/>
                <a:gd name="T38" fmla="*/ 64 w 52"/>
                <a:gd name="T39" fmla="*/ 83 h 38"/>
                <a:gd name="T40" fmla="*/ 62 w 52"/>
                <a:gd name="T41" fmla="*/ 78 h 38"/>
                <a:gd name="T42" fmla="*/ 45 w 52"/>
                <a:gd name="T43" fmla="*/ 78 h 38"/>
                <a:gd name="T44" fmla="*/ 40 w 52"/>
                <a:gd name="T45" fmla="*/ 71 h 38"/>
                <a:gd name="T46" fmla="*/ 47 w 52"/>
                <a:gd name="T47" fmla="*/ 66 h 38"/>
                <a:gd name="T48" fmla="*/ 33 w 52"/>
                <a:gd name="T49" fmla="*/ 64 h 38"/>
                <a:gd name="T50" fmla="*/ 43 w 52"/>
                <a:gd name="T51" fmla="*/ 57 h 38"/>
                <a:gd name="T52" fmla="*/ 47 w 52"/>
                <a:gd name="T53" fmla="*/ 52 h 38"/>
                <a:gd name="T54" fmla="*/ 57 w 52"/>
                <a:gd name="T55" fmla="*/ 54 h 38"/>
                <a:gd name="T56" fmla="*/ 52 w 52"/>
                <a:gd name="T57" fmla="*/ 47 h 38"/>
                <a:gd name="T58" fmla="*/ 28 w 52"/>
                <a:gd name="T59" fmla="*/ 52 h 38"/>
                <a:gd name="T60" fmla="*/ 19 w 52"/>
                <a:gd name="T61" fmla="*/ 50 h 38"/>
                <a:gd name="T62" fmla="*/ 14 w 52"/>
                <a:gd name="T63" fmla="*/ 43 h 38"/>
                <a:gd name="T64" fmla="*/ 2 w 52"/>
                <a:gd name="T65" fmla="*/ 38 h 38"/>
                <a:gd name="T66" fmla="*/ 0 w 52"/>
                <a:gd name="T67" fmla="*/ 28 h 38"/>
                <a:gd name="T68" fmla="*/ 9 w 52"/>
                <a:gd name="T69" fmla="*/ 24 h 38"/>
                <a:gd name="T70" fmla="*/ 14 w 52"/>
                <a:gd name="T71" fmla="*/ 19 h 38"/>
                <a:gd name="T72" fmla="*/ 17 w 52"/>
                <a:gd name="T73" fmla="*/ 9 h 38"/>
                <a:gd name="T74" fmla="*/ 21 w 52"/>
                <a:gd name="T75" fmla="*/ 9 h 38"/>
                <a:gd name="T76" fmla="*/ 28 w 52"/>
                <a:gd name="T77" fmla="*/ 5 h 38"/>
                <a:gd name="T78" fmla="*/ 33 w 52"/>
                <a:gd name="T79" fmla="*/ 0 h 3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2" h="38">
                  <a:moveTo>
                    <a:pt x="14" y="0"/>
                  </a:moveTo>
                  <a:cubicBezTo>
                    <a:pt x="16" y="1"/>
                    <a:pt x="19" y="2"/>
                    <a:pt x="20" y="4"/>
                  </a:cubicBezTo>
                  <a:cubicBezTo>
                    <a:pt x="22" y="3"/>
                    <a:pt x="23" y="5"/>
                    <a:pt x="24" y="5"/>
                  </a:cubicBezTo>
                  <a:cubicBezTo>
                    <a:pt x="24" y="6"/>
                    <a:pt x="26" y="5"/>
                    <a:pt x="26" y="5"/>
                  </a:cubicBezTo>
                  <a:cubicBezTo>
                    <a:pt x="26" y="6"/>
                    <a:pt x="26" y="7"/>
                    <a:pt x="27" y="7"/>
                  </a:cubicBezTo>
                  <a:cubicBezTo>
                    <a:pt x="29" y="5"/>
                    <a:pt x="28" y="8"/>
                    <a:pt x="31" y="9"/>
                  </a:cubicBezTo>
                  <a:cubicBezTo>
                    <a:pt x="32" y="9"/>
                    <a:pt x="33" y="9"/>
                    <a:pt x="34" y="9"/>
                  </a:cubicBezTo>
                  <a:cubicBezTo>
                    <a:pt x="35" y="9"/>
                    <a:pt x="37" y="13"/>
                    <a:pt x="41" y="11"/>
                  </a:cubicBezTo>
                  <a:cubicBezTo>
                    <a:pt x="41" y="12"/>
                    <a:pt x="41" y="14"/>
                    <a:pt x="41" y="15"/>
                  </a:cubicBezTo>
                  <a:cubicBezTo>
                    <a:pt x="42" y="15"/>
                    <a:pt x="44" y="14"/>
                    <a:pt x="45" y="15"/>
                  </a:cubicBezTo>
                  <a:cubicBezTo>
                    <a:pt x="45" y="15"/>
                    <a:pt x="44" y="17"/>
                    <a:pt x="45" y="17"/>
                  </a:cubicBezTo>
                  <a:cubicBezTo>
                    <a:pt x="47" y="19"/>
                    <a:pt x="49" y="20"/>
                    <a:pt x="52" y="22"/>
                  </a:cubicBezTo>
                  <a:cubicBezTo>
                    <a:pt x="52" y="23"/>
                    <a:pt x="51" y="25"/>
                    <a:pt x="51" y="25"/>
                  </a:cubicBezTo>
                  <a:cubicBezTo>
                    <a:pt x="50" y="26"/>
                    <a:pt x="48" y="24"/>
                    <a:pt x="48" y="24"/>
                  </a:cubicBezTo>
                  <a:cubicBezTo>
                    <a:pt x="46" y="25"/>
                    <a:pt x="45" y="27"/>
                    <a:pt x="42" y="28"/>
                  </a:cubicBezTo>
                  <a:cubicBezTo>
                    <a:pt x="41" y="28"/>
                    <a:pt x="42" y="29"/>
                    <a:pt x="41" y="30"/>
                  </a:cubicBezTo>
                  <a:cubicBezTo>
                    <a:pt x="39" y="30"/>
                    <a:pt x="39" y="31"/>
                    <a:pt x="39" y="33"/>
                  </a:cubicBezTo>
                  <a:cubicBezTo>
                    <a:pt x="35" y="33"/>
                    <a:pt x="34" y="30"/>
                    <a:pt x="32" y="33"/>
                  </a:cubicBezTo>
                  <a:cubicBezTo>
                    <a:pt x="31" y="33"/>
                    <a:pt x="31" y="34"/>
                    <a:pt x="32" y="34"/>
                  </a:cubicBezTo>
                  <a:cubicBezTo>
                    <a:pt x="32" y="38"/>
                    <a:pt x="27" y="31"/>
                    <a:pt x="27" y="35"/>
                  </a:cubicBezTo>
                  <a:cubicBezTo>
                    <a:pt x="26" y="35"/>
                    <a:pt x="26" y="33"/>
                    <a:pt x="26" y="33"/>
                  </a:cubicBezTo>
                  <a:cubicBezTo>
                    <a:pt x="24" y="35"/>
                    <a:pt x="23" y="32"/>
                    <a:pt x="19" y="33"/>
                  </a:cubicBezTo>
                  <a:cubicBezTo>
                    <a:pt x="19" y="30"/>
                    <a:pt x="18" y="30"/>
                    <a:pt x="17" y="30"/>
                  </a:cubicBezTo>
                  <a:cubicBezTo>
                    <a:pt x="17" y="28"/>
                    <a:pt x="20" y="30"/>
                    <a:pt x="20" y="28"/>
                  </a:cubicBezTo>
                  <a:cubicBezTo>
                    <a:pt x="20" y="25"/>
                    <a:pt x="16" y="27"/>
                    <a:pt x="14" y="27"/>
                  </a:cubicBezTo>
                  <a:cubicBezTo>
                    <a:pt x="13" y="24"/>
                    <a:pt x="16" y="25"/>
                    <a:pt x="18" y="24"/>
                  </a:cubicBezTo>
                  <a:cubicBezTo>
                    <a:pt x="18" y="24"/>
                    <a:pt x="20" y="22"/>
                    <a:pt x="20" y="22"/>
                  </a:cubicBezTo>
                  <a:cubicBezTo>
                    <a:pt x="21" y="22"/>
                    <a:pt x="22" y="24"/>
                    <a:pt x="24" y="23"/>
                  </a:cubicBezTo>
                  <a:cubicBezTo>
                    <a:pt x="24" y="21"/>
                    <a:pt x="23" y="21"/>
                    <a:pt x="22" y="20"/>
                  </a:cubicBezTo>
                  <a:cubicBezTo>
                    <a:pt x="21" y="20"/>
                    <a:pt x="14" y="20"/>
                    <a:pt x="12" y="22"/>
                  </a:cubicBezTo>
                  <a:cubicBezTo>
                    <a:pt x="10" y="24"/>
                    <a:pt x="12" y="22"/>
                    <a:pt x="8" y="21"/>
                  </a:cubicBezTo>
                  <a:cubicBezTo>
                    <a:pt x="5" y="20"/>
                    <a:pt x="2" y="21"/>
                    <a:pt x="6" y="18"/>
                  </a:cubicBezTo>
                  <a:cubicBezTo>
                    <a:pt x="6" y="16"/>
                    <a:pt x="2" y="18"/>
                    <a:pt x="1" y="16"/>
                  </a:cubicBezTo>
                  <a:cubicBezTo>
                    <a:pt x="3" y="14"/>
                    <a:pt x="5" y="10"/>
                    <a:pt x="0" y="12"/>
                  </a:cubicBezTo>
                  <a:cubicBezTo>
                    <a:pt x="1" y="11"/>
                    <a:pt x="2" y="10"/>
                    <a:pt x="4" y="10"/>
                  </a:cubicBezTo>
                  <a:cubicBezTo>
                    <a:pt x="5" y="10"/>
                    <a:pt x="4" y="8"/>
                    <a:pt x="6" y="8"/>
                  </a:cubicBezTo>
                  <a:cubicBezTo>
                    <a:pt x="8" y="8"/>
                    <a:pt x="6" y="5"/>
                    <a:pt x="7" y="4"/>
                  </a:cubicBezTo>
                  <a:cubicBezTo>
                    <a:pt x="7" y="4"/>
                    <a:pt x="9" y="4"/>
                    <a:pt x="9" y="4"/>
                  </a:cubicBezTo>
                  <a:cubicBezTo>
                    <a:pt x="11" y="4"/>
                    <a:pt x="10" y="2"/>
                    <a:pt x="12" y="2"/>
                  </a:cubicBezTo>
                  <a:cubicBezTo>
                    <a:pt x="12" y="1"/>
                    <a:pt x="14" y="1"/>
                    <a:pt x="14"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102" name="Freeform 101"/>
            <p:cNvSpPr/>
            <p:nvPr/>
          </p:nvSpPr>
          <p:spPr bwMode="auto">
            <a:xfrm>
              <a:off x="4264375" y="1216744"/>
              <a:ext cx="258763" cy="127000"/>
            </a:xfrm>
            <a:custGeom>
              <a:avLst/>
              <a:gdLst>
                <a:gd name="T0" fmla="*/ 57 w 69"/>
                <a:gd name="T1" fmla="*/ 54 h 34"/>
                <a:gd name="T2" fmla="*/ 52 w 69"/>
                <a:gd name="T3" fmla="*/ 56 h 34"/>
                <a:gd name="T4" fmla="*/ 38 w 69"/>
                <a:gd name="T5" fmla="*/ 54 h 34"/>
                <a:gd name="T6" fmla="*/ 45 w 69"/>
                <a:gd name="T7" fmla="*/ 49 h 34"/>
                <a:gd name="T8" fmla="*/ 61 w 69"/>
                <a:gd name="T9" fmla="*/ 38 h 34"/>
                <a:gd name="T10" fmla="*/ 57 w 69"/>
                <a:gd name="T11" fmla="*/ 31 h 34"/>
                <a:gd name="T12" fmla="*/ 43 w 69"/>
                <a:gd name="T13" fmla="*/ 31 h 34"/>
                <a:gd name="T14" fmla="*/ 28 w 69"/>
                <a:gd name="T15" fmla="*/ 40 h 34"/>
                <a:gd name="T16" fmla="*/ 9 w 69"/>
                <a:gd name="T17" fmla="*/ 38 h 34"/>
                <a:gd name="T18" fmla="*/ 12 w 69"/>
                <a:gd name="T19" fmla="*/ 19 h 34"/>
                <a:gd name="T20" fmla="*/ 7 w 69"/>
                <a:gd name="T21" fmla="*/ 21 h 34"/>
                <a:gd name="T22" fmla="*/ 5 w 69"/>
                <a:gd name="T23" fmla="*/ 7 h 34"/>
                <a:gd name="T24" fmla="*/ 9 w 69"/>
                <a:gd name="T25" fmla="*/ 9 h 34"/>
                <a:gd name="T26" fmla="*/ 26 w 69"/>
                <a:gd name="T27" fmla="*/ 5 h 34"/>
                <a:gd name="T28" fmla="*/ 28 w 69"/>
                <a:gd name="T29" fmla="*/ 14 h 34"/>
                <a:gd name="T30" fmla="*/ 52 w 69"/>
                <a:gd name="T31" fmla="*/ 16 h 34"/>
                <a:gd name="T32" fmla="*/ 59 w 69"/>
                <a:gd name="T33" fmla="*/ 5 h 34"/>
                <a:gd name="T34" fmla="*/ 87 w 69"/>
                <a:gd name="T35" fmla="*/ 7 h 34"/>
                <a:gd name="T36" fmla="*/ 90 w 69"/>
                <a:gd name="T37" fmla="*/ 7 h 34"/>
                <a:gd name="T38" fmla="*/ 102 w 69"/>
                <a:gd name="T39" fmla="*/ 16 h 34"/>
                <a:gd name="T40" fmla="*/ 99 w 69"/>
                <a:gd name="T41" fmla="*/ 21 h 34"/>
                <a:gd name="T42" fmla="*/ 113 w 69"/>
                <a:gd name="T43" fmla="*/ 19 h 34"/>
                <a:gd name="T44" fmla="*/ 130 w 69"/>
                <a:gd name="T45" fmla="*/ 24 h 34"/>
                <a:gd name="T46" fmla="*/ 132 w 69"/>
                <a:gd name="T47" fmla="*/ 31 h 34"/>
                <a:gd name="T48" fmla="*/ 135 w 69"/>
                <a:gd name="T49" fmla="*/ 33 h 34"/>
                <a:gd name="T50" fmla="*/ 137 w 69"/>
                <a:gd name="T51" fmla="*/ 38 h 34"/>
                <a:gd name="T52" fmla="*/ 144 w 69"/>
                <a:gd name="T53" fmla="*/ 38 h 34"/>
                <a:gd name="T54" fmla="*/ 144 w 69"/>
                <a:gd name="T55" fmla="*/ 45 h 34"/>
                <a:gd name="T56" fmla="*/ 149 w 69"/>
                <a:gd name="T57" fmla="*/ 45 h 34"/>
                <a:gd name="T58" fmla="*/ 151 w 69"/>
                <a:gd name="T59" fmla="*/ 52 h 34"/>
                <a:gd name="T60" fmla="*/ 161 w 69"/>
                <a:gd name="T61" fmla="*/ 52 h 34"/>
                <a:gd name="T62" fmla="*/ 151 w 69"/>
                <a:gd name="T63" fmla="*/ 56 h 34"/>
                <a:gd name="T64" fmla="*/ 151 w 69"/>
                <a:gd name="T65" fmla="*/ 61 h 34"/>
                <a:gd name="T66" fmla="*/ 123 w 69"/>
                <a:gd name="T67" fmla="*/ 61 h 34"/>
                <a:gd name="T68" fmla="*/ 123 w 69"/>
                <a:gd name="T69" fmla="*/ 45 h 34"/>
                <a:gd name="T70" fmla="*/ 97 w 69"/>
                <a:gd name="T71" fmla="*/ 40 h 34"/>
                <a:gd name="T72" fmla="*/ 92 w 69"/>
                <a:gd name="T73" fmla="*/ 49 h 34"/>
                <a:gd name="T74" fmla="*/ 87 w 69"/>
                <a:gd name="T75" fmla="*/ 49 h 34"/>
                <a:gd name="T76" fmla="*/ 83 w 69"/>
                <a:gd name="T77" fmla="*/ 54 h 34"/>
                <a:gd name="T78" fmla="*/ 85 w 69"/>
                <a:gd name="T79" fmla="*/ 56 h 34"/>
                <a:gd name="T80" fmla="*/ 76 w 69"/>
                <a:gd name="T81" fmla="*/ 61 h 34"/>
                <a:gd name="T82" fmla="*/ 76 w 69"/>
                <a:gd name="T83" fmla="*/ 78 h 34"/>
                <a:gd name="T84" fmla="*/ 40 w 69"/>
                <a:gd name="T85" fmla="*/ 66 h 34"/>
                <a:gd name="T86" fmla="*/ 50 w 69"/>
                <a:gd name="T87" fmla="*/ 61 h 34"/>
                <a:gd name="T88" fmla="*/ 59 w 69"/>
                <a:gd name="T89" fmla="*/ 61 h 34"/>
                <a:gd name="T90" fmla="*/ 57 w 69"/>
                <a:gd name="T91" fmla="*/ 54 h 3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9" h="34">
                  <a:moveTo>
                    <a:pt x="24" y="23"/>
                  </a:moveTo>
                  <a:cubicBezTo>
                    <a:pt x="24" y="21"/>
                    <a:pt x="22" y="24"/>
                    <a:pt x="22" y="24"/>
                  </a:cubicBezTo>
                  <a:cubicBezTo>
                    <a:pt x="20" y="25"/>
                    <a:pt x="19" y="22"/>
                    <a:pt x="16" y="23"/>
                  </a:cubicBezTo>
                  <a:cubicBezTo>
                    <a:pt x="16" y="21"/>
                    <a:pt x="18" y="22"/>
                    <a:pt x="19" y="21"/>
                  </a:cubicBezTo>
                  <a:cubicBezTo>
                    <a:pt x="22" y="19"/>
                    <a:pt x="23" y="16"/>
                    <a:pt x="26" y="16"/>
                  </a:cubicBezTo>
                  <a:cubicBezTo>
                    <a:pt x="26" y="15"/>
                    <a:pt x="24" y="15"/>
                    <a:pt x="24" y="13"/>
                  </a:cubicBezTo>
                  <a:cubicBezTo>
                    <a:pt x="22" y="12"/>
                    <a:pt x="19" y="16"/>
                    <a:pt x="18" y="13"/>
                  </a:cubicBezTo>
                  <a:cubicBezTo>
                    <a:pt x="16" y="14"/>
                    <a:pt x="15" y="16"/>
                    <a:pt x="12" y="17"/>
                  </a:cubicBezTo>
                  <a:cubicBezTo>
                    <a:pt x="9" y="18"/>
                    <a:pt x="8" y="15"/>
                    <a:pt x="4" y="16"/>
                  </a:cubicBezTo>
                  <a:cubicBezTo>
                    <a:pt x="6" y="14"/>
                    <a:pt x="7" y="11"/>
                    <a:pt x="5" y="8"/>
                  </a:cubicBezTo>
                  <a:cubicBezTo>
                    <a:pt x="4" y="8"/>
                    <a:pt x="3" y="8"/>
                    <a:pt x="3" y="9"/>
                  </a:cubicBezTo>
                  <a:cubicBezTo>
                    <a:pt x="0" y="9"/>
                    <a:pt x="2" y="5"/>
                    <a:pt x="2" y="3"/>
                  </a:cubicBezTo>
                  <a:cubicBezTo>
                    <a:pt x="3" y="3"/>
                    <a:pt x="4" y="3"/>
                    <a:pt x="4" y="4"/>
                  </a:cubicBezTo>
                  <a:cubicBezTo>
                    <a:pt x="5" y="2"/>
                    <a:pt x="11" y="5"/>
                    <a:pt x="11" y="2"/>
                  </a:cubicBezTo>
                  <a:cubicBezTo>
                    <a:pt x="13" y="2"/>
                    <a:pt x="12" y="4"/>
                    <a:pt x="12" y="6"/>
                  </a:cubicBezTo>
                  <a:cubicBezTo>
                    <a:pt x="17" y="6"/>
                    <a:pt x="21" y="0"/>
                    <a:pt x="22" y="7"/>
                  </a:cubicBezTo>
                  <a:cubicBezTo>
                    <a:pt x="25" y="7"/>
                    <a:pt x="26" y="5"/>
                    <a:pt x="25" y="2"/>
                  </a:cubicBezTo>
                  <a:cubicBezTo>
                    <a:pt x="28" y="3"/>
                    <a:pt x="32" y="3"/>
                    <a:pt x="37" y="3"/>
                  </a:cubicBezTo>
                  <a:cubicBezTo>
                    <a:pt x="37" y="3"/>
                    <a:pt x="38" y="5"/>
                    <a:pt x="38" y="3"/>
                  </a:cubicBezTo>
                  <a:cubicBezTo>
                    <a:pt x="41" y="4"/>
                    <a:pt x="38" y="9"/>
                    <a:pt x="43" y="7"/>
                  </a:cubicBezTo>
                  <a:cubicBezTo>
                    <a:pt x="43" y="8"/>
                    <a:pt x="42" y="8"/>
                    <a:pt x="42" y="9"/>
                  </a:cubicBezTo>
                  <a:cubicBezTo>
                    <a:pt x="43" y="8"/>
                    <a:pt x="48" y="10"/>
                    <a:pt x="48" y="8"/>
                  </a:cubicBezTo>
                  <a:cubicBezTo>
                    <a:pt x="49" y="9"/>
                    <a:pt x="50" y="11"/>
                    <a:pt x="55" y="10"/>
                  </a:cubicBezTo>
                  <a:cubicBezTo>
                    <a:pt x="53" y="12"/>
                    <a:pt x="54" y="12"/>
                    <a:pt x="56" y="13"/>
                  </a:cubicBezTo>
                  <a:cubicBezTo>
                    <a:pt x="56" y="13"/>
                    <a:pt x="56" y="14"/>
                    <a:pt x="57" y="14"/>
                  </a:cubicBezTo>
                  <a:cubicBezTo>
                    <a:pt x="59" y="14"/>
                    <a:pt x="57" y="15"/>
                    <a:pt x="58" y="16"/>
                  </a:cubicBezTo>
                  <a:cubicBezTo>
                    <a:pt x="59" y="17"/>
                    <a:pt x="60" y="16"/>
                    <a:pt x="61" y="16"/>
                  </a:cubicBezTo>
                  <a:cubicBezTo>
                    <a:pt x="61" y="17"/>
                    <a:pt x="60" y="18"/>
                    <a:pt x="61" y="19"/>
                  </a:cubicBezTo>
                  <a:cubicBezTo>
                    <a:pt x="61" y="19"/>
                    <a:pt x="63" y="18"/>
                    <a:pt x="63" y="19"/>
                  </a:cubicBezTo>
                  <a:cubicBezTo>
                    <a:pt x="64" y="20"/>
                    <a:pt x="63" y="21"/>
                    <a:pt x="64" y="22"/>
                  </a:cubicBezTo>
                  <a:cubicBezTo>
                    <a:pt x="66" y="22"/>
                    <a:pt x="67" y="20"/>
                    <a:pt x="68" y="22"/>
                  </a:cubicBezTo>
                  <a:cubicBezTo>
                    <a:pt x="69" y="25"/>
                    <a:pt x="65" y="23"/>
                    <a:pt x="64" y="24"/>
                  </a:cubicBezTo>
                  <a:cubicBezTo>
                    <a:pt x="64" y="24"/>
                    <a:pt x="64" y="26"/>
                    <a:pt x="64" y="26"/>
                  </a:cubicBezTo>
                  <a:cubicBezTo>
                    <a:pt x="61" y="26"/>
                    <a:pt x="56" y="25"/>
                    <a:pt x="52" y="26"/>
                  </a:cubicBezTo>
                  <a:cubicBezTo>
                    <a:pt x="51" y="22"/>
                    <a:pt x="52" y="23"/>
                    <a:pt x="52" y="19"/>
                  </a:cubicBezTo>
                  <a:cubicBezTo>
                    <a:pt x="51" y="15"/>
                    <a:pt x="43" y="15"/>
                    <a:pt x="41" y="17"/>
                  </a:cubicBezTo>
                  <a:cubicBezTo>
                    <a:pt x="39" y="17"/>
                    <a:pt x="40" y="20"/>
                    <a:pt x="39" y="21"/>
                  </a:cubicBezTo>
                  <a:cubicBezTo>
                    <a:pt x="39" y="21"/>
                    <a:pt x="37" y="20"/>
                    <a:pt x="37" y="21"/>
                  </a:cubicBezTo>
                  <a:cubicBezTo>
                    <a:pt x="36" y="22"/>
                    <a:pt x="37" y="24"/>
                    <a:pt x="35" y="23"/>
                  </a:cubicBezTo>
                  <a:cubicBezTo>
                    <a:pt x="34" y="24"/>
                    <a:pt x="35" y="24"/>
                    <a:pt x="36" y="24"/>
                  </a:cubicBezTo>
                  <a:cubicBezTo>
                    <a:pt x="36" y="26"/>
                    <a:pt x="34" y="25"/>
                    <a:pt x="32" y="26"/>
                  </a:cubicBezTo>
                  <a:cubicBezTo>
                    <a:pt x="31" y="29"/>
                    <a:pt x="32" y="28"/>
                    <a:pt x="32" y="33"/>
                  </a:cubicBezTo>
                  <a:cubicBezTo>
                    <a:pt x="28" y="34"/>
                    <a:pt x="18" y="34"/>
                    <a:pt x="17" y="28"/>
                  </a:cubicBezTo>
                  <a:cubicBezTo>
                    <a:pt x="19" y="28"/>
                    <a:pt x="20" y="27"/>
                    <a:pt x="21" y="26"/>
                  </a:cubicBezTo>
                  <a:cubicBezTo>
                    <a:pt x="24" y="25"/>
                    <a:pt x="23" y="28"/>
                    <a:pt x="25" y="26"/>
                  </a:cubicBezTo>
                  <a:cubicBezTo>
                    <a:pt x="25" y="24"/>
                    <a:pt x="22" y="24"/>
                    <a:pt x="24" y="2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103" name="Freeform 102"/>
            <p:cNvSpPr/>
            <p:nvPr/>
          </p:nvSpPr>
          <p:spPr bwMode="auto">
            <a:xfrm>
              <a:off x="8530814" y="1317474"/>
              <a:ext cx="120650" cy="66675"/>
            </a:xfrm>
            <a:custGeom>
              <a:avLst/>
              <a:gdLst>
                <a:gd name="T0" fmla="*/ 76 w 32"/>
                <a:gd name="T1" fmla="*/ 7 h 18"/>
                <a:gd name="T2" fmla="*/ 76 w 32"/>
                <a:gd name="T3" fmla="*/ 16 h 18"/>
                <a:gd name="T4" fmla="*/ 71 w 32"/>
                <a:gd name="T5" fmla="*/ 16 h 18"/>
                <a:gd name="T6" fmla="*/ 71 w 32"/>
                <a:gd name="T7" fmla="*/ 23 h 18"/>
                <a:gd name="T8" fmla="*/ 62 w 32"/>
                <a:gd name="T9" fmla="*/ 30 h 18"/>
                <a:gd name="T10" fmla="*/ 52 w 32"/>
                <a:gd name="T11" fmla="*/ 21 h 18"/>
                <a:gd name="T12" fmla="*/ 45 w 32"/>
                <a:gd name="T13" fmla="*/ 26 h 18"/>
                <a:gd name="T14" fmla="*/ 33 w 32"/>
                <a:gd name="T15" fmla="*/ 37 h 18"/>
                <a:gd name="T16" fmla="*/ 2 w 32"/>
                <a:gd name="T17" fmla="*/ 37 h 18"/>
                <a:gd name="T18" fmla="*/ 0 w 32"/>
                <a:gd name="T19" fmla="*/ 26 h 18"/>
                <a:gd name="T20" fmla="*/ 12 w 32"/>
                <a:gd name="T21" fmla="*/ 30 h 18"/>
                <a:gd name="T22" fmla="*/ 24 w 32"/>
                <a:gd name="T23" fmla="*/ 21 h 18"/>
                <a:gd name="T24" fmla="*/ 29 w 32"/>
                <a:gd name="T25" fmla="*/ 16 h 18"/>
                <a:gd name="T26" fmla="*/ 36 w 32"/>
                <a:gd name="T27" fmla="*/ 12 h 18"/>
                <a:gd name="T28" fmla="*/ 40 w 32"/>
                <a:gd name="T29" fmla="*/ 12 h 18"/>
                <a:gd name="T30" fmla="*/ 45 w 32"/>
                <a:gd name="T31" fmla="*/ 7 h 18"/>
                <a:gd name="T32" fmla="*/ 57 w 32"/>
                <a:gd name="T33" fmla="*/ 7 h 18"/>
                <a:gd name="T34" fmla="*/ 76 w 32"/>
                <a:gd name="T35" fmla="*/ 7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2" h="18">
                  <a:moveTo>
                    <a:pt x="32" y="3"/>
                  </a:moveTo>
                  <a:cubicBezTo>
                    <a:pt x="31" y="4"/>
                    <a:pt x="32" y="6"/>
                    <a:pt x="32" y="7"/>
                  </a:cubicBezTo>
                  <a:cubicBezTo>
                    <a:pt x="32" y="7"/>
                    <a:pt x="30" y="6"/>
                    <a:pt x="30" y="7"/>
                  </a:cubicBezTo>
                  <a:cubicBezTo>
                    <a:pt x="30" y="7"/>
                    <a:pt x="31" y="10"/>
                    <a:pt x="30" y="10"/>
                  </a:cubicBezTo>
                  <a:cubicBezTo>
                    <a:pt x="28" y="10"/>
                    <a:pt x="27" y="8"/>
                    <a:pt x="26" y="13"/>
                  </a:cubicBezTo>
                  <a:cubicBezTo>
                    <a:pt x="24" y="12"/>
                    <a:pt x="25" y="9"/>
                    <a:pt x="22" y="9"/>
                  </a:cubicBezTo>
                  <a:cubicBezTo>
                    <a:pt x="20" y="8"/>
                    <a:pt x="21" y="11"/>
                    <a:pt x="19" y="11"/>
                  </a:cubicBezTo>
                  <a:cubicBezTo>
                    <a:pt x="18" y="13"/>
                    <a:pt x="14" y="13"/>
                    <a:pt x="14" y="16"/>
                  </a:cubicBezTo>
                  <a:cubicBezTo>
                    <a:pt x="9" y="18"/>
                    <a:pt x="7" y="17"/>
                    <a:pt x="1" y="16"/>
                  </a:cubicBezTo>
                  <a:cubicBezTo>
                    <a:pt x="1" y="14"/>
                    <a:pt x="0" y="14"/>
                    <a:pt x="0" y="11"/>
                  </a:cubicBezTo>
                  <a:cubicBezTo>
                    <a:pt x="1" y="12"/>
                    <a:pt x="3" y="13"/>
                    <a:pt x="5" y="13"/>
                  </a:cubicBezTo>
                  <a:cubicBezTo>
                    <a:pt x="7" y="13"/>
                    <a:pt x="7" y="9"/>
                    <a:pt x="10" y="9"/>
                  </a:cubicBezTo>
                  <a:cubicBezTo>
                    <a:pt x="10" y="9"/>
                    <a:pt x="11" y="6"/>
                    <a:pt x="12" y="7"/>
                  </a:cubicBezTo>
                  <a:cubicBezTo>
                    <a:pt x="14" y="9"/>
                    <a:pt x="12" y="6"/>
                    <a:pt x="15" y="5"/>
                  </a:cubicBezTo>
                  <a:cubicBezTo>
                    <a:pt x="16" y="5"/>
                    <a:pt x="16" y="6"/>
                    <a:pt x="17" y="5"/>
                  </a:cubicBezTo>
                  <a:cubicBezTo>
                    <a:pt x="17" y="5"/>
                    <a:pt x="19" y="3"/>
                    <a:pt x="19" y="3"/>
                  </a:cubicBezTo>
                  <a:cubicBezTo>
                    <a:pt x="20" y="3"/>
                    <a:pt x="22" y="3"/>
                    <a:pt x="24" y="3"/>
                  </a:cubicBezTo>
                  <a:cubicBezTo>
                    <a:pt x="25" y="3"/>
                    <a:pt x="29" y="0"/>
                    <a:pt x="32" y="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104" name="Freeform 103"/>
            <p:cNvSpPr/>
            <p:nvPr/>
          </p:nvSpPr>
          <p:spPr bwMode="auto">
            <a:xfrm>
              <a:off x="8861014" y="1342874"/>
              <a:ext cx="123825" cy="63500"/>
            </a:xfrm>
            <a:custGeom>
              <a:avLst/>
              <a:gdLst>
                <a:gd name="T0" fmla="*/ 71 w 33"/>
                <a:gd name="T1" fmla="*/ 5 h 17"/>
                <a:gd name="T2" fmla="*/ 78 w 33"/>
                <a:gd name="T3" fmla="*/ 31 h 17"/>
                <a:gd name="T4" fmla="*/ 73 w 33"/>
                <a:gd name="T5" fmla="*/ 26 h 17"/>
                <a:gd name="T6" fmla="*/ 73 w 33"/>
                <a:gd name="T7" fmla="*/ 35 h 17"/>
                <a:gd name="T8" fmla="*/ 61 w 33"/>
                <a:gd name="T9" fmla="*/ 38 h 17"/>
                <a:gd name="T10" fmla="*/ 59 w 33"/>
                <a:gd name="T11" fmla="*/ 40 h 17"/>
                <a:gd name="T12" fmla="*/ 52 w 33"/>
                <a:gd name="T13" fmla="*/ 40 h 17"/>
                <a:gd name="T14" fmla="*/ 52 w 33"/>
                <a:gd name="T15" fmla="*/ 31 h 17"/>
                <a:gd name="T16" fmla="*/ 24 w 33"/>
                <a:gd name="T17" fmla="*/ 26 h 17"/>
                <a:gd name="T18" fmla="*/ 0 w 33"/>
                <a:gd name="T19" fmla="*/ 14 h 17"/>
                <a:gd name="T20" fmla="*/ 5 w 33"/>
                <a:gd name="T21" fmla="*/ 7 h 17"/>
                <a:gd name="T22" fmla="*/ 9 w 33"/>
                <a:gd name="T23" fmla="*/ 9 h 17"/>
                <a:gd name="T24" fmla="*/ 24 w 33"/>
                <a:gd name="T25" fmla="*/ 16 h 17"/>
                <a:gd name="T26" fmla="*/ 28 w 33"/>
                <a:gd name="T27" fmla="*/ 16 h 17"/>
                <a:gd name="T28" fmla="*/ 31 w 33"/>
                <a:gd name="T29" fmla="*/ 21 h 17"/>
                <a:gd name="T30" fmla="*/ 35 w 33"/>
                <a:gd name="T31" fmla="*/ 9 h 17"/>
                <a:gd name="T32" fmla="*/ 40 w 33"/>
                <a:gd name="T33" fmla="*/ 16 h 17"/>
                <a:gd name="T34" fmla="*/ 71 w 33"/>
                <a:gd name="T35" fmla="*/ 5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 h="17">
                  <a:moveTo>
                    <a:pt x="30" y="2"/>
                  </a:moveTo>
                  <a:cubicBezTo>
                    <a:pt x="28" y="8"/>
                    <a:pt x="33" y="8"/>
                    <a:pt x="33" y="13"/>
                  </a:cubicBezTo>
                  <a:cubicBezTo>
                    <a:pt x="33" y="13"/>
                    <a:pt x="32" y="11"/>
                    <a:pt x="31" y="11"/>
                  </a:cubicBezTo>
                  <a:cubicBezTo>
                    <a:pt x="30" y="12"/>
                    <a:pt x="32" y="14"/>
                    <a:pt x="31" y="15"/>
                  </a:cubicBezTo>
                  <a:cubicBezTo>
                    <a:pt x="30" y="16"/>
                    <a:pt x="28" y="16"/>
                    <a:pt x="26" y="16"/>
                  </a:cubicBezTo>
                  <a:cubicBezTo>
                    <a:pt x="26" y="16"/>
                    <a:pt x="26" y="17"/>
                    <a:pt x="25" y="17"/>
                  </a:cubicBezTo>
                  <a:cubicBezTo>
                    <a:pt x="24" y="17"/>
                    <a:pt x="23" y="17"/>
                    <a:pt x="22" y="17"/>
                  </a:cubicBezTo>
                  <a:cubicBezTo>
                    <a:pt x="20" y="16"/>
                    <a:pt x="20" y="14"/>
                    <a:pt x="22" y="13"/>
                  </a:cubicBezTo>
                  <a:cubicBezTo>
                    <a:pt x="18" y="15"/>
                    <a:pt x="15" y="11"/>
                    <a:pt x="10" y="11"/>
                  </a:cubicBezTo>
                  <a:cubicBezTo>
                    <a:pt x="9" y="7"/>
                    <a:pt x="3" y="8"/>
                    <a:pt x="0" y="6"/>
                  </a:cubicBezTo>
                  <a:cubicBezTo>
                    <a:pt x="1" y="5"/>
                    <a:pt x="1" y="3"/>
                    <a:pt x="2" y="3"/>
                  </a:cubicBezTo>
                  <a:cubicBezTo>
                    <a:pt x="3" y="3"/>
                    <a:pt x="3" y="4"/>
                    <a:pt x="4" y="4"/>
                  </a:cubicBezTo>
                  <a:cubicBezTo>
                    <a:pt x="6" y="5"/>
                    <a:pt x="9" y="5"/>
                    <a:pt x="10" y="7"/>
                  </a:cubicBezTo>
                  <a:cubicBezTo>
                    <a:pt x="10" y="7"/>
                    <a:pt x="12" y="6"/>
                    <a:pt x="12" y="7"/>
                  </a:cubicBezTo>
                  <a:cubicBezTo>
                    <a:pt x="13" y="7"/>
                    <a:pt x="12" y="9"/>
                    <a:pt x="13" y="9"/>
                  </a:cubicBezTo>
                  <a:cubicBezTo>
                    <a:pt x="17" y="8"/>
                    <a:pt x="12" y="6"/>
                    <a:pt x="15" y="4"/>
                  </a:cubicBezTo>
                  <a:cubicBezTo>
                    <a:pt x="17" y="3"/>
                    <a:pt x="17" y="7"/>
                    <a:pt x="17" y="7"/>
                  </a:cubicBezTo>
                  <a:cubicBezTo>
                    <a:pt x="21" y="7"/>
                    <a:pt x="23" y="0"/>
                    <a:pt x="30" y="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105" name="Freeform 104"/>
            <p:cNvSpPr/>
            <p:nvPr/>
          </p:nvSpPr>
          <p:spPr bwMode="auto">
            <a:xfrm>
              <a:off x="8629239" y="1346049"/>
              <a:ext cx="217488" cy="82550"/>
            </a:xfrm>
            <a:custGeom>
              <a:avLst/>
              <a:gdLst>
                <a:gd name="T0" fmla="*/ 61 w 58"/>
                <a:gd name="T1" fmla="*/ 19 h 22"/>
                <a:gd name="T2" fmla="*/ 90 w 58"/>
                <a:gd name="T3" fmla="*/ 31 h 22"/>
                <a:gd name="T4" fmla="*/ 90 w 58"/>
                <a:gd name="T5" fmla="*/ 17 h 22"/>
                <a:gd name="T6" fmla="*/ 80 w 58"/>
                <a:gd name="T7" fmla="*/ 5 h 22"/>
                <a:gd name="T8" fmla="*/ 99 w 58"/>
                <a:gd name="T9" fmla="*/ 2 h 22"/>
                <a:gd name="T10" fmla="*/ 106 w 58"/>
                <a:gd name="T11" fmla="*/ 7 h 22"/>
                <a:gd name="T12" fmla="*/ 106 w 58"/>
                <a:gd name="T13" fmla="*/ 14 h 22"/>
                <a:gd name="T14" fmla="*/ 116 w 58"/>
                <a:gd name="T15" fmla="*/ 21 h 22"/>
                <a:gd name="T16" fmla="*/ 125 w 58"/>
                <a:gd name="T17" fmla="*/ 17 h 22"/>
                <a:gd name="T18" fmla="*/ 135 w 58"/>
                <a:gd name="T19" fmla="*/ 21 h 22"/>
                <a:gd name="T20" fmla="*/ 137 w 58"/>
                <a:gd name="T21" fmla="*/ 28 h 22"/>
                <a:gd name="T22" fmla="*/ 135 w 58"/>
                <a:gd name="T23" fmla="*/ 38 h 22"/>
                <a:gd name="T24" fmla="*/ 116 w 58"/>
                <a:gd name="T25" fmla="*/ 40 h 22"/>
                <a:gd name="T26" fmla="*/ 106 w 58"/>
                <a:gd name="T27" fmla="*/ 38 h 22"/>
                <a:gd name="T28" fmla="*/ 80 w 58"/>
                <a:gd name="T29" fmla="*/ 45 h 22"/>
                <a:gd name="T30" fmla="*/ 76 w 58"/>
                <a:gd name="T31" fmla="*/ 45 h 22"/>
                <a:gd name="T32" fmla="*/ 66 w 58"/>
                <a:gd name="T33" fmla="*/ 47 h 22"/>
                <a:gd name="T34" fmla="*/ 38 w 58"/>
                <a:gd name="T35" fmla="*/ 52 h 22"/>
                <a:gd name="T36" fmla="*/ 64 w 58"/>
                <a:gd name="T37" fmla="*/ 45 h 22"/>
                <a:gd name="T38" fmla="*/ 50 w 58"/>
                <a:gd name="T39" fmla="*/ 38 h 22"/>
                <a:gd name="T40" fmla="*/ 38 w 58"/>
                <a:gd name="T41" fmla="*/ 33 h 22"/>
                <a:gd name="T42" fmla="*/ 28 w 58"/>
                <a:gd name="T43" fmla="*/ 38 h 22"/>
                <a:gd name="T44" fmla="*/ 19 w 58"/>
                <a:gd name="T45" fmla="*/ 35 h 22"/>
                <a:gd name="T46" fmla="*/ 0 w 58"/>
                <a:gd name="T47" fmla="*/ 33 h 22"/>
                <a:gd name="T48" fmla="*/ 5 w 58"/>
                <a:gd name="T49" fmla="*/ 28 h 22"/>
                <a:gd name="T50" fmla="*/ 9 w 58"/>
                <a:gd name="T51" fmla="*/ 19 h 22"/>
                <a:gd name="T52" fmla="*/ 19 w 58"/>
                <a:gd name="T53" fmla="*/ 17 h 22"/>
                <a:gd name="T54" fmla="*/ 17 w 58"/>
                <a:gd name="T55" fmla="*/ 12 h 22"/>
                <a:gd name="T56" fmla="*/ 21 w 58"/>
                <a:gd name="T57" fmla="*/ 12 h 22"/>
                <a:gd name="T58" fmla="*/ 31 w 58"/>
                <a:gd name="T59" fmla="*/ 7 h 22"/>
                <a:gd name="T60" fmla="*/ 45 w 58"/>
                <a:gd name="T61" fmla="*/ 12 h 22"/>
                <a:gd name="T62" fmla="*/ 47 w 58"/>
                <a:gd name="T63" fmla="*/ 17 h 22"/>
                <a:gd name="T64" fmla="*/ 52 w 58"/>
                <a:gd name="T65" fmla="*/ 17 h 22"/>
                <a:gd name="T66" fmla="*/ 52 w 58"/>
                <a:gd name="T67" fmla="*/ 24 h 22"/>
                <a:gd name="T68" fmla="*/ 61 w 58"/>
                <a:gd name="T69" fmla="*/ 19 h 2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8" h="22">
                  <a:moveTo>
                    <a:pt x="26" y="8"/>
                  </a:moveTo>
                  <a:cubicBezTo>
                    <a:pt x="25" y="12"/>
                    <a:pt x="35" y="10"/>
                    <a:pt x="38" y="13"/>
                  </a:cubicBezTo>
                  <a:cubicBezTo>
                    <a:pt x="40" y="8"/>
                    <a:pt x="30" y="7"/>
                    <a:pt x="38" y="7"/>
                  </a:cubicBezTo>
                  <a:cubicBezTo>
                    <a:pt x="39" y="2"/>
                    <a:pt x="32" y="7"/>
                    <a:pt x="34" y="2"/>
                  </a:cubicBezTo>
                  <a:cubicBezTo>
                    <a:pt x="38" y="3"/>
                    <a:pt x="38" y="0"/>
                    <a:pt x="42" y="1"/>
                  </a:cubicBezTo>
                  <a:cubicBezTo>
                    <a:pt x="41" y="3"/>
                    <a:pt x="44" y="3"/>
                    <a:pt x="45" y="3"/>
                  </a:cubicBezTo>
                  <a:cubicBezTo>
                    <a:pt x="45" y="4"/>
                    <a:pt x="44" y="5"/>
                    <a:pt x="45" y="6"/>
                  </a:cubicBezTo>
                  <a:cubicBezTo>
                    <a:pt x="46" y="7"/>
                    <a:pt x="48" y="7"/>
                    <a:pt x="49" y="9"/>
                  </a:cubicBezTo>
                  <a:cubicBezTo>
                    <a:pt x="51" y="8"/>
                    <a:pt x="51" y="7"/>
                    <a:pt x="53" y="7"/>
                  </a:cubicBezTo>
                  <a:cubicBezTo>
                    <a:pt x="55" y="7"/>
                    <a:pt x="56" y="8"/>
                    <a:pt x="57" y="9"/>
                  </a:cubicBezTo>
                  <a:cubicBezTo>
                    <a:pt x="57" y="9"/>
                    <a:pt x="58" y="11"/>
                    <a:pt x="58" y="12"/>
                  </a:cubicBezTo>
                  <a:cubicBezTo>
                    <a:pt x="56" y="13"/>
                    <a:pt x="58" y="13"/>
                    <a:pt x="57" y="16"/>
                  </a:cubicBezTo>
                  <a:cubicBezTo>
                    <a:pt x="54" y="13"/>
                    <a:pt x="52" y="17"/>
                    <a:pt x="49" y="17"/>
                  </a:cubicBezTo>
                  <a:cubicBezTo>
                    <a:pt x="47" y="18"/>
                    <a:pt x="47" y="16"/>
                    <a:pt x="45" y="16"/>
                  </a:cubicBezTo>
                  <a:cubicBezTo>
                    <a:pt x="41" y="16"/>
                    <a:pt x="37" y="18"/>
                    <a:pt x="34" y="19"/>
                  </a:cubicBezTo>
                  <a:cubicBezTo>
                    <a:pt x="34" y="19"/>
                    <a:pt x="32" y="18"/>
                    <a:pt x="32" y="19"/>
                  </a:cubicBezTo>
                  <a:cubicBezTo>
                    <a:pt x="31" y="20"/>
                    <a:pt x="30" y="19"/>
                    <a:pt x="28" y="20"/>
                  </a:cubicBezTo>
                  <a:cubicBezTo>
                    <a:pt x="27" y="20"/>
                    <a:pt x="21" y="22"/>
                    <a:pt x="16" y="22"/>
                  </a:cubicBezTo>
                  <a:cubicBezTo>
                    <a:pt x="17" y="18"/>
                    <a:pt x="23" y="19"/>
                    <a:pt x="27" y="19"/>
                  </a:cubicBezTo>
                  <a:cubicBezTo>
                    <a:pt x="28" y="14"/>
                    <a:pt x="23" y="17"/>
                    <a:pt x="21" y="16"/>
                  </a:cubicBezTo>
                  <a:cubicBezTo>
                    <a:pt x="19" y="16"/>
                    <a:pt x="19" y="15"/>
                    <a:pt x="16" y="14"/>
                  </a:cubicBezTo>
                  <a:cubicBezTo>
                    <a:pt x="14" y="13"/>
                    <a:pt x="14" y="16"/>
                    <a:pt x="12" y="16"/>
                  </a:cubicBezTo>
                  <a:cubicBezTo>
                    <a:pt x="10" y="17"/>
                    <a:pt x="10" y="15"/>
                    <a:pt x="8" y="15"/>
                  </a:cubicBezTo>
                  <a:cubicBezTo>
                    <a:pt x="6" y="15"/>
                    <a:pt x="2" y="16"/>
                    <a:pt x="0" y="14"/>
                  </a:cubicBezTo>
                  <a:cubicBezTo>
                    <a:pt x="0" y="12"/>
                    <a:pt x="2" y="12"/>
                    <a:pt x="2" y="12"/>
                  </a:cubicBezTo>
                  <a:cubicBezTo>
                    <a:pt x="3" y="11"/>
                    <a:pt x="3" y="8"/>
                    <a:pt x="4" y="8"/>
                  </a:cubicBezTo>
                  <a:cubicBezTo>
                    <a:pt x="5" y="7"/>
                    <a:pt x="7" y="8"/>
                    <a:pt x="8" y="7"/>
                  </a:cubicBezTo>
                  <a:cubicBezTo>
                    <a:pt x="9" y="6"/>
                    <a:pt x="4" y="5"/>
                    <a:pt x="7" y="5"/>
                  </a:cubicBezTo>
                  <a:cubicBezTo>
                    <a:pt x="8" y="4"/>
                    <a:pt x="9" y="5"/>
                    <a:pt x="9" y="5"/>
                  </a:cubicBezTo>
                  <a:cubicBezTo>
                    <a:pt x="11" y="4"/>
                    <a:pt x="12" y="3"/>
                    <a:pt x="13" y="3"/>
                  </a:cubicBezTo>
                  <a:cubicBezTo>
                    <a:pt x="14" y="3"/>
                    <a:pt x="18" y="4"/>
                    <a:pt x="19" y="5"/>
                  </a:cubicBezTo>
                  <a:cubicBezTo>
                    <a:pt x="20" y="5"/>
                    <a:pt x="19" y="6"/>
                    <a:pt x="20" y="7"/>
                  </a:cubicBezTo>
                  <a:cubicBezTo>
                    <a:pt x="20" y="7"/>
                    <a:pt x="22" y="7"/>
                    <a:pt x="22" y="7"/>
                  </a:cubicBezTo>
                  <a:cubicBezTo>
                    <a:pt x="23" y="8"/>
                    <a:pt x="20" y="11"/>
                    <a:pt x="22" y="10"/>
                  </a:cubicBezTo>
                  <a:cubicBezTo>
                    <a:pt x="23" y="10"/>
                    <a:pt x="24" y="7"/>
                    <a:pt x="26" y="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106" name="Freeform 105"/>
            <p:cNvSpPr/>
            <p:nvPr/>
          </p:nvSpPr>
          <p:spPr bwMode="auto">
            <a:xfrm>
              <a:off x="8478427" y="1433362"/>
              <a:ext cx="173038" cy="115887"/>
            </a:xfrm>
            <a:custGeom>
              <a:avLst/>
              <a:gdLst>
                <a:gd name="T0" fmla="*/ 14 w 46"/>
                <a:gd name="T1" fmla="*/ 0 h 31"/>
                <a:gd name="T2" fmla="*/ 62 w 46"/>
                <a:gd name="T3" fmla="*/ 5 h 31"/>
                <a:gd name="T4" fmla="*/ 66 w 46"/>
                <a:gd name="T5" fmla="*/ 5 h 31"/>
                <a:gd name="T6" fmla="*/ 78 w 46"/>
                <a:gd name="T7" fmla="*/ 7 h 31"/>
                <a:gd name="T8" fmla="*/ 90 w 46"/>
                <a:gd name="T9" fmla="*/ 7 h 31"/>
                <a:gd name="T10" fmla="*/ 92 w 46"/>
                <a:gd name="T11" fmla="*/ 9 h 31"/>
                <a:gd name="T12" fmla="*/ 109 w 46"/>
                <a:gd name="T13" fmla="*/ 21 h 31"/>
                <a:gd name="T14" fmla="*/ 83 w 46"/>
                <a:gd name="T15" fmla="*/ 26 h 31"/>
                <a:gd name="T16" fmla="*/ 81 w 46"/>
                <a:gd name="T17" fmla="*/ 31 h 31"/>
                <a:gd name="T18" fmla="*/ 76 w 46"/>
                <a:gd name="T19" fmla="*/ 28 h 31"/>
                <a:gd name="T20" fmla="*/ 73 w 46"/>
                <a:gd name="T21" fmla="*/ 31 h 31"/>
                <a:gd name="T22" fmla="*/ 76 w 46"/>
                <a:gd name="T23" fmla="*/ 33 h 31"/>
                <a:gd name="T24" fmla="*/ 69 w 46"/>
                <a:gd name="T25" fmla="*/ 38 h 31"/>
                <a:gd name="T26" fmla="*/ 69 w 46"/>
                <a:gd name="T27" fmla="*/ 42 h 31"/>
                <a:gd name="T28" fmla="*/ 64 w 46"/>
                <a:gd name="T29" fmla="*/ 42 h 31"/>
                <a:gd name="T30" fmla="*/ 59 w 46"/>
                <a:gd name="T31" fmla="*/ 47 h 31"/>
                <a:gd name="T32" fmla="*/ 59 w 46"/>
                <a:gd name="T33" fmla="*/ 59 h 31"/>
                <a:gd name="T34" fmla="*/ 26 w 46"/>
                <a:gd name="T35" fmla="*/ 68 h 31"/>
                <a:gd name="T36" fmla="*/ 0 w 46"/>
                <a:gd name="T37" fmla="*/ 52 h 31"/>
                <a:gd name="T38" fmla="*/ 7 w 46"/>
                <a:gd name="T39" fmla="*/ 45 h 31"/>
                <a:gd name="T40" fmla="*/ 12 w 46"/>
                <a:gd name="T41" fmla="*/ 40 h 31"/>
                <a:gd name="T42" fmla="*/ 7 w 46"/>
                <a:gd name="T43" fmla="*/ 28 h 31"/>
                <a:gd name="T44" fmla="*/ 14 w 46"/>
                <a:gd name="T45" fmla="*/ 26 h 31"/>
                <a:gd name="T46" fmla="*/ 19 w 46"/>
                <a:gd name="T47" fmla="*/ 14 h 31"/>
                <a:gd name="T48" fmla="*/ 14 w 46"/>
                <a:gd name="T49" fmla="*/ 0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6" h="31">
                  <a:moveTo>
                    <a:pt x="6" y="0"/>
                  </a:moveTo>
                  <a:cubicBezTo>
                    <a:pt x="13" y="1"/>
                    <a:pt x="21" y="0"/>
                    <a:pt x="26" y="2"/>
                  </a:cubicBezTo>
                  <a:cubicBezTo>
                    <a:pt x="26" y="2"/>
                    <a:pt x="28" y="1"/>
                    <a:pt x="28" y="2"/>
                  </a:cubicBezTo>
                  <a:cubicBezTo>
                    <a:pt x="29" y="3"/>
                    <a:pt x="32" y="2"/>
                    <a:pt x="33" y="3"/>
                  </a:cubicBezTo>
                  <a:cubicBezTo>
                    <a:pt x="35" y="5"/>
                    <a:pt x="33" y="1"/>
                    <a:pt x="38" y="3"/>
                  </a:cubicBezTo>
                  <a:cubicBezTo>
                    <a:pt x="38" y="3"/>
                    <a:pt x="38" y="4"/>
                    <a:pt x="39" y="4"/>
                  </a:cubicBezTo>
                  <a:cubicBezTo>
                    <a:pt x="40" y="4"/>
                    <a:pt x="46" y="6"/>
                    <a:pt x="46" y="9"/>
                  </a:cubicBezTo>
                  <a:cubicBezTo>
                    <a:pt x="42" y="9"/>
                    <a:pt x="38" y="10"/>
                    <a:pt x="35" y="11"/>
                  </a:cubicBezTo>
                  <a:cubicBezTo>
                    <a:pt x="34" y="11"/>
                    <a:pt x="35" y="13"/>
                    <a:pt x="34" y="13"/>
                  </a:cubicBezTo>
                  <a:cubicBezTo>
                    <a:pt x="33" y="14"/>
                    <a:pt x="33" y="12"/>
                    <a:pt x="32" y="12"/>
                  </a:cubicBezTo>
                  <a:cubicBezTo>
                    <a:pt x="32" y="12"/>
                    <a:pt x="30" y="14"/>
                    <a:pt x="31" y="13"/>
                  </a:cubicBezTo>
                  <a:cubicBezTo>
                    <a:pt x="30" y="14"/>
                    <a:pt x="32" y="15"/>
                    <a:pt x="32" y="14"/>
                  </a:cubicBezTo>
                  <a:cubicBezTo>
                    <a:pt x="31" y="16"/>
                    <a:pt x="30" y="15"/>
                    <a:pt x="29" y="16"/>
                  </a:cubicBezTo>
                  <a:cubicBezTo>
                    <a:pt x="29" y="16"/>
                    <a:pt x="30" y="18"/>
                    <a:pt x="29" y="18"/>
                  </a:cubicBezTo>
                  <a:cubicBezTo>
                    <a:pt x="29" y="18"/>
                    <a:pt x="27" y="18"/>
                    <a:pt x="27" y="18"/>
                  </a:cubicBezTo>
                  <a:cubicBezTo>
                    <a:pt x="26" y="19"/>
                    <a:pt x="26" y="20"/>
                    <a:pt x="25" y="20"/>
                  </a:cubicBezTo>
                  <a:cubicBezTo>
                    <a:pt x="25" y="22"/>
                    <a:pt x="25" y="24"/>
                    <a:pt x="25" y="25"/>
                  </a:cubicBezTo>
                  <a:cubicBezTo>
                    <a:pt x="19" y="25"/>
                    <a:pt x="20" y="31"/>
                    <a:pt x="11" y="29"/>
                  </a:cubicBezTo>
                  <a:cubicBezTo>
                    <a:pt x="12" y="22"/>
                    <a:pt x="4" y="23"/>
                    <a:pt x="0" y="22"/>
                  </a:cubicBezTo>
                  <a:cubicBezTo>
                    <a:pt x="0" y="20"/>
                    <a:pt x="3" y="20"/>
                    <a:pt x="3" y="19"/>
                  </a:cubicBezTo>
                  <a:cubicBezTo>
                    <a:pt x="4" y="19"/>
                    <a:pt x="1" y="16"/>
                    <a:pt x="5" y="17"/>
                  </a:cubicBezTo>
                  <a:cubicBezTo>
                    <a:pt x="5" y="15"/>
                    <a:pt x="3" y="14"/>
                    <a:pt x="3" y="12"/>
                  </a:cubicBezTo>
                  <a:cubicBezTo>
                    <a:pt x="5" y="14"/>
                    <a:pt x="5" y="13"/>
                    <a:pt x="6" y="11"/>
                  </a:cubicBezTo>
                  <a:cubicBezTo>
                    <a:pt x="6" y="9"/>
                    <a:pt x="8" y="10"/>
                    <a:pt x="8" y="6"/>
                  </a:cubicBezTo>
                  <a:cubicBezTo>
                    <a:pt x="9" y="3"/>
                    <a:pt x="4" y="5"/>
                    <a:pt x="6"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107" name="Freeform 106"/>
            <p:cNvSpPr/>
            <p:nvPr/>
          </p:nvSpPr>
          <p:spPr bwMode="auto">
            <a:xfrm>
              <a:off x="8827677" y="1455587"/>
              <a:ext cx="36513" cy="26987"/>
            </a:xfrm>
            <a:custGeom>
              <a:avLst/>
              <a:gdLst>
                <a:gd name="T0" fmla="*/ 2 w 10"/>
                <a:gd name="T1" fmla="*/ 0 h 7"/>
                <a:gd name="T2" fmla="*/ 18 w 10"/>
                <a:gd name="T3" fmla="*/ 0 h 7"/>
                <a:gd name="T4" fmla="*/ 21 w 10"/>
                <a:gd name="T5" fmla="*/ 12 h 7"/>
                <a:gd name="T6" fmla="*/ 16 w 10"/>
                <a:gd name="T7" fmla="*/ 17 h 7"/>
                <a:gd name="T8" fmla="*/ 0 w 10"/>
                <a:gd name="T9" fmla="*/ 10 h 7"/>
                <a:gd name="T10" fmla="*/ 2 w 10"/>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7">
                  <a:moveTo>
                    <a:pt x="1" y="0"/>
                  </a:moveTo>
                  <a:cubicBezTo>
                    <a:pt x="4" y="0"/>
                    <a:pt x="6" y="0"/>
                    <a:pt x="8" y="0"/>
                  </a:cubicBezTo>
                  <a:cubicBezTo>
                    <a:pt x="8" y="2"/>
                    <a:pt x="10" y="3"/>
                    <a:pt x="9" y="5"/>
                  </a:cubicBezTo>
                  <a:cubicBezTo>
                    <a:pt x="7" y="5"/>
                    <a:pt x="7" y="6"/>
                    <a:pt x="7" y="7"/>
                  </a:cubicBezTo>
                  <a:cubicBezTo>
                    <a:pt x="5" y="6"/>
                    <a:pt x="4" y="3"/>
                    <a:pt x="0" y="4"/>
                  </a:cubicBezTo>
                  <a:cubicBezTo>
                    <a:pt x="1" y="3"/>
                    <a:pt x="1" y="2"/>
                    <a:pt x="1"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108" name="Freeform 107"/>
            <p:cNvSpPr/>
            <p:nvPr/>
          </p:nvSpPr>
          <p:spPr bwMode="auto">
            <a:xfrm>
              <a:off x="9018177" y="1444474"/>
              <a:ext cx="87313" cy="60325"/>
            </a:xfrm>
            <a:custGeom>
              <a:avLst/>
              <a:gdLst>
                <a:gd name="T0" fmla="*/ 50 w 23"/>
                <a:gd name="T1" fmla="*/ 2 h 16"/>
                <a:gd name="T2" fmla="*/ 53 w 23"/>
                <a:gd name="T3" fmla="*/ 17 h 16"/>
                <a:gd name="T4" fmla="*/ 48 w 23"/>
                <a:gd name="T5" fmla="*/ 21 h 16"/>
                <a:gd name="T6" fmla="*/ 33 w 23"/>
                <a:gd name="T7" fmla="*/ 24 h 16"/>
                <a:gd name="T8" fmla="*/ 10 w 23"/>
                <a:gd name="T9" fmla="*/ 38 h 16"/>
                <a:gd name="T10" fmla="*/ 7 w 23"/>
                <a:gd name="T11" fmla="*/ 26 h 16"/>
                <a:gd name="T12" fmla="*/ 2 w 23"/>
                <a:gd name="T13" fmla="*/ 21 h 16"/>
                <a:gd name="T14" fmla="*/ 2 w 23"/>
                <a:gd name="T15" fmla="*/ 7 h 16"/>
                <a:gd name="T16" fmla="*/ 7 w 23"/>
                <a:gd name="T17" fmla="*/ 2 h 16"/>
                <a:gd name="T18" fmla="*/ 17 w 23"/>
                <a:gd name="T19" fmla="*/ 0 h 16"/>
                <a:gd name="T20" fmla="*/ 38 w 23"/>
                <a:gd name="T21" fmla="*/ 5 h 16"/>
                <a:gd name="T22" fmla="*/ 50 w 23"/>
                <a:gd name="T23" fmla="*/ 2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3" h="16">
                  <a:moveTo>
                    <a:pt x="21" y="1"/>
                  </a:moveTo>
                  <a:cubicBezTo>
                    <a:pt x="23" y="1"/>
                    <a:pt x="21" y="5"/>
                    <a:pt x="22" y="7"/>
                  </a:cubicBezTo>
                  <a:cubicBezTo>
                    <a:pt x="20" y="6"/>
                    <a:pt x="20" y="8"/>
                    <a:pt x="20" y="9"/>
                  </a:cubicBezTo>
                  <a:cubicBezTo>
                    <a:pt x="16" y="7"/>
                    <a:pt x="15" y="14"/>
                    <a:pt x="14" y="10"/>
                  </a:cubicBezTo>
                  <a:cubicBezTo>
                    <a:pt x="11" y="13"/>
                    <a:pt x="9" y="16"/>
                    <a:pt x="4" y="16"/>
                  </a:cubicBezTo>
                  <a:cubicBezTo>
                    <a:pt x="3" y="15"/>
                    <a:pt x="3" y="14"/>
                    <a:pt x="3" y="11"/>
                  </a:cubicBezTo>
                  <a:cubicBezTo>
                    <a:pt x="2" y="10"/>
                    <a:pt x="1" y="10"/>
                    <a:pt x="1" y="9"/>
                  </a:cubicBezTo>
                  <a:cubicBezTo>
                    <a:pt x="0" y="7"/>
                    <a:pt x="1" y="5"/>
                    <a:pt x="1" y="3"/>
                  </a:cubicBezTo>
                  <a:cubicBezTo>
                    <a:pt x="3" y="4"/>
                    <a:pt x="3" y="2"/>
                    <a:pt x="3" y="1"/>
                  </a:cubicBezTo>
                  <a:cubicBezTo>
                    <a:pt x="5" y="1"/>
                    <a:pt x="6" y="1"/>
                    <a:pt x="7" y="0"/>
                  </a:cubicBezTo>
                  <a:cubicBezTo>
                    <a:pt x="8" y="2"/>
                    <a:pt x="14" y="0"/>
                    <a:pt x="16" y="2"/>
                  </a:cubicBezTo>
                  <a:cubicBezTo>
                    <a:pt x="18" y="2"/>
                    <a:pt x="21" y="3"/>
                    <a:pt x="21"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109" name="Freeform 108"/>
            <p:cNvSpPr/>
            <p:nvPr/>
          </p:nvSpPr>
          <p:spPr bwMode="auto">
            <a:xfrm>
              <a:off x="3638900" y="1681882"/>
              <a:ext cx="190500" cy="93662"/>
            </a:xfrm>
            <a:custGeom>
              <a:avLst/>
              <a:gdLst>
                <a:gd name="T0" fmla="*/ 87 w 51"/>
                <a:gd name="T1" fmla="*/ 0 h 25"/>
                <a:gd name="T2" fmla="*/ 99 w 51"/>
                <a:gd name="T3" fmla="*/ 7 h 25"/>
                <a:gd name="T4" fmla="*/ 106 w 51"/>
                <a:gd name="T5" fmla="*/ 9 h 25"/>
                <a:gd name="T6" fmla="*/ 104 w 51"/>
                <a:gd name="T7" fmla="*/ 14 h 25"/>
                <a:gd name="T8" fmla="*/ 118 w 51"/>
                <a:gd name="T9" fmla="*/ 24 h 25"/>
                <a:gd name="T10" fmla="*/ 108 w 51"/>
                <a:gd name="T11" fmla="*/ 40 h 25"/>
                <a:gd name="T12" fmla="*/ 101 w 51"/>
                <a:gd name="T13" fmla="*/ 42 h 25"/>
                <a:gd name="T14" fmla="*/ 89 w 51"/>
                <a:gd name="T15" fmla="*/ 47 h 25"/>
                <a:gd name="T16" fmla="*/ 82 w 51"/>
                <a:gd name="T17" fmla="*/ 52 h 25"/>
                <a:gd name="T18" fmla="*/ 75 w 51"/>
                <a:gd name="T19" fmla="*/ 54 h 25"/>
                <a:gd name="T20" fmla="*/ 42 w 51"/>
                <a:gd name="T21" fmla="*/ 57 h 25"/>
                <a:gd name="T22" fmla="*/ 40 w 51"/>
                <a:gd name="T23" fmla="*/ 54 h 25"/>
                <a:gd name="T24" fmla="*/ 28 w 51"/>
                <a:gd name="T25" fmla="*/ 47 h 25"/>
                <a:gd name="T26" fmla="*/ 24 w 51"/>
                <a:gd name="T27" fmla="*/ 45 h 25"/>
                <a:gd name="T28" fmla="*/ 28 w 51"/>
                <a:gd name="T29" fmla="*/ 42 h 25"/>
                <a:gd name="T30" fmla="*/ 21 w 51"/>
                <a:gd name="T31" fmla="*/ 38 h 25"/>
                <a:gd name="T32" fmla="*/ 21 w 51"/>
                <a:gd name="T33" fmla="*/ 21 h 25"/>
                <a:gd name="T34" fmla="*/ 5 w 51"/>
                <a:gd name="T35" fmla="*/ 24 h 25"/>
                <a:gd name="T36" fmla="*/ 9 w 51"/>
                <a:gd name="T37" fmla="*/ 12 h 25"/>
                <a:gd name="T38" fmla="*/ 31 w 51"/>
                <a:gd name="T39" fmla="*/ 12 h 25"/>
                <a:gd name="T40" fmla="*/ 35 w 51"/>
                <a:gd name="T41" fmla="*/ 24 h 25"/>
                <a:gd name="T42" fmla="*/ 42 w 51"/>
                <a:gd name="T43" fmla="*/ 12 h 25"/>
                <a:gd name="T44" fmla="*/ 59 w 51"/>
                <a:gd name="T45" fmla="*/ 19 h 25"/>
                <a:gd name="T46" fmla="*/ 64 w 51"/>
                <a:gd name="T47" fmla="*/ 12 h 25"/>
                <a:gd name="T48" fmla="*/ 82 w 51"/>
                <a:gd name="T49" fmla="*/ 9 h 25"/>
                <a:gd name="T50" fmla="*/ 87 w 51"/>
                <a:gd name="T51" fmla="*/ 0 h 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1" h="25">
                  <a:moveTo>
                    <a:pt x="37" y="0"/>
                  </a:moveTo>
                  <a:cubicBezTo>
                    <a:pt x="38" y="1"/>
                    <a:pt x="40" y="2"/>
                    <a:pt x="42" y="3"/>
                  </a:cubicBezTo>
                  <a:cubicBezTo>
                    <a:pt x="42" y="3"/>
                    <a:pt x="45" y="4"/>
                    <a:pt x="45" y="4"/>
                  </a:cubicBezTo>
                  <a:cubicBezTo>
                    <a:pt x="45" y="4"/>
                    <a:pt x="44" y="6"/>
                    <a:pt x="44" y="6"/>
                  </a:cubicBezTo>
                  <a:cubicBezTo>
                    <a:pt x="44" y="8"/>
                    <a:pt x="47" y="11"/>
                    <a:pt x="50" y="10"/>
                  </a:cubicBezTo>
                  <a:cubicBezTo>
                    <a:pt x="51" y="13"/>
                    <a:pt x="49" y="15"/>
                    <a:pt x="46" y="17"/>
                  </a:cubicBezTo>
                  <a:cubicBezTo>
                    <a:pt x="45" y="18"/>
                    <a:pt x="44" y="18"/>
                    <a:pt x="43" y="18"/>
                  </a:cubicBezTo>
                  <a:cubicBezTo>
                    <a:pt x="41" y="19"/>
                    <a:pt x="41" y="20"/>
                    <a:pt x="38" y="20"/>
                  </a:cubicBezTo>
                  <a:cubicBezTo>
                    <a:pt x="38" y="20"/>
                    <a:pt x="35" y="22"/>
                    <a:pt x="35" y="22"/>
                  </a:cubicBezTo>
                  <a:cubicBezTo>
                    <a:pt x="34" y="23"/>
                    <a:pt x="34" y="22"/>
                    <a:pt x="32" y="23"/>
                  </a:cubicBezTo>
                  <a:cubicBezTo>
                    <a:pt x="31" y="23"/>
                    <a:pt x="22" y="25"/>
                    <a:pt x="18" y="24"/>
                  </a:cubicBezTo>
                  <a:cubicBezTo>
                    <a:pt x="18" y="24"/>
                    <a:pt x="18" y="23"/>
                    <a:pt x="17" y="23"/>
                  </a:cubicBezTo>
                  <a:cubicBezTo>
                    <a:pt x="15" y="23"/>
                    <a:pt x="14" y="21"/>
                    <a:pt x="12" y="20"/>
                  </a:cubicBezTo>
                  <a:cubicBezTo>
                    <a:pt x="11" y="20"/>
                    <a:pt x="11" y="19"/>
                    <a:pt x="10" y="19"/>
                  </a:cubicBezTo>
                  <a:cubicBezTo>
                    <a:pt x="10" y="18"/>
                    <a:pt x="11" y="18"/>
                    <a:pt x="12" y="18"/>
                  </a:cubicBezTo>
                  <a:cubicBezTo>
                    <a:pt x="12" y="17"/>
                    <a:pt x="9" y="17"/>
                    <a:pt x="9" y="16"/>
                  </a:cubicBezTo>
                  <a:cubicBezTo>
                    <a:pt x="8" y="14"/>
                    <a:pt x="9" y="12"/>
                    <a:pt x="9" y="9"/>
                  </a:cubicBezTo>
                  <a:cubicBezTo>
                    <a:pt x="4" y="7"/>
                    <a:pt x="4" y="13"/>
                    <a:pt x="2" y="10"/>
                  </a:cubicBezTo>
                  <a:cubicBezTo>
                    <a:pt x="0" y="6"/>
                    <a:pt x="5" y="9"/>
                    <a:pt x="4" y="5"/>
                  </a:cubicBezTo>
                  <a:cubicBezTo>
                    <a:pt x="9" y="6"/>
                    <a:pt x="8" y="5"/>
                    <a:pt x="13" y="5"/>
                  </a:cubicBezTo>
                  <a:cubicBezTo>
                    <a:pt x="14" y="8"/>
                    <a:pt x="17" y="7"/>
                    <a:pt x="15" y="10"/>
                  </a:cubicBezTo>
                  <a:cubicBezTo>
                    <a:pt x="18" y="10"/>
                    <a:pt x="18" y="8"/>
                    <a:pt x="18" y="5"/>
                  </a:cubicBezTo>
                  <a:cubicBezTo>
                    <a:pt x="19" y="7"/>
                    <a:pt x="29" y="2"/>
                    <a:pt x="25" y="8"/>
                  </a:cubicBezTo>
                  <a:cubicBezTo>
                    <a:pt x="28" y="9"/>
                    <a:pt x="27" y="6"/>
                    <a:pt x="27" y="5"/>
                  </a:cubicBezTo>
                  <a:cubicBezTo>
                    <a:pt x="29" y="4"/>
                    <a:pt x="32" y="5"/>
                    <a:pt x="35" y="4"/>
                  </a:cubicBezTo>
                  <a:cubicBezTo>
                    <a:pt x="36" y="3"/>
                    <a:pt x="37" y="2"/>
                    <a:pt x="37"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110" name="Freeform 109"/>
            <p:cNvSpPr/>
            <p:nvPr/>
          </p:nvSpPr>
          <p:spPr bwMode="auto">
            <a:xfrm>
              <a:off x="9172164" y="1706412"/>
              <a:ext cx="112713" cy="82550"/>
            </a:xfrm>
            <a:custGeom>
              <a:avLst/>
              <a:gdLst>
                <a:gd name="T0" fmla="*/ 19 w 30"/>
                <a:gd name="T1" fmla="*/ 0 h 22"/>
                <a:gd name="T2" fmla="*/ 36 w 30"/>
                <a:gd name="T3" fmla="*/ 17 h 22"/>
                <a:gd name="T4" fmla="*/ 40 w 30"/>
                <a:gd name="T5" fmla="*/ 14 h 22"/>
                <a:gd name="T6" fmla="*/ 50 w 30"/>
                <a:gd name="T7" fmla="*/ 24 h 22"/>
                <a:gd name="T8" fmla="*/ 62 w 30"/>
                <a:gd name="T9" fmla="*/ 38 h 22"/>
                <a:gd name="T10" fmla="*/ 71 w 30"/>
                <a:gd name="T11" fmla="*/ 40 h 22"/>
                <a:gd name="T12" fmla="*/ 36 w 30"/>
                <a:gd name="T13" fmla="*/ 43 h 22"/>
                <a:gd name="T14" fmla="*/ 21 w 30"/>
                <a:gd name="T15" fmla="*/ 52 h 22"/>
                <a:gd name="T16" fmla="*/ 0 w 30"/>
                <a:gd name="T17" fmla="*/ 43 h 22"/>
                <a:gd name="T18" fmla="*/ 5 w 30"/>
                <a:gd name="T19" fmla="*/ 40 h 22"/>
                <a:gd name="T20" fmla="*/ 7 w 30"/>
                <a:gd name="T21" fmla="*/ 33 h 22"/>
                <a:gd name="T22" fmla="*/ 7 w 30"/>
                <a:gd name="T23" fmla="*/ 9 h 22"/>
                <a:gd name="T24" fmla="*/ 19 w 30"/>
                <a:gd name="T25" fmla="*/ 0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22">
                  <a:moveTo>
                    <a:pt x="8" y="0"/>
                  </a:moveTo>
                  <a:cubicBezTo>
                    <a:pt x="10" y="3"/>
                    <a:pt x="16" y="2"/>
                    <a:pt x="15" y="7"/>
                  </a:cubicBezTo>
                  <a:cubicBezTo>
                    <a:pt x="16" y="8"/>
                    <a:pt x="18" y="6"/>
                    <a:pt x="17" y="6"/>
                  </a:cubicBezTo>
                  <a:cubicBezTo>
                    <a:pt x="19" y="7"/>
                    <a:pt x="18" y="10"/>
                    <a:pt x="21" y="10"/>
                  </a:cubicBezTo>
                  <a:cubicBezTo>
                    <a:pt x="23" y="10"/>
                    <a:pt x="24" y="14"/>
                    <a:pt x="26" y="16"/>
                  </a:cubicBezTo>
                  <a:cubicBezTo>
                    <a:pt x="29" y="15"/>
                    <a:pt x="28" y="15"/>
                    <a:pt x="30" y="17"/>
                  </a:cubicBezTo>
                  <a:cubicBezTo>
                    <a:pt x="28" y="20"/>
                    <a:pt x="20" y="17"/>
                    <a:pt x="15" y="18"/>
                  </a:cubicBezTo>
                  <a:cubicBezTo>
                    <a:pt x="13" y="19"/>
                    <a:pt x="10" y="19"/>
                    <a:pt x="9" y="22"/>
                  </a:cubicBezTo>
                  <a:cubicBezTo>
                    <a:pt x="6" y="20"/>
                    <a:pt x="5" y="17"/>
                    <a:pt x="0" y="18"/>
                  </a:cubicBezTo>
                  <a:cubicBezTo>
                    <a:pt x="0" y="17"/>
                    <a:pt x="1" y="17"/>
                    <a:pt x="2" y="17"/>
                  </a:cubicBezTo>
                  <a:cubicBezTo>
                    <a:pt x="1" y="15"/>
                    <a:pt x="1" y="14"/>
                    <a:pt x="3" y="14"/>
                  </a:cubicBezTo>
                  <a:cubicBezTo>
                    <a:pt x="1" y="10"/>
                    <a:pt x="4" y="9"/>
                    <a:pt x="3" y="4"/>
                  </a:cubicBezTo>
                  <a:cubicBezTo>
                    <a:pt x="6" y="3"/>
                    <a:pt x="8" y="3"/>
                    <a:pt x="8"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111" name="Freeform 110"/>
            <p:cNvSpPr/>
            <p:nvPr/>
          </p:nvSpPr>
          <p:spPr bwMode="auto">
            <a:xfrm>
              <a:off x="5791550" y="3005857"/>
              <a:ext cx="187325" cy="201612"/>
            </a:xfrm>
            <a:custGeom>
              <a:avLst/>
              <a:gdLst>
                <a:gd name="T0" fmla="*/ 9 w 50"/>
                <a:gd name="T1" fmla="*/ 19 h 54"/>
                <a:gd name="T2" fmla="*/ 5 w 50"/>
                <a:gd name="T3" fmla="*/ 16 h 54"/>
                <a:gd name="T4" fmla="*/ 0 w 50"/>
                <a:gd name="T5" fmla="*/ 7 h 54"/>
                <a:gd name="T6" fmla="*/ 21 w 50"/>
                <a:gd name="T7" fmla="*/ 5 h 54"/>
                <a:gd name="T8" fmla="*/ 33 w 50"/>
                <a:gd name="T9" fmla="*/ 9 h 54"/>
                <a:gd name="T10" fmla="*/ 33 w 50"/>
                <a:gd name="T11" fmla="*/ 16 h 54"/>
                <a:gd name="T12" fmla="*/ 38 w 50"/>
                <a:gd name="T13" fmla="*/ 21 h 54"/>
                <a:gd name="T14" fmla="*/ 50 w 50"/>
                <a:gd name="T15" fmla="*/ 26 h 54"/>
                <a:gd name="T16" fmla="*/ 68 w 50"/>
                <a:gd name="T17" fmla="*/ 42 h 54"/>
                <a:gd name="T18" fmla="*/ 76 w 50"/>
                <a:gd name="T19" fmla="*/ 52 h 54"/>
                <a:gd name="T20" fmla="*/ 83 w 50"/>
                <a:gd name="T21" fmla="*/ 54 h 54"/>
                <a:gd name="T22" fmla="*/ 87 w 50"/>
                <a:gd name="T23" fmla="*/ 59 h 54"/>
                <a:gd name="T24" fmla="*/ 87 w 50"/>
                <a:gd name="T25" fmla="*/ 66 h 54"/>
                <a:gd name="T26" fmla="*/ 94 w 50"/>
                <a:gd name="T27" fmla="*/ 71 h 54"/>
                <a:gd name="T28" fmla="*/ 101 w 50"/>
                <a:gd name="T29" fmla="*/ 80 h 54"/>
                <a:gd name="T30" fmla="*/ 109 w 50"/>
                <a:gd name="T31" fmla="*/ 85 h 54"/>
                <a:gd name="T32" fmla="*/ 113 w 50"/>
                <a:gd name="T33" fmla="*/ 99 h 54"/>
                <a:gd name="T34" fmla="*/ 116 w 50"/>
                <a:gd name="T35" fmla="*/ 111 h 54"/>
                <a:gd name="T36" fmla="*/ 118 w 50"/>
                <a:gd name="T37" fmla="*/ 118 h 54"/>
                <a:gd name="T38" fmla="*/ 104 w 50"/>
                <a:gd name="T39" fmla="*/ 120 h 54"/>
                <a:gd name="T40" fmla="*/ 94 w 50"/>
                <a:gd name="T41" fmla="*/ 120 h 54"/>
                <a:gd name="T42" fmla="*/ 94 w 50"/>
                <a:gd name="T43" fmla="*/ 115 h 54"/>
                <a:gd name="T44" fmla="*/ 87 w 50"/>
                <a:gd name="T45" fmla="*/ 115 h 54"/>
                <a:gd name="T46" fmla="*/ 76 w 50"/>
                <a:gd name="T47" fmla="*/ 103 h 54"/>
                <a:gd name="T48" fmla="*/ 78 w 50"/>
                <a:gd name="T49" fmla="*/ 99 h 54"/>
                <a:gd name="T50" fmla="*/ 76 w 50"/>
                <a:gd name="T51" fmla="*/ 99 h 54"/>
                <a:gd name="T52" fmla="*/ 71 w 50"/>
                <a:gd name="T53" fmla="*/ 94 h 54"/>
                <a:gd name="T54" fmla="*/ 66 w 50"/>
                <a:gd name="T55" fmla="*/ 94 h 54"/>
                <a:gd name="T56" fmla="*/ 54 w 50"/>
                <a:gd name="T57" fmla="*/ 82 h 54"/>
                <a:gd name="T58" fmla="*/ 50 w 50"/>
                <a:gd name="T59" fmla="*/ 64 h 54"/>
                <a:gd name="T60" fmla="*/ 47 w 50"/>
                <a:gd name="T61" fmla="*/ 68 h 54"/>
                <a:gd name="T62" fmla="*/ 40 w 50"/>
                <a:gd name="T63" fmla="*/ 54 h 54"/>
                <a:gd name="T64" fmla="*/ 35 w 50"/>
                <a:gd name="T65" fmla="*/ 49 h 54"/>
                <a:gd name="T66" fmla="*/ 31 w 50"/>
                <a:gd name="T67" fmla="*/ 45 h 54"/>
                <a:gd name="T68" fmla="*/ 28 w 50"/>
                <a:gd name="T69" fmla="*/ 35 h 54"/>
                <a:gd name="T70" fmla="*/ 19 w 50"/>
                <a:gd name="T71" fmla="*/ 28 h 54"/>
                <a:gd name="T72" fmla="*/ 14 w 50"/>
                <a:gd name="T73" fmla="*/ 24 h 54"/>
                <a:gd name="T74" fmla="*/ 9 w 50"/>
                <a:gd name="T75" fmla="*/ 19 h 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0" h="54">
                  <a:moveTo>
                    <a:pt x="4" y="8"/>
                  </a:moveTo>
                  <a:cubicBezTo>
                    <a:pt x="5" y="6"/>
                    <a:pt x="3" y="7"/>
                    <a:pt x="2" y="7"/>
                  </a:cubicBezTo>
                  <a:cubicBezTo>
                    <a:pt x="1" y="6"/>
                    <a:pt x="2" y="3"/>
                    <a:pt x="0" y="3"/>
                  </a:cubicBezTo>
                  <a:cubicBezTo>
                    <a:pt x="3" y="0"/>
                    <a:pt x="5" y="4"/>
                    <a:pt x="9" y="2"/>
                  </a:cubicBezTo>
                  <a:cubicBezTo>
                    <a:pt x="9" y="5"/>
                    <a:pt x="12" y="3"/>
                    <a:pt x="14" y="4"/>
                  </a:cubicBezTo>
                  <a:cubicBezTo>
                    <a:pt x="14" y="4"/>
                    <a:pt x="13" y="6"/>
                    <a:pt x="14" y="7"/>
                  </a:cubicBezTo>
                  <a:cubicBezTo>
                    <a:pt x="15" y="7"/>
                    <a:pt x="17" y="7"/>
                    <a:pt x="16" y="9"/>
                  </a:cubicBezTo>
                  <a:cubicBezTo>
                    <a:pt x="19" y="8"/>
                    <a:pt x="18" y="11"/>
                    <a:pt x="21" y="11"/>
                  </a:cubicBezTo>
                  <a:cubicBezTo>
                    <a:pt x="23" y="11"/>
                    <a:pt x="26" y="18"/>
                    <a:pt x="29" y="18"/>
                  </a:cubicBezTo>
                  <a:cubicBezTo>
                    <a:pt x="32" y="18"/>
                    <a:pt x="30" y="21"/>
                    <a:pt x="32" y="22"/>
                  </a:cubicBezTo>
                  <a:cubicBezTo>
                    <a:pt x="32" y="23"/>
                    <a:pt x="34" y="22"/>
                    <a:pt x="35" y="23"/>
                  </a:cubicBezTo>
                  <a:cubicBezTo>
                    <a:pt x="36" y="23"/>
                    <a:pt x="37" y="25"/>
                    <a:pt x="37" y="25"/>
                  </a:cubicBezTo>
                  <a:cubicBezTo>
                    <a:pt x="38" y="26"/>
                    <a:pt x="37" y="27"/>
                    <a:pt x="37" y="28"/>
                  </a:cubicBezTo>
                  <a:cubicBezTo>
                    <a:pt x="38" y="29"/>
                    <a:pt x="39" y="29"/>
                    <a:pt x="40" y="30"/>
                  </a:cubicBezTo>
                  <a:cubicBezTo>
                    <a:pt x="41" y="31"/>
                    <a:pt x="41" y="34"/>
                    <a:pt x="43" y="34"/>
                  </a:cubicBezTo>
                  <a:cubicBezTo>
                    <a:pt x="44" y="34"/>
                    <a:pt x="45" y="36"/>
                    <a:pt x="46" y="36"/>
                  </a:cubicBezTo>
                  <a:cubicBezTo>
                    <a:pt x="47" y="37"/>
                    <a:pt x="46" y="42"/>
                    <a:pt x="48" y="42"/>
                  </a:cubicBezTo>
                  <a:cubicBezTo>
                    <a:pt x="49" y="42"/>
                    <a:pt x="49" y="45"/>
                    <a:pt x="49" y="47"/>
                  </a:cubicBezTo>
                  <a:cubicBezTo>
                    <a:pt x="49" y="49"/>
                    <a:pt x="47" y="50"/>
                    <a:pt x="50" y="50"/>
                  </a:cubicBezTo>
                  <a:cubicBezTo>
                    <a:pt x="50" y="54"/>
                    <a:pt x="47" y="52"/>
                    <a:pt x="44" y="51"/>
                  </a:cubicBezTo>
                  <a:cubicBezTo>
                    <a:pt x="43" y="51"/>
                    <a:pt x="41" y="52"/>
                    <a:pt x="40" y="51"/>
                  </a:cubicBezTo>
                  <a:cubicBezTo>
                    <a:pt x="39" y="51"/>
                    <a:pt x="40" y="49"/>
                    <a:pt x="40" y="49"/>
                  </a:cubicBezTo>
                  <a:cubicBezTo>
                    <a:pt x="39" y="49"/>
                    <a:pt x="38" y="49"/>
                    <a:pt x="37" y="49"/>
                  </a:cubicBezTo>
                  <a:cubicBezTo>
                    <a:pt x="36" y="48"/>
                    <a:pt x="34" y="44"/>
                    <a:pt x="32" y="44"/>
                  </a:cubicBezTo>
                  <a:cubicBezTo>
                    <a:pt x="32" y="43"/>
                    <a:pt x="33" y="43"/>
                    <a:pt x="33" y="42"/>
                  </a:cubicBezTo>
                  <a:cubicBezTo>
                    <a:pt x="32" y="41"/>
                    <a:pt x="32" y="41"/>
                    <a:pt x="32" y="42"/>
                  </a:cubicBezTo>
                  <a:cubicBezTo>
                    <a:pt x="30" y="42"/>
                    <a:pt x="31" y="40"/>
                    <a:pt x="30" y="40"/>
                  </a:cubicBezTo>
                  <a:cubicBezTo>
                    <a:pt x="30" y="39"/>
                    <a:pt x="28" y="40"/>
                    <a:pt x="28" y="40"/>
                  </a:cubicBezTo>
                  <a:cubicBezTo>
                    <a:pt x="26" y="38"/>
                    <a:pt x="26" y="35"/>
                    <a:pt x="23" y="35"/>
                  </a:cubicBezTo>
                  <a:cubicBezTo>
                    <a:pt x="25" y="30"/>
                    <a:pt x="21" y="30"/>
                    <a:pt x="21" y="27"/>
                  </a:cubicBezTo>
                  <a:cubicBezTo>
                    <a:pt x="20" y="27"/>
                    <a:pt x="20" y="28"/>
                    <a:pt x="20" y="29"/>
                  </a:cubicBezTo>
                  <a:cubicBezTo>
                    <a:pt x="18" y="28"/>
                    <a:pt x="19" y="25"/>
                    <a:pt x="17" y="23"/>
                  </a:cubicBezTo>
                  <a:cubicBezTo>
                    <a:pt x="17" y="22"/>
                    <a:pt x="16" y="21"/>
                    <a:pt x="15" y="21"/>
                  </a:cubicBezTo>
                  <a:cubicBezTo>
                    <a:pt x="14" y="20"/>
                    <a:pt x="14" y="19"/>
                    <a:pt x="13" y="19"/>
                  </a:cubicBezTo>
                  <a:cubicBezTo>
                    <a:pt x="13" y="17"/>
                    <a:pt x="12" y="16"/>
                    <a:pt x="12" y="15"/>
                  </a:cubicBezTo>
                  <a:cubicBezTo>
                    <a:pt x="11" y="13"/>
                    <a:pt x="9" y="13"/>
                    <a:pt x="8" y="12"/>
                  </a:cubicBezTo>
                  <a:cubicBezTo>
                    <a:pt x="8" y="12"/>
                    <a:pt x="6" y="10"/>
                    <a:pt x="6" y="10"/>
                  </a:cubicBezTo>
                  <a:cubicBezTo>
                    <a:pt x="5" y="8"/>
                    <a:pt x="9" y="6"/>
                    <a:pt x="4" y="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112" name="Freeform 111"/>
            <p:cNvSpPr/>
            <p:nvPr/>
          </p:nvSpPr>
          <p:spPr bwMode="auto">
            <a:xfrm>
              <a:off x="4853338" y="3320182"/>
              <a:ext cx="134938" cy="247650"/>
            </a:xfrm>
            <a:custGeom>
              <a:avLst/>
              <a:gdLst>
                <a:gd name="T0" fmla="*/ 64 w 36"/>
                <a:gd name="T1" fmla="*/ 0 h 66"/>
                <a:gd name="T2" fmla="*/ 76 w 36"/>
                <a:gd name="T3" fmla="*/ 2 h 66"/>
                <a:gd name="T4" fmla="*/ 71 w 36"/>
                <a:gd name="T5" fmla="*/ 54 h 66"/>
                <a:gd name="T6" fmla="*/ 64 w 36"/>
                <a:gd name="T7" fmla="*/ 87 h 66"/>
                <a:gd name="T8" fmla="*/ 57 w 36"/>
                <a:gd name="T9" fmla="*/ 102 h 66"/>
                <a:gd name="T10" fmla="*/ 52 w 36"/>
                <a:gd name="T11" fmla="*/ 118 h 66"/>
                <a:gd name="T12" fmla="*/ 52 w 36"/>
                <a:gd name="T13" fmla="*/ 123 h 66"/>
                <a:gd name="T14" fmla="*/ 47 w 36"/>
                <a:gd name="T15" fmla="*/ 125 h 66"/>
                <a:gd name="T16" fmla="*/ 45 w 36"/>
                <a:gd name="T17" fmla="*/ 142 h 66"/>
                <a:gd name="T18" fmla="*/ 43 w 36"/>
                <a:gd name="T19" fmla="*/ 144 h 66"/>
                <a:gd name="T20" fmla="*/ 40 w 36"/>
                <a:gd name="T21" fmla="*/ 154 h 66"/>
                <a:gd name="T22" fmla="*/ 12 w 36"/>
                <a:gd name="T23" fmla="*/ 156 h 66"/>
                <a:gd name="T24" fmla="*/ 9 w 36"/>
                <a:gd name="T25" fmla="*/ 142 h 66"/>
                <a:gd name="T26" fmla="*/ 7 w 36"/>
                <a:gd name="T27" fmla="*/ 137 h 66"/>
                <a:gd name="T28" fmla="*/ 0 w 36"/>
                <a:gd name="T29" fmla="*/ 135 h 66"/>
                <a:gd name="T30" fmla="*/ 0 w 36"/>
                <a:gd name="T31" fmla="*/ 123 h 66"/>
                <a:gd name="T32" fmla="*/ 2 w 36"/>
                <a:gd name="T33" fmla="*/ 121 h 66"/>
                <a:gd name="T34" fmla="*/ 0 w 36"/>
                <a:gd name="T35" fmla="*/ 118 h 66"/>
                <a:gd name="T36" fmla="*/ 7 w 36"/>
                <a:gd name="T37" fmla="*/ 106 h 66"/>
                <a:gd name="T38" fmla="*/ 7 w 36"/>
                <a:gd name="T39" fmla="*/ 102 h 66"/>
                <a:gd name="T40" fmla="*/ 12 w 36"/>
                <a:gd name="T41" fmla="*/ 97 h 66"/>
                <a:gd name="T42" fmla="*/ 17 w 36"/>
                <a:gd name="T43" fmla="*/ 85 h 66"/>
                <a:gd name="T44" fmla="*/ 12 w 36"/>
                <a:gd name="T45" fmla="*/ 76 h 66"/>
                <a:gd name="T46" fmla="*/ 12 w 36"/>
                <a:gd name="T47" fmla="*/ 59 h 66"/>
                <a:gd name="T48" fmla="*/ 17 w 36"/>
                <a:gd name="T49" fmla="*/ 54 h 66"/>
                <a:gd name="T50" fmla="*/ 26 w 36"/>
                <a:gd name="T51" fmla="*/ 47 h 66"/>
                <a:gd name="T52" fmla="*/ 40 w 36"/>
                <a:gd name="T53" fmla="*/ 38 h 66"/>
                <a:gd name="T54" fmla="*/ 47 w 36"/>
                <a:gd name="T55" fmla="*/ 40 h 66"/>
                <a:gd name="T56" fmla="*/ 50 w 36"/>
                <a:gd name="T57" fmla="*/ 24 h 66"/>
                <a:gd name="T58" fmla="*/ 59 w 36"/>
                <a:gd name="T59" fmla="*/ 19 h 66"/>
                <a:gd name="T60" fmla="*/ 64 w 36"/>
                <a:gd name="T61" fmla="*/ 0 h 6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6" h="66">
                  <a:moveTo>
                    <a:pt x="27" y="0"/>
                  </a:moveTo>
                  <a:cubicBezTo>
                    <a:pt x="28" y="1"/>
                    <a:pt x="30" y="2"/>
                    <a:pt x="32" y="1"/>
                  </a:cubicBezTo>
                  <a:cubicBezTo>
                    <a:pt x="30" y="7"/>
                    <a:pt x="36" y="18"/>
                    <a:pt x="30" y="23"/>
                  </a:cubicBezTo>
                  <a:cubicBezTo>
                    <a:pt x="30" y="28"/>
                    <a:pt x="29" y="32"/>
                    <a:pt x="27" y="37"/>
                  </a:cubicBezTo>
                  <a:cubicBezTo>
                    <a:pt x="27" y="39"/>
                    <a:pt x="26" y="42"/>
                    <a:pt x="24" y="43"/>
                  </a:cubicBezTo>
                  <a:cubicBezTo>
                    <a:pt x="25" y="46"/>
                    <a:pt x="23" y="48"/>
                    <a:pt x="22" y="50"/>
                  </a:cubicBezTo>
                  <a:cubicBezTo>
                    <a:pt x="22" y="50"/>
                    <a:pt x="23" y="52"/>
                    <a:pt x="22" y="52"/>
                  </a:cubicBezTo>
                  <a:cubicBezTo>
                    <a:pt x="22" y="52"/>
                    <a:pt x="20" y="53"/>
                    <a:pt x="20" y="53"/>
                  </a:cubicBezTo>
                  <a:cubicBezTo>
                    <a:pt x="19" y="55"/>
                    <a:pt x="20" y="58"/>
                    <a:pt x="19" y="60"/>
                  </a:cubicBezTo>
                  <a:cubicBezTo>
                    <a:pt x="19" y="61"/>
                    <a:pt x="18" y="60"/>
                    <a:pt x="18" y="61"/>
                  </a:cubicBezTo>
                  <a:cubicBezTo>
                    <a:pt x="18" y="62"/>
                    <a:pt x="16" y="63"/>
                    <a:pt x="17" y="65"/>
                  </a:cubicBezTo>
                  <a:cubicBezTo>
                    <a:pt x="14" y="66"/>
                    <a:pt x="9" y="66"/>
                    <a:pt x="5" y="66"/>
                  </a:cubicBezTo>
                  <a:cubicBezTo>
                    <a:pt x="5" y="63"/>
                    <a:pt x="3" y="64"/>
                    <a:pt x="4" y="60"/>
                  </a:cubicBezTo>
                  <a:cubicBezTo>
                    <a:pt x="3" y="60"/>
                    <a:pt x="3" y="59"/>
                    <a:pt x="3" y="58"/>
                  </a:cubicBezTo>
                  <a:cubicBezTo>
                    <a:pt x="1" y="58"/>
                    <a:pt x="0" y="58"/>
                    <a:pt x="0" y="57"/>
                  </a:cubicBezTo>
                  <a:cubicBezTo>
                    <a:pt x="0" y="55"/>
                    <a:pt x="0" y="54"/>
                    <a:pt x="0" y="52"/>
                  </a:cubicBezTo>
                  <a:cubicBezTo>
                    <a:pt x="0" y="51"/>
                    <a:pt x="1" y="51"/>
                    <a:pt x="1" y="51"/>
                  </a:cubicBezTo>
                  <a:cubicBezTo>
                    <a:pt x="2" y="50"/>
                    <a:pt x="0" y="50"/>
                    <a:pt x="0" y="50"/>
                  </a:cubicBezTo>
                  <a:cubicBezTo>
                    <a:pt x="1" y="48"/>
                    <a:pt x="2" y="46"/>
                    <a:pt x="3" y="45"/>
                  </a:cubicBezTo>
                  <a:cubicBezTo>
                    <a:pt x="3" y="45"/>
                    <a:pt x="2" y="43"/>
                    <a:pt x="3" y="43"/>
                  </a:cubicBezTo>
                  <a:cubicBezTo>
                    <a:pt x="3" y="43"/>
                    <a:pt x="5" y="42"/>
                    <a:pt x="5" y="41"/>
                  </a:cubicBezTo>
                  <a:cubicBezTo>
                    <a:pt x="5" y="39"/>
                    <a:pt x="3" y="32"/>
                    <a:pt x="7" y="36"/>
                  </a:cubicBezTo>
                  <a:cubicBezTo>
                    <a:pt x="8" y="33"/>
                    <a:pt x="5" y="34"/>
                    <a:pt x="5" y="32"/>
                  </a:cubicBezTo>
                  <a:cubicBezTo>
                    <a:pt x="5" y="30"/>
                    <a:pt x="5" y="27"/>
                    <a:pt x="5" y="25"/>
                  </a:cubicBezTo>
                  <a:cubicBezTo>
                    <a:pt x="7" y="25"/>
                    <a:pt x="7" y="24"/>
                    <a:pt x="7" y="23"/>
                  </a:cubicBezTo>
                  <a:cubicBezTo>
                    <a:pt x="10" y="23"/>
                    <a:pt x="10" y="21"/>
                    <a:pt x="11" y="20"/>
                  </a:cubicBezTo>
                  <a:cubicBezTo>
                    <a:pt x="12" y="19"/>
                    <a:pt x="17" y="20"/>
                    <a:pt x="17" y="16"/>
                  </a:cubicBezTo>
                  <a:cubicBezTo>
                    <a:pt x="19" y="15"/>
                    <a:pt x="19" y="17"/>
                    <a:pt x="20" y="17"/>
                  </a:cubicBezTo>
                  <a:cubicBezTo>
                    <a:pt x="19" y="13"/>
                    <a:pt x="21" y="12"/>
                    <a:pt x="21" y="10"/>
                  </a:cubicBezTo>
                  <a:cubicBezTo>
                    <a:pt x="25" y="12"/>
                    <a:pt x="24" y="2"/>
                    <a:pt x="25" y="8"/>
                  </a:cubicBezTo>
                  <a:cubicBezTo>
                    <a:pt x="29" y="7"/>
                    <a:pt x="25" y="2"/>
                    <a:pt x="27"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113" name="Freeform 112"/>
            <p:cNvSpPr/>
            <p:nvPr/>
          </p:nvSpPr>
          <p:spPr bwMode="auto">
            <a:xfrm>
              <a:off x="6110638" y="3309069"/>
              <a:ext cx="727075" cy="533400"/>
            </a:xfrm>
            <a:custGeom>
              <a:avLst/>
              <a:gdLst>
                <a:gd name="T0" fmla="*/ 267 w 194"/>
                <a:gd name="T1" fmla="*/ 26 h 142"/>
                <a:gd name="T2" fmla="*/ 255 w 194"/>
                <a:gd name="T3" fmla="*/ 33 h 142"/>
                <a:gd name="T4" fmla="*/ 269 w 194"/>
                <a:gd name="T5" fmla="*/ 50 h 142"/>
                <a:gd name="T6" fmla="*/ 307 w 194"/>
                <a:gd name="T7" fmla="*/ 71 h 142"/>
                <a:gd name="T8" fmla="*/ 319 w 194"/>
                <a:gd name="T9" fmla="*/ 54 h 142"/>
                <a:gd name="T10" fmla="*/ 321 w 194"/>
                <a:gd name="T11" fmla="*/ 45 h 142"/>
                <a:gd name="T12" fmla="*/ 323 w 194"/>
                <a:gd name="T13" fmla="*/ 19 h 142"/>
                <a:gd name="T14" fmla="*/ 333 w 194"/>
                <a:gd name="T15" fmla="*/ 5 h 142"/>
                <a:gd name="T16" fmla="*/ 340 w 194"/>
                <a:gd name="T17" fmla="*/ 17 h 142"/>
                <a:gd name="T18" fmla="*/ 354 w 194"/>
                <a:gd name="T19" fmla="*/ 45 h 142"/>
                <a:gd name="T20" fmla="*/ 368 w 194"/>
                <a:gd name="T21" fmla="*/ 64 h 142"/>
                <a:gd name="T22" fmla="*/ 382 w 194"/>
                <a:gd name="T23" fmla="*/ 83 h 142"/>
                <a:gd name="T24" fmla="*/ 392 w 194"/>
                <a:gd name="T25" fmla="*/ 104 h 142"/>
                <a:gd name="T26" fmla="*/ 399 w 194"/>
                <a:gd name="T27" fmla="*/ 111 h 142"/>
                <a:gd name="T28" fmla="*/ 416 w 194"/>
                <a:gd name="T29" fmla="*/ 123 h 142"/>
                <a:gd name="T30" fmla="*/ 430 w 194"/>
                <a:gd name="T31" fmla="*/ 149 h 142"/>
                <a:gd name="T32" fmla="*/ 434 w 194"/>
                <a:gd name="T33" fmla="*/ 156 h 142"/>
                <a:gd name="T34" fmla="*/ 451 w 194"/>
                <a:gd name="T35" fmla="*/ 166 h 142"/>
                <a:gd name="T36" fmla="*/ 458 w 194"/>
                <a:gd name="T37" fmla="*/ 213 h 142"/>
                <a:gd name="T38" fmla="*/ 449 w 194"/>
                <a:gd name="T39" fmla="*/ 237 h 142"/>
                <a:gd name="T40" fmla="*/ 449 w 194"/>
                <a:gd name="T41" fmla="*/ 244 h 142"/>
                <a:gd name="T42" fmla="*/ 444 w 194"/>
                <a:gd name="T43" fmla="*/ 260 h 142"/>
                <a:gd name="T44" fmla="*/ 427 w 194"/>
                <a:gd name="T45" fmla="*/ 274 h 142"/>
                <a:gd name="T46" fmla="*/ 413 w 194"/>
                <a:gd name="T47" fmla="*/ 317 h 142"/>
                <a:gd name="T48" fmla="*/ 387 w 194"/>
                <a:gd name="T49" fmla="*/ 329 h 142"/>
                <a:gd name="T50" fmla="*/ 378 w 194"/>
                <a:gd name="T51" fmla="*/ 336 h 142"/>
                <a:gd name="T52" fmla="*/ 354 w 194"/>
                <a:gd name="T53" fmla="*/ 331 h 142"/>
                <a:gd name="T54" fmla="*/ 305 w 194"/>
                <a:gd name="T55" fmla="*/ 322 h 142"/>
                <a:gd name="T56" fmla="*/ 302 w 194"/>
                <a:gd name="T57" fmla="*/ 305 h 142"/>
                <a:gd name="T58" fmla="*/ 300 w 194"/>
                <a:gd name="T59" fmla="*/ 298 h 142"/>
                <a:gd name="T60" fmla="*/ 276 w 194"/>
                <a:gd name="T61" fmla="*/ 282 h 142"/>
                <a:gd name="T62" fmla="*/ 267 w 194"/>
                <a:gd name="T63" fmla="*/ 267 h 142"/>
                <a:gd name="T64" fmla="*/ 243 w 194"/>
                <a:gd name="T65" fmla="*/ 258 h 142"/>
                <a:gd name="T66" fmla="*/ 231 w 194"/>
                <a:gd name="T67" fmla="*/ 253 h 142"/>
                <a:gd name="T68" fmla="*/ 179 w 194"/>
                <a:gd name="T69" fmla="*/ 241 h 142"/>
                <a:gd name="T70" fmla="*/ 151 w 194"/>
                <a:gd name="T71" fmla="*/ 251 h 142"/>
                <a:gd name="T72" fmla="*/ 142 w 194"/>
                <a:gd name="T73" fmla="*/ 256 h 142"/>
                <a:gd name="T74" fmla="*/ 132 w 194"/>
                <a:gd name="T75" fmla="*/ 265 h 142"/>
                <a:gd name="T76" fmla="*/ 127 w 194"/>
                <a:gd name="T77" fmla="*/ 265 h 142"/>
                <a:gd name="T78" fmla="*/ 76 w 194"/>
                <a:gd name="T79" fmla="*/ 272 h 142"/>
                <a:gd name="T80" fmla="*/ 68 w 194"/>
                <a:gd name="T81" fmla="*/ 277 h 142"/>
                <a:gd name="T82" fmla="*/ 21 w 194"/>
                <a:gd name="T83" fmla="*/ 286 h 142"/>
                <a:gd name="T84" fmla="*/ 26 w 194"/>
                <a:gd name="T85" fmla="*/ 256 h 142"/>
                <a:gd name="T86" fmla="*/ 21 w 194"/>
                <a:gd name="T87" fmla="*/ 239 h 142"/>
                <a:gd name="T88" fmla="*/ 21 w 194"/>
                <a:gd name="T89" fmla="*/ 227 h 142"/>
                <a:gd name="T90" fmla="*/ 12 w 194"/>
                <a:gd name="T91" fmla="*/ 211 h 142"/>
                <a:gd name="T92" fmla="*/ 9 w 194"/>
                <a:gd name="T93" fmla="*/ 196 h 142"/>
                <a:gd name="T94" fmla="*/ 5 w 194"/>
                <a:gd name="T95" fmla="*/ 180 h 142"/>
                <a:gd name="T96" fmla="*/ 7 w 194"/>
                <a:gd name="T97" fmla="*/ 166 h 142"/>
                <a:gd name="T98" fmla="*/ 7 w 194"/>
                <a:gd name="T99" fmla="*/ 130 h 142"/>
                <a:gd name="T100" fmla="*/ 38 w 194"/>
                <a:gd name="T101" fmla="*/ 111 h 142"/>
                <a:gd name="T102" fmla="*/ 73 w 194"/>
                <a:gd name="T103" fmla="*/ 102 h 142"/>
                <a:gd name="T104" fmla="*/ 94 w 194"/>
                <a:gd name="T105" fmla="*/ 95 h 142"/>
                <a:gd name="T106" fmla="*/ 102 w 194"/>
                <a:gd name="T107" fmla="*/ 64 h 142"/>
                <a:gd name="T108" fmla="*/ 127 w 194"/>
                <a:gd name="T109" fmla="*/ 64 h 142"/>
                <a:gd name="T110" fmla="*/ 132 w 194"/>
                <a:gd name="T111" fmla="*/ 45 h 142"/>
                <a:gd name="T112" fmla="*/ 153 w 194"/>
                <a:gd name="T113" fmla="*/ 31 h 142"/>
                <a:gd name="T114" fmla="*/ 170 w 194"/>
                <a:gd name="T115" fmla="*/ 38 h 142"/>
                <a:gd name="T116" fmla="*/ 177 w 194"/>
                <a:gd name="T117" fmla="*/ 40 h 142"/>
                <a:gd name="T118" fmla="*/ 182 w 194"/>
                <a:gd name="T119" fmla="*/ 35 h 142"/>
                <a:gd name="T120" fmla="*/ 201 w 194"/>
                <a:gd name="T121" fmla="*/ 19 h 142"/>
                <a:gd name="T122" fmla="*/ 215 w 194"/>
                <a:gd name="T123" fmla="*/ 14 h 14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4" h="142">
                  <a:moveTo>
                    <a:pt x="113" y="6"/>
                  </a:moveTo>
                  <a:cubicBezTo>
                    <a:pt x="113" y="8"/>
                    <a:pt x="113" y="10"/>
                    <a:pt x="113" y="11"/>
                  </a:cubicBezTo>
                  <a:cubicBezTo>
                    <a:pt x="111" y="11"/>
                    <a:pt x="110" y="11"/>
                    <a:pt x="109" y="11"/>
                  </a:cubicBezTo>
                  <a:cubicBezTo>
                    <a:pt x="110" y="13"/>
                    <a:pt x="110" y="14"/>
                    <a:pt x="108" y="14"/>
                  </a:cubicBezTo>
                  <a:cubicBezTo>
                    <a:pt x="110" y="16"/>
                    <a:pt x="108" y="15"/>
                    <a:pt x="108" y="19"/>
                  </a:cubicBezTo>
                  <a:cubicBezTo>
                    <a:pt x="109" y="20"/>
                    <a:pt x="111" y="21"/>
                    <a:pt x="114" y="21"/>
                  </a:cubicBezTo>
                  <a:cubicBezTo>
                    <a:pt x="114" y="26"/>
                    <a:pt x="122" y="24"/>
                    <a:pt x="122" y="29"/>
                  </a:cubicBezTo>
                  <a:cubicBezTo>
                    <a:pt x="125" y="29"/>
                    <a:pt x="129" y="29"/>
                    <a:pt x="130" y="30"/>
                  </a:cubicBezTo>
                  <a:cubicBezTo>
                    <a:pt x="132" y="30"/>
                    <a:pt x="130" y="25"/>
                    <a:pt x="135" y="27"/>
                  </a:cubicBezTo>
                  <a:cubicBezTo>
                    <a:pt x="134" y="26"/>
                    <a:pt x="133" y="23"/>
                    <a:pt x="135" y="23"/>
                  </a:cubicBezTo>
                  <a:cubicBezTo>
                    <a:pt x="136" y="23"/>
                    <a:pt x="135" y="21"/>
                    <a:pt x="135" y="20"/>
                  </a:cubicBezTo>
                  <a:cubicBezTo>
                    <a:pt x="135" y="20"/>
                    <a:pt x="136" y="19"/>
                    <a:pt x="136" y="19"/>
                  </a:cubicBezTo>
                  <a:cubicBezTo>
                    <a:pt x="136" y="17"/>
                    <a:pt x="138" y="16"/>
                    <a:pt x="137" y="14"/>
                  </a:cubicBezTo>
                  <a:cubicBezTo>
                    <a:pt x="137" y="13"/>
                    <a:pt x="136" y="11"/>
                    <a:pt x="137" y="8"/>
                  </a:cubicBezTo>
                  <a:cubicBezTo>
                    <a:pt x="137" y="8"/>
                    <a:pt x="139" y="8"/>
                    <a:pt x="140" y="8"/>
                  </a:cubicBezTo>
                  <a:cubicBezTo>
                    <a:pt x="141" y="7"/>
                    <a:pt x="140" y="3"/>
                    <a:pt x="141" y="2"/>
                  </a:cubicBezTo>
                  <a:cubicBezTo>
                    <a:pt x="143" y="2"/>
                    <a:pt x="142" y="6"/>
                    <a:pt x="143" y="7"/>
                  </a:cubicBezTo>
                  <a:cubicBezTo>
                    <a:pt x="143" y="7"/>
                    <a:pt x="144" y="7"/>
                    <a:pt x="144" y="7"/>
                  </a:cubicBezTo>
                  <a:cubicBezTo>
                    <a:pt x="145" y="9"/>
                    <a:pt x="146" y="11"/>
                    <a:pt x="147" y="13"/>
                  </a:cubicBezTo>
                  <a:cubicBezTo>
                    <a:pt x="148" y="15"/>
                    <a:pt x="150" y="16"/>
                    <a:pt x="150" y="19"/>
                  </a:cubicBezTo>
                  <a:cubicBezTo>
                    <a:pt x="153" y="15"/>
                    <a:pt x="151" y="20"/>
                    <a:pt x="155" y="20"/>
                  </a:cubicBezTo>
                  <a:cubicBezTo>
                    <a:pt x="155" y="22"/>
                    <a:pt x="154" y="25"/>
                    <a:pt x="156" y="27"/>
                  </a:cubicBezTo>
                  <a:cubicBezTo>
                    <a:pt x="158" y="29"/>
                    <a:pt x="156" y="31"/>
                    <a:pt x="157" y="35"/>
                  </a:cubicBezTo>
                  <a:cubicBezTo>
                    <a:pt x="160" y="31"/>
                    <a:pt x="158" y="35"/>
                    <a:pt x="162" y="35"/>
                  </a:cubicBezTo>
                  <a:cubicBezTo>
                    <a:pt x="162" y="37"/>
                    <a:pt x="161" y="37"/>
                    <a:pt x="161" y="39"/>
                  </a:cubicBezTo>
                  <a:cubicBezTo>
                    <a:pt x="163" y="40"/>
                    <a:pt x="166" y="40"/>
                    <a:pt x="166" y="44"/>
                  </a:cubicBezTo>
                  <a:cubicBezTo>
                    <a:pt x="166" y="45"/>
                    <a:pt x="168" y="44"/>
                    <a:pt x="169" y="44"/>
                  </a:cubicBezTo>
                  <a:cubicBezTo>
                    <a:pt x="169" y="45"/>
                    <a:pt x="169" y="46"/>
                    <a:pt x="169" y="47"/>
                  </a:cubicBezTo>
                  <a:cubicBezTo>
                    <a:pt x="169" y="47"/>
                    <a:pt x="171" y="46"/>
                    <a:pt x="171" y="47"/>
                  </a:cubicBezTo>
                  <a:cubicBezTo>
                    <a:pt x="173" y="49"/>
                    <a:pt x="173" y="52"/>
                    <a:pt x="176" y="52"/>
                  </a:cubicBezTo>
                  <a:cubicBezTo>
                    <a:pt x="176" y="54"/>
                    <a:pt x="178" y="58"/>
                    <a:pt x="180" y="60"/>
                  </a:cubicBezTo>
                  <a:cubicBezTo>
                    <a:pt x="180" y="61"/>
                    <a:pt x="181" y="62"/>
                    <a:pt x="182" y="63"/>
                  </a:cubicBezTo>
                  <a:cubicBezTo>
                    <a:pt x="182" y="64"/>
                    <a:pt x="184" y="63"/>
                    <a:pt x="184" y="63"/>
                  </a:cubicBezTo>
                  <a:cubicBezTo>
                    <a:pt x="185" y="64"/>
                    <a:pt x="184" y="65"/>
                    <a:pt x="184" y="66"/>
                  </a:cubicBezTo>
                  <a:cubicBezTo>
                    <a:pt x="185" y="66"/>
                    <a:pt x="187" y="66"/>
                    <a:pt x="187" y="66"/>
                  </a:cubicBezTo>
                  <a:cubicBezTo>
                    <a:pt x="189" y="68"/>
                    <a:pt x="187" y="71"/>
                    <a:pt x="191" y="70"/>
                  </a:cubicBezTo>
                  <a:cubicBezTo>
                    <a:pt x="189" y="74"/>
                    <a:pt x="192" y="78"/>
                    <a:pt x="193" y="83"/>
                  </a:cubicBezTo>
                  <a:cubicBezTo>
                    <a:pt x="193" y="86"/>
                    <a:pt x="191" y="89"/>
                    <a:pt x="194" y="90"/>
                  </a:cubicBezTo>
                  <a:cubicBezTo>
                    <a:pt x="191" y="92"/>
                    <a:pt x="192" y="94"/>
                    <a:pt x="191" y="99"/>
                  </a:cubicBezTo>
                  <a:cubicBezTo>
                    <a:pt x="191" y="98"/>
                    <a:pt x="189" y="99"/>
                    <a:pt x="190" y="100"/>
                  </a:cubicBezTo>
                  <a:cubicBezTo>
                    <a:pt x="190" y="100"/>
                    <a:pt x="191" y="100"/>
                    <a:pt x="191" y="100"/>
                  </a:cubicBezTo>
                  <a:cubicBezTo>
                    <a:pt x="191" y="100"/>
                    <a:pt x="191" y="103"/>
                    <a:pt x="190" y="103"/>
                  </a:cubicBezTo>
                  <a:cubicBezTo>
                    <a:pt x="190" y="104"/>
                    <a:pt x="188" y="104"/>
                    <a:pt x="188" y="105"/>
                  </a:cubicBezTo>
                  <a:cubicBezTo>
                    <a:pt x="187" y="106"/>
                    <a:pt x="190" y="108"/>
                    <a:pt x="188" y="110"/>
                  </a:cubicBezTo>
                  <a:cubicBezTo>
                    <a:pt x="186" y="110"/>
                    <a:pt x="186" y="114"/>
                    <a:pt x="183" y="113"/>
                  </a:cubicBezTo>
                  <a:cubicBezTo>
                    <a:pt x="184" y="115"/>
                    <a:pt x="183" y="116"/>
                    <a:pt x="181" y="116"/>
                  </a:cubicBezTo>
                  <a:cubicBezTo>
                    <a:pt x="182" y="121"/>
                    <a:pt x="179" y="122"/>
                    <a:pt x="180" y="127"/>
                  </a:cubicBezTo>
                  <a:cubicBezTo>
                    <a:pt x="175" y="126"/>
                    <a:pt x="176" y="131"/>
                    <a:pt x="175" y="134"/>
                  </a:cubicBezTo>
                  <a:cubicBezTo>
                    <a:pt x="173" y="134"/>
                    <a:pt x="171" y="134"/>
                    <a:pt x="171" y="135"/>
                  </a:cubicBezTo>
                  <a:cubicBezTo>
                    <a:pt x="171" y="137"/>
                    <a:pt x="167" y="137"/>
                    <a:pt x="164" y="139"/>
                  </a:cubicBezTo>
                  <a:cubicBezTo>
                    <a:pt x="164" y="139"/>
                    <a:pt x="163" y="141"/>
                    <a:pt x="162" y="141"/>
                  </a:cubicBezTo>
                  <a:cubicBezTo>
                    <a:pt x="161" y="142"/>
                    <a:pt x="160" y="141"/>
                    <a:pt x="160" y="142"/>
                  </a:cubicBezTo>
                  <a:cubicBezTo>
                    <a:pt x="157" y="141"/>
                    <a:pt x="156" y="138"/>
                    <a:pt x="153" y="137"/>
                  </a:cubicBezTo>
                  <a:cubicBezTo>
                    <a:pt x="150" y="136"/>
                    <a:pt x="151" y="139"/>
                    <a:pt x="150" y="140"/>
                  </a:cubicBezTo>
                  <a:cubicBezTo>
                    <a:pt x="148" y="141"/>
                    <a:pt x="144" y="140"/>
                    <a:pt x="142" y="142"/>
                  </a:cubicBezTo>
                  <a:cubicBezTo>
                    <a:pt x="138" y="140"/>
                    <a:pt x="135" y="137"/>
                    <a:pt x="129" y="136"/>
                  </a:cubicBezTo>
                  <a:cubicBezTo>
                    <a:pt x="130" y="135"/>
                    <a:pt x="130" y="133"/>
                    <a:pt x="129" y="130"/>
                  </a:cubicBezTo>
                  <a:cubicBezTo>
                    <a:pt x="129" y="130"/>
                    <a:pt x="128" y="130"/>
                    <a:pt x="128" y="129"/>
                  </a:cubicBezTo>
                  <a:cubicBezTo>
                    <a:pt x="128" y="129"/>
                    <a:pt x="128" y="128"/>
                    <a:pt x="128" y="128"/>
                  </a:cubicBezTo>
                  <a:cubicBezTo>
                    <a:pt x="127" y="127"/>
                    <a:pt x="125" y="126"/>
                    <a:pt x="127" y="126"/>
                  </a:cubicBezTo>
                  <a:cubicBezTo>
                    <a:pt x="126" y="125"/>
                    <a:pt x="121" y="122"/>
                    <a:pt x="121" y="125"/>
                  </a:cubicBezTo>
                  <a:cubicBezTo>
                    <a:pt x="119" y="123"/>
                    <a:pt x="119" y="120"/>
                    <a:pt x="117" y="119"/>
                  </a:cubicBezTo>
                  <a:cubicBezTo>
                    <a:pt x="117" y="116"/>
                    <a:pt x="118" y="116"/>
                    <a:pt x="118" y="114"/>
                  </a:cubicBezTo>
                  <a:cubicBezTo>
                    <a:pt x="117" y="113"/>
                    <a:pt x="116" y="114"/>
                    <a:pt x="113" y="113"/>
                  </a:cubicBezTo>
                  <a:cubicBezTo>
                    <a:pt x="110" y="114"/>
                    <a:pt x="110" y="118"/>
                    <a:pt x="105" y="117"/>
                  </a:cubicBezTo>
                  <a:cubicBezTo>
                    <a:pt x="107" y="113"/>
                    <a:pt x="102" y="114"/>
                    <a:pt x="103" y="109"/>
                  </a:cubicBezTo>
                  <a:cubicBezTo>
                    <a:pt x="100" y="109"/>
                    <a:pt x="100" y="107"/>
                    <a:pt x="96" y="108"/>
                  </a:cubicBezTo>
                  <a:cubicBezTo>
                    <a:pt x="96" y="107"/>
                    <a:pt x="97" y="107"/>
                    <a:pt x="98" y="107"/>
                  </a:cubicBezTo>
                  <a:cubicBezTo>
                    <a:pt x="95" y="103"/>
                    <a:pt x="93" y="106"/>
                    <a:pt x="87" y="106"/>
                  </a:cubicBezTo>
                  <a:cubicBezTo>
                    <a:pt x="83" y="105"/>
                    <a:pt x="79" y="104"/>
                    <a:pt x="76" y="102"/>
                  </a:cubicBezTo>
                  <a:cubicBezTo>
                    <a:pt x="73" y="103"/>
                    <a:pt x="70" y="103"/>
                    <a:pt x="69" y="106"/>
                  </a:cubicBezTo>
                  <a:cubicBezTo>
                    <a:pt x="67" y="106"/>
                    <a:pt x="66" y="106"/>
                    <a:pt x="64" y="106"/>
                  </a:cubicBezTo>
                  <a:cubicBezTo>
                    <a:pt x="63" y="106"/>
                    <a:pt x="63" y="107"/>
                    <a:pt x="63" y="107"/>
                  </a:cubicBezTo>
                  <a:cubicBezTo>
                    <a:pt x="61" y="107"/>
                    <a:pt x="62" y="105"/>
                    <a:pt x="60" y="108"/>
                  </a:cubicBezTo>
                  <a:cubicBezTo>
                    <a:pt x="59" y="109"/>
                    <a:pt x="58" y="109"/>
                    <a:pt x="58" y="110"/>
                  </a:cubicBezTo>
                  <a:cubicBezTo>
                    <a:pt x="57" y="109"/>
                    <a:pt x="56" y="107"/>
                    <a:pt x="56" y="112"/>
                  </a:cubicBezTo>
                  <a:cubicBezTo>
                    <a:pt x="55" y="111"/>
                    <a:pt x="55" y="110"/>
                    <a:pt x="54" y="110"/>
                  </a:cubicBezTo>
                  <a:cubicBezTo>
                    <a:pt x="52" y="110"/>
                    <a:pt x="53" y="112"/>
                    <a:pt x="54" y="112"/>
                  </a:cubicBezTo>
                  <a:cubicBezTo>
                    <a:pt x="52" y="114"/>
                    <a:pt x="49" y="113"/>
                    <a:pt x="48" y="116"/>
                  </a:cubicBezTo>
                  <a:cubicBezTo>
                    <a:pt x="45" y="114"/>
                    <a:pt x="37" y="116"/>
                    <a:pt x="32" y="115"/>
                  </a:cubicBezTo>
                  <a:cubicBezTo>
                    <a:pt x="31" y="115"/>
                    <a:pt x="32" y="117"/>
                    <a:pt x="31" y="117"/>
                  </a:cubicBezTo>
                  <a:cubicBezTo>
                    <a:pt x="31" y="118"/>
                    <a:pt x="30" y="117"/>
                    <a:pt x="29" y="117"/>
                  </a:cubicBezTo>
                  <a:cubicBezTo>
                    <a:pt x="28" y="118"/>
                    <a:pt x="27" y="118"/>
                    <a:pt x="25" y="119"/>
                  </a:cubicBezTo>
                  <a:cubicBezTo>
                    <a:pt x="22" y="119"/>
                    <a:pt x="16" y="122"/>
                    <a:pt x="9" y="121"/>
                  </a:cubicBezTo>
                  <a:cubicBezTo>
                    <a:pt x="10" y="118"/>
                    <a:pt x="9" y="114"/>
                    <a:pt x="12" y="114"/>
                  </a:cubicBezTo>
                  <a:cubicBezTo>
                    <a:pt x="12" y="112"/>
                    <a:pt x="14" y="108"/>
                    <a:pt x="11" y="108"/>
                  </a:cubicBezTo>
                  <a:cubicBezTo>
                    <a:pt x="8" y="108"/>
                    <a:pt x="12" y="107"/>
                    <a:pt x="11" y="103"/>
                  </a:cubicBezTo>
                  <a:cubicBezTo>
                    <a:pt x="10" y="100"/>
                    <a:pt x="10" y="106"/>
                    <a:pt x="9" y="101"/>
                  </a:cubicBezTo>
                  <a:cubicBezTo>
                    <a:pt x="9" y="101"/>
                    <a:pt x="9" y="99"/>
                    <a:pt x="9" y="99"/>
                  </a:cubicBezTo>
                  <a:cubicBezTo>
                    <a:pt x="7" y="97"/>
                    <a:pt x="9" y="98"/>
                    <a:pt x="9" y="96"/>
                  </a:cubicBezTo>
                  <a:cubicBezTo>
                    <a:pt x="9" y="94"/>
                    <a:pt x="6" y="92"/>
                    <a:pt x="8" y="90"/>
                  </a:cubicBezTo>
                  <a:cubicBezTo>
                    <a:pt x="8" y="89"/>
                    <a:pt x="6" y="90"/>
                    <a:pt x="5" y="89"/>
                  </a:cubicBezTo>
                  <a:cubicBezTo>
                    <a:pt x="5" y="89"/>
                    <a:pt x="6" y="87"/>
                    <a:pt x="5" y="87"/>
                  </a:cubicBezTo>
                  <a:cubicBezTo>
                    <a:pt x="5" y="87"/>
                    <a:pt x="4" y="83"/>
                    <a:pt x="4" y="83"/>
                  </a:cubicBezTo>
                  <a:cubicBezTo>
                    <a:pt x="3" y="82"/>
                    <a:pt x="5" y="83"/>
                    <a:pt x="4" y="81"/>
                  </a:cubicBezTo>
                  <a:cubicBezTo>
                    <a:pt x="4" y="79"/>
                    <a:pt x="1" y="79"/>
                    <a:pt x="2" y="76"/>
                  </a:cubicBezTo>
                  <a:cubicBezTo>
                    <a:pt x="5" y="77"/>
                    <a:pt x="3" y="72"/>
                    <a:pt x="5" y="72"/>
                  </a:cubicBezTo>
                  <a:cubicBezTo>
                    <a:pt x="6" y="70"/>
                    <a:pt x="3" y="71"/>
                    <a:pt x="3" y="70"/>
                  </a:cubicBezTo>
                  <a:cubicBezTo>
                    <a:pt x="2" y="69"/>
                    <a:pt x="4" y="66"/>
                    <a:pt x="1" y="67"/>
                  </a:cubicBezTo>
                  <a:cubicBezTo>
                    <a:pt x="0" y="61"/>
                    <a:pt x="3" y="59"/>
                    <a:pt x="3" y="55"/>
                  </a:cubicBezTo>
                  <a:cubicBezTo>
                    <a:pt x="4" y="57"/>
                    <a:pt x="9" y="56"/>
                    <a:pt x="9" y="53"/>
                  </a:cubicBezTo>
                  <a:cubicBezTo>
                    <a:pt x="9" y="50"/>
                    <a:pt x="17" y="52"/>
                    <a:pt x="16" y="47"/>
                  </a:cubicBezTo>
                  <a:cubicBezTo>
                    <a:pt x="23" y="48"/>
                    <a:pt x="26" y="45"/>
                    <a:pt x="31" y="44"/>
                  </a:cubicBezTo>
                  <a:cubicBezTo>
                    <a:pt x="33" y="45"/>
                    <a:pt x="32" y="43"/>
                    <a:pt x="31" y="43"/>
                  </a:cubicBezTo>
                  <a:cubicBezTo>
                    <a:pt x="33" y="41"/>
                    <a:pt x="37" y="43"/>
                    <a:pt x="37" y="39"/>
                  </a:cubicBezTo>
                  <a:cubicBezTo>
                    <a:pt x="38" y="39"/>
                    <a:pt x="38" y="40"/>
                    <a:pt x="40" y="40"/>
                  </a:cubicBezTo>
                  <a:cubicBezTo>
                    <a:pt x="42" y="40"/>
                    <a:pt x="39" y="34"/>
                    <a:pt x="43" y="36"/>
                  </a:cubicBezTo>
                  <a:cubicBezTo>
                    <a:pt x="42" y="31"/>
                    <a:pt x="43" y="32"/>
                    <a:pt x="43" y="27"/>
                  </a:cubicBezTo>
                  <a:cubicBezTo>
                    <a:pt x="46" y="27"/>
                    <a:pt x="48" y="28"/>
                    <a:pt x="50" y="29"/>
                  </a:cubicBezTo>
                  <a:cubicBezTo>
                    <a:pt x="51" y="28"/>
                    <a:pt x="51" y="26"/>
                    <a:pt x="54" y="27"/>
                  </a:cubicBezTo>
                  <a:cubicBezTo>
                    <a:pt x="52" y="24"/>
                    <a:pt x="57" y="22"/>
                    <a:pt x="54" y="22"/>
                  </a:cubicBezTo>
                  <a:cubicBezTo>
                    <a:pt x="54" y="21"/>
                    <a:pt x="56" y="21"/>
                    <a:pt x="56" y="19"/>
                  </a:cubicBezTo>
                  <a:cubicBezTo>
                    <a:pt x="60" y="19"/>
                    <a:pt x="57" y="14"/>
                    <a:pt x="62" y="16"/>
                  </a:cubicBezTo>
                  <a:cubicBezTo>
                    <a:pt x="63" y="15"/>
                    <a:pt x="64" y="14"/>
                    <a:pt x="65" y="13"/>
                  </a:cubicBezTo>
                  <a:cubicBezTo>
                    <a:pt x="67" y="14"/>
                    <a:pt x="69" y="14"/>
                    <a:pt x="71" y="14"/>
                  </a:cubicBezTo>
                  <a:cubicBezTo>
                    <a:pt x="69" y="16"/>
                    <a:pt x="72" y="15"/>
                    <a:pt x="72" y="16"/>
                  </a:cubicBezTo>
                  <a:cubicBezTo>
                    <a:pt x="73" y="16"/>
                    <a:pt x="72" y="17"/>
                    <a:pt x="72" y="17"/>
                  </a:cubicBezTo>
                  <a:cubicBezTo>
                    <a:pt x="73" y="18"/>
                    <a:pt x="75" y="17"/>
                    <a:pt x="75" y="17"/>
                  </a:cubicBezTo>
                  <a:cubicBezTo>
                    <a:pt x="75" y="18"/>
                    <a:pt x="76" y="21"/>
                    <a:pt x="80" y="20"/>
                  </a:cubicBezTo>
                  <a:cubicBezTo>
                    <a:pt x="81" y="20"/>
                    <a:pt x="80" y="14"/>
                    <a:pt x="77" y="15"/>
                  </a:cubicBezTo>
                  <a:cubicBezTo>
                    <a:pt x="78" y="14"/>
                    <a:pt x="79" y="13"/>
                    <a:pt x="81" y="13"/>
                  </a:cubicBezTo>
                  <a:cubicBezTo>
                    <a:pt x="81" y="10"/>
                    <a:pt x="82" y="8"/>
                    <a:pt x="85" y="8"/>
                  </a:cubicBezTo>
                  <a:cubicBezTo>
                    <a:pt x="85" y="5"/>
                    <a:pt x="86" y="4"/>
                    <a:pt x="89" y="4"/>
                  </a:cubicBezTo>
                  <a:cubicBezTo>
                    <a:pt x="87" y="8"/>
                    <a:pt x="88" y="6"/>
                    <a:pt x="91" y="6"/>
                  </a:cubicBezTo>
                  <a:cubicBezTo>
                    <a:pt x="96" y="0"/>
                    <a:pt x="106" y="6"/>
                    <a:pt x="113" y="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grpSp>
      <p:sp>
        <p:nvSpPr>
          <p:cNvPr id="114" name="Oval 77"/>
          <p:cNvSpPr>
            <a:spLocks noChangeArrowheads="1"/>
          </p:cNvSpPr>
          <p:nvPr/>
        </p:nvSpPr>
        <p:spPr bwMode="auto">
          <a:xfrm>
            <a:off x="3340040" y="2238323"/>
            <a:ext cx="463550" cy="463550"/>
          </a:xfrm>
          <a:prstGeom prst="ellipse">
            <a:avLst/>
          </a:prstGeom>
          <a:solidFill>
            <a:schemeClr val="accent2">
              <a:alpha val="50195"/>
            </a:schemeClr>
          </a:solidFill>
          <a:ln w="19050" algn="ctr">
            <a:solidFill>
              <a:srgbClr val="663300"/>
            </a:solidFill>
            <a:prstDash val="sysDot"/>
            <a:round/>
          </a:ln>
        </p:spPr>
        <p:txBody>
          <a:bodyPr wrap="none" anchor="ctr"/>
          <a:lstStyle/>
          <a:p>
            <a:endParaRPr lang="zh-CN" altLang="en-US" sz="1400"/>
          </a:p>
        </p:txBody>
      </p:sp>
      <p:sp>
        <p:nvSpPr>
          <p:cNvPr id="115" name="Arc 82"/>
          <p:cNvSpPr/>
          <p:nvPr/>
        </p:nvSpPr>
        <p:spPr bwMode="auto">
          <a:xfrm rot="11609074" flipH="1" flipV="1">
            <a:off x="3750995" y="2527397"/>
            <a:ext cx="146981" cy="242243"/>
          </a:xfrm>
          <a:custGeom>
            <a:avLst/>
            <a:gdLst>
              <a:gd name="T0" fmla="*/ 0 w 33762"/>
              <a:gd name="T1" fmla="*/ 2147483647 h 21600"/>
              <a:gd name="T2" fmla="*/ 2147483647 w 33762"/>
              <a:gd name="T3" fmla="*/ 2147483647 h 21600"/>
              <a:gd name="T4" fmla="*/ 2147483647 w 33762"/>
              <a:gd name="T5" fmla="*/ 2147483647 h 21600"/>
              <a:gd name="T6" fmla="*/ 0 60000 65536"/>
              <a:gd name="T7" fmla="*/ 0 60000 65536"/>
              <a:gd name="T8" fmla="*/ 0 60000 65536"/>
              <a:gd name="T9" fmla="*/ 0 w 33762"/>
              <a:gd name="T10" fmla="*/ 0 h 21600"/>
              <a:gd name="T11" fmla="*/ 33762 w 33762"/>
              <a:gd name="T12" fmla="*/ 21600 h 21600"/>
            </a:gdLst>
            <a:ahLst/>
            <a:cxnLst>
              <a:cxn ang="T6">
                <a:pos x="T0" y="T1"/>
              </a:cxn>
              <a:cxn ang="T7">
                <a:pos x="T2" y="T3"/>
              </a:cxn>
              <a:cxn ang="T8">
                <a:pos x="T4" y="T5"/>
              </a:cxn>
            </a:cxnLst>
            <a:rect l="T9" t="T10" r="T11" b="T12"/>
            <a:pathLst>
              <a:path w="33762" h="21600" fill="none" extrusionOk="0">
                <a:moveTo>
                  <a:pt x="0" y="5363"/>
                </a:moveTo>
                <a:cubicBezTo>
                  <a:pt x="3940" y="1906"/>
                  <a:pt x="9003" y="-1"/>
                  <a:pt x="14245" y="0"/>
                </a:cubicBezTo>
                <a:cubicBezTo>
                  <a:pt x="22589" y="0"/>
                  <a:pt x="30187" y="4806"/>
                  <a:pt x="33762" y="12345"/>
                </a:cubicBezTo>
              </a:path>
              <a:path w="33762" h="21600" stroke="0" extrusionOk="0">
                <a:moveTo>
                  <a:pt x="0" y="5363"/>
                </a:moveTo>
                <a:cubicBezTo>
                  <a:pt x="3940" y="1906"/>
                  <a:pt x="9003" y="-1"/>
                  <a:pt x="14245" y="0"/>
                </a:cubicBezTo>
                <a:cubicBezTo>
                  <a:pt x="22589" y="0"/>
                  <a:pt x="30187" y="4806"/>
                  <a:pt x="33762" y="12345"/>
                </a:cubicBezTo>
                <a:lnTo>
                  <a:pt x="14245" y="21600"/>
                </a:lnTo>
                <a:close/>
              </a:path>
            </a:pathLst>
          </a:custGeom>
          <a:noFill/>
          <a:ln w="28575">
            <a:solidFill>
              <a:srgbClr val="663300"/>
            </a:solidFill>
            <a:round/>
            <a:headEnd type="triangle" w="sm" len="lg"/>
          </a:ln>
        </p:spPr>
        <p:txBody>
          <a:bodyPr wrap="none" anchor="ctr"/>
          <a:lstStyle/>
          <a:p>
            <a:endParaRPr lang="zh-CN" altLang="en-US" sz="1400"/>
          </a:p>
        </p:txBody>
      </p:sp>
      <p:sp>
        <p:nvSpPr>
          <p:cNvPr id="116" name="Arc 86"/>
          <p:cNvSpPr/>
          <p:nvPr/>
        </p:nvSpPr>
        <p:spPr bwMode="auto">
          <a:xfrm rot="12157640" flipV="1">
            <a:off x="1515360" y="1767642"/>
            <a:ext cx="1811094" cy="1343370"/>
          </a:xfrm>
          <a:custGeom>
            <a:avLst/>
            <a:gdLst>
              <a:gd name="T0" fmla="*/ 0 w 33762"/>
              <a:gd name="T1" fmla="*/ 2147483647 h 21600"/>
              <a:gd name="T2" fmla="*/ 2147483647 w 33762"/>
              <a:gd name="T3" fmla="*/ 2147483647 h 21600"/>
              <a:gd name="T4" fmla="*/ 2147483647 w 33762"/>
              <a:gd name="T5" fmla="*/ 2147483647 h 21600"/>
              <a:gd name="T6" fmla="*/ 0 60000 65536"/>
              <a:gd name="T7" fmla="*/ 0 60000 65536"/>
              <a:gd name="T8" fmla="*/ 0 60000 65536"/>
              <a:gd name="T9" fmla="*/ 0 w 33762"/>
              <a:gd name="T10" fmla="*/ 0 h 21600"/>
              <a:gd name="T11" fmla="*/ 33762 w 33762"/>
              <a:gd name="T12" fmla="*/ 21600 h 21600"/>
            </a:gdLst>
            <a:ahLst/>
            <a:cxnLst>
              <a:cxn ang="T6">
                <a:pos x="T0" y="T1"/>
              </a:cxn>
              <a:cxn ang="T7">
                <a:pos x="T2" y="T3"/>
              </a:cxn>
              <a:cxn ang="T8">
                <a:pos x="T4" y="T5"/>
              </a:cxn>
            </a:cxnLst>
            <a:rect l="T9" t="T10" r="T11" b="T12"/>
            <a:pathLst>
              <a:path w="33762" h="21600" fill="none" extrusionOk="0">
                <a:moveTo>
                  <a:pt x="0" y="5363"/>
                </a:moveTo>
                <a:cubicBezTo>
                  <a:pt x="3940" y="1906"/>
                  <a:pt x="9003" y="-1"/>
                  <a:pt x="14245" y="0"/>
                </a:cubicBezTo>
                <a:cubicBezTo>
                  <a:pt x="22589" y="0"/>
                  <a:pt x="30187" y="4806"/>
                  <a:pt x="33762" y="12345"/>
                </a:cubicBezTo>
              </a:path>
              <a:path w="33762" h="21600" stroke="0" extrusionOk="0">
                <a:moveTo>
                  <a:pt x="0" y="5363"/>
                </a:moveTo>
                <a:cubicBezTo>
                  <a:pt x="3940" y="1906"/>
                  <a:pt x="9003" y="-1"/>
                  <a:pt x="14245" y="0"/>
                </a:cubicBezTo>
                <a:cubicBezTo>
                  <a:pt x="22589" y="0"/>
                  <a:pt x="30187" y="4806"/>
                  <a:pt x="33762" y="12345"/>
                </a:cubicBezTo>
                <a:lnTo>
                  <a:pt x="14245" y="21600"/>
                </a:lnTo>
                <a:close/>
              </a:path>
            </a:pathLst>
          </a:custGeom>
          <a:noFill/>
          <a:ln w="28575">
            <a:solidFill>
              <a:srgbClr val="663300"/>
            </a:solidFill>
            <a:round/>
            <a:headEnd type="triangle" w="sm" len="lg"/>
          </a:ln>
        </p:spPr>
        <p:txBody>
          <a:bodyPr wrap="none" anchor="ctr"/>
          <a:lstStyle/>
          <a:p>
            <a:endParaRPr lang="zh-CN" altLang="en-US" sz="1400"/>
          </a:p>
        </p:txBody>
      </p:sp>
      <p:sp>
        <p:nvSpPr>
          <p:cNvPr id="119" name="TextBox 118"/>
          <p:cNvSpPr txBox="1"/>
          <p:nvPr/>
        </p:nvSpPr>
        <p:spPr>
          <a:xfrm>
            <a:off x="358168" y="3582272"/>
            <a:ext cx="1701307" cy="307777"/>
          </a:xfrm>
          <a:prstGeom prst="rect">
            <a:avLst/>
          </a:prstGeom>
          <a:noFill/>
        </p:spPr>
        <p:txBody>
          <a:bodyPr wrap="square" rtlCol="0">
            <a:spAutoFit/>
          </a:bodyPr>
          <a:lstStyle/>
          <a:p>
            <a:pPr algn="ctr"/>
            <a:r>
              <a:rPr lang="zh-CN" altLang="en-US" b="1" dirty="0" smtClean="0"/>
              <a:t>南非地区</a:t>
            </a:r>
            <a:r>
              <a:rPr lang="en-US" altLang="zh-CN" b="1" dirty="0" smtClean="0"/>
              <a:t>7.71%</a:t>
            </a:r>
            <a:endParaRPr lang="zh-CN" altLang="en-US" sz="1400" b="1" dirty="0"/>
          </a:p>
        </p:txBody>
      </p:sp>
      <p:sp>
        <p:nvSpPr>
          <p:cNvPr id="121" name="TextBox 120"/>
          <p:cNvSpPr txBox="1"/>
          <p:nvPr/>
        </p:nvSpPr>
        <p:spPr>
          <a:xfrm>
            <a:off x="-103359" y="1977029"/>
            <a:ext cx="1924216" cy="307777"/>
          </a:xfrm>
          <a:prstGeom prst="rect">
            <a:avLst/>
          </a:prstGeom>
          <a:noFill/>
        </p:spPr>
        <p:txBody>
          <a:bodyPr wrap="square" rtlCol="0">
            <a:spAutoFit/>
          </a:bodyPr>
          <a:lstStyle/>
          <a:p>
            <a:pPr algn="ctr"/>
            <a:r>
              <a:rPr lang="zh-CN" altLang="en-US" b="1" dirty="0" smtClean="0"/>
              <a:t>西班牙及意大利</a:t>
            </a:r>
            <a:r>
              <a:rPr lang="en-US" altLang="zh-CN" b="1" dirty="0" smtClean="0"/>
              <a:t>3.18%</a:t>
            </a:r>
            <a:endParaRPr lang="zh-CN" altLang="en-US" sz="1400" b="1" dirty="0"/>
          </a:p>
        </p:txBody>
      </p:sp>
      <p:sp>
        <p:nvSpPr>
          <p:cNvPr id="122" name="TextBox 121"/>
          <p:cNvSpPr txBox="1"/>
          <p:nvPr/>
        </p:nvSpPr>
        <p:spPr>
          <a:xfrm>
            <a:off x="5716165" y="2307775"/>
            <a:ext cx="1701307" cy="307777"/>
          </a:xfrm>
          <a:prstGeom prst="rect">
            <a:avLst/>
          </a:prstGeom>
          <a:noFill/>
        </p:spPr>
        <p:txBody>
          <a:bodyPr wrap="square" rtlCol="0">
            <a:spAutoFit/>
          </a:bodyPr>
          <a:lstStyle/>
          <a:p>
            <a:pPr algn="ctr"/>
            <a:r>
              <a:rPr lang="zh-CN" altLang="en-US" sz="1400" b="1" dirty="0" smtClean="0"/>
              <a:t>美国</a:t>
            </a:r>
            <a:r>
              <a:rPr lang="en-US" altLang="zh-CN" b="1" dirty="0" smtClean="0"/>
              <a:t>4.36%</a:t>
            </a:r>
            <a:endParaRPr lang="zh-CN" altLang="en-US" sz="1400" b="1" dirty="0"/>
          </a:p>
        </p:txBody>
      </p:sp>
      <p:sp>
        <p:nvSpPr>
          <p:cNvPr id="123" name="Arc 89"/>
          <p:cNvSpPr/>
          <p:nvPr/>
        </p:nvSpPr>
        <p:spPr bwMode="auto">
          <a:xfrm rot="10591214" flipV="1">
            <a:off x="1844089" y="2695000"/>
            <a:ext cx="1686620" cy="1540986"/>
          </a:xfrm>
          <a:custGeom>
            <a:avLst/>
            <a:gdLst>
              <a:gd name="T0" fmla="*/ 0 w 24410"/>
              <a:gd name="T1" fmla="*/ 2147483647 h 21600"/>
              <a:gd name="T2" fmla="*/ 2147483647 w 24410"/>
              <a:gd name="T3" fmla="*/ 2147483647 h 21600"/>
              <a:gd name="T4" fmla="*/ 2147483647 w 24410"/>
              <a:gd name="T5" fmla="*/ 2147483647 h 21600"/>
              <a:gd name="T6" fmla="*/ 0 60000 65536"/>
              <a:gd name="T7" fmla="*/ 0 60000 65536"/>
              <a:gd name="T8" fmla="*/ 0 60000 65536"/>
              <a:gd name="T9" fmla="*/ 0 w 24410"/>
              <a:gd name="T10" fmla="*/ 0 h 21600"/>
              <a:gd name="T11" fmla="*/ 24410 w 24410"/>
              <a:gd name="T12" fmla="*/ 21600 h 21600"/>
            </a:gdLst>
            <a:ahLst/>
            <a:cxnLst>
              <a:cxn ang="T6">
                <a:pos x="T0" y="T1"/>
              </a:cxn>
              <a:cxn ang="T7">
                <a:pos x="T2" y="T3"/>
              </a:cxn>
              <a:cxn ang="T8">
                <a:pos x="T4" y="T5"/>
              </a:cxn>
            </a:cxnLst>
            <a:rect l="T9" t="T10" r="T11" b="T12"/>
            <a:pathLst>
              <a:path w="24410" h="21600" fill="none" extrusionOk="0">
                <a:moveTo>
                  <a:pt x="-1" y="561"/>
                </a:moveTo>
                <a:cubicBezTo>
                  <a:pt x="1604" y="188"/>
                  <a:pt x="3245" y="-1"/>
                  <a:pt x="4893" y="0"/>
                </a:cubicBezTo>
                <a:cubicBezTo>
                  <a:pt x="13237" y="0"/>
                  <a:pt x="20835" y="4806"/>
                  <a:pt x="24410" y="12345"/>
                </a:cubicBezTo>
              </a:path>
              <a:path w="24410" h="21600" stroke="0" extrusionOk="0">
                <a:moveTo>
                  <a:pt x="-1" y="561"/>
                </a:moveTo>
                <a:cubicBezTo>
                  <a:pt x="1604" y="188"/>
                  <a:pt x="3245" y="-1"/>
                  <a:pt x="4893" y="0"/>
                </a:cubicBezTo>
                <a:cubicBezTo>
                  <a:pt x="13237" y="0"/>
                  <a:pt x="20835" y="4806"/>
                  <a:pt x="24410" y="12345"/>
                </a:cubicBezTo>
                <a:lnTo>
                  <a:pt x="4893" y="21600"/>
                </a:lnTo>
                <a:close/>
              </a:path>
            </a:pathLst>
          </a:custGeom>
          <a:noFill/>
          <a:ln w="28575">
            <a:solidFill>
              <a:srgbClr val="663300"/>
            </a:solidFill>
            <a:round/>
            <a:headEnd type="triangle" w="sm" len="lg"/>
          </a:ln>
        </p:spPr>
        <p:txBody>
          <a:bodyPr wrap="none" anchor="ctr"/>
          <a:lstStyle/>
          <a:p>
            <a:endParaRPr lang="zh-CN" altLang="en-US" sz="1400"/>
          </a:p>
        </p:txBody>
      </p:sp>
      <p:sp>
        <p:nvSpPr>
          <p:cNvPr id="124" name="TextBox 123"/>
          <p:cNvSpPr txBox="1"/>
          <p:nvPr/>
        </p:nvSpPr>
        <p:spPr>
          <a:xfrm>
            <a:off x="3848433" y="2562704"/>
            <a:ext cx="1168839" cy="307777"/>
          </a:xfrm>
          <a:prstGeom prst="rect">
            <a:avLst/>
          </a:prstGeom>
          <a:noFill/>
        </p:spPr>
        <p:txBody>
          <a:bodyPr wrap="square" rtlCol="0">
            <a:spAutoFit/>
          </a:bodyPr>
          <a:lstStyle/>
          <a:p>
            <a:pPr algn="ctr"/>
            <a:r>
              <a:rPr lang="zh-CN" altLang="en-US" sz="1400" b="1" dirty="0" smtClean="0"/>
              <a:t>韩国</a:t>
            </a:r>
            <a:r>
              <a:rPr lang="en-US" altLang="zh-CN" sz="1400" b="1" dirty="0" smtClean="0"/>
              <a:t>18.14%</a:t>
            </a:r>
            <a:endParaRPr lang="zh-CN" altLang="en-US" sz="1400" b="1" dirty="0"/>
          </a:p>
        </p:txBody>
      </p:sp>
      <p:sp>
        <p:nvSpPr>
          <p:cNvPr id="125" name="文本框 17"/>
          <p:cNvSpPr txBox="1"/>
          <p:nvPr/>
        </p:nvSpPr>
        <p:spPr>
          <a:xfrm>
            <a:off x="684475" y="199491"/>
            <a:ext cx="7340600" cy="1198880"/>
          </a:xfrm>
          <a:prstGeom prst="rect">
            <a:avLst/>
          </a:prstGeom>
          <a:noFill/>
        </p:spPr>
        <p:txBody>
          <a:bodyPr wrap="none" rtlCol="0">
            <a:spAutoFit/>
          </a:bodyPr>
          <a:lstStyle/>
          <a:p>
            <a:r>
              <a:rPr lang="en-US" altLang="zh-CN" sz="1800" dirty="0" smtClean="0"/>
              <a:t>2018</a:t>
            </a:r>
            <a:r>
              <a:rPr lang="zh-CN" altLang="en-US" sz="1800" dirty="0" smtClean="0"/>
              <a:t>中国国际咖啡展 </a:t>
            </a:r>
            <a:r>
              <a:rPr lang="en-US" altLang="zh-CN" sz="1800" dirty="0" smtClean="0"/>
              <a:t>CAFE SHOW CHINA-</a:t>
            </a:r>
            <a:r>
              <a:rPr lang="zh-CN" altLang="en-US" sz="1800" dirty="0" smtClean="0"/>
              <a:t>港澳台及海外观众主要地域来源</a:t>
            </a:r>
          </a:p>
          <a:p>
            <a:endParaRPr lang="zh-CN" altLang="en-US" sz="1800" dirty="0" smtClean="0"/>
          </a:p>
          <a:p>
            <a:endParaRPr lang="zh-CN" altLang="en-US" sz="1800" dirty="0" smtClean="0"/>
          </a:p>
          <a:p>
            <a:endParaRPr lang="zh-CN" altLang="en-US" sz="1800" dirty="0"/>
          </a:p>
        </p:txBody>
      </p:sp>
      <p:sp>
        <p:nvSpPr>
          <p:cNvPr id="126" name="Arc 82"/>
          <p:cNvSpPr/>
          <p:nvPr/>
        </p:nvSpPr>
        <p:spPr bwMode="auto">
          <a:xfrm rot="13313873" flipH="1" flipV="1">
            <a:off x="3481943" y="2661957"/>
            <a:ext cx="303306" cy="432867"/>
          </a:xfrm>
          <a:custGeom>
            <a:avLst/>
            <a:gdLst>
              <a:gd name="T0" fmla="*/ 0 w 33762"/>
              <a:gd name="T1" fmla="*/ 2147483647 h 21600"/>
              <a:gd name="T2" fmla="*/ 2147483647 w 33762"/>
              <a:gd name="T3" fmla="*/ 2147483647 h 21600"/>
              <a:gd name="T4" fmla="*/ 2147483647 w 33762"/>
              <a:gd name="T5" fmla="*/ 2147483647 h 21600"/>
              <a:gd name="T6" fmla="*/ 0 60000 65536"/>
              <a:gd name="T7" fmla="*/ 0 60000 65536"/>
              <a:gd name="T8" fmla="*/ 0 60000 65536"/>
              <a:gd name="T9" fmla="*/ 0 w 33762"/>
              <a:gd name="T10" fmla="*/ 0 h 21600"/>
              <a:gd name="T11" fmla="*/ 33762 w 33762"/>
              <a:gd name="T12" fmla="*/ 21600 h 21600"/>
            </a:gdLst>
            <a:ahLst/>
            <a:cxnLst>
              <a:cxn ang="T6">
                <a:pos x="T0" y="T1"/>
              </a:cxn>
              <a:cxn ang="T7">
                <a:pos x="T2" y="T3"/>
              </a:cxn>
              <a:cxn ang="T8">
                <a:pos x="T4" y="T5"/>
              </a:cxn>
            </a:cxnLst>
            <a:rect l="T9" t="T10" r="T11" b="T12"/>
            <a:pathLst>
              <a:path w="33762" h="21600" fill="none" extrusionOk="0">
                <a:moveTo>
                  <a:pt x="0" y="5363"/>
                </a:moveTo>
                <a:cubicBezTo>
                  <a:pt x="3940" y="1906"/>
                  <a:pt x="9003" y="-1"/>
                  <a:pt x="14245" y="0"/>
                </a:cubicBezTo>
                <a:cubicBezTo>
                  <a:pt x="22589" y="0"/>
                  <a:pt x="30187" y="4806"/>
                  <a:pt x="33762" y="12345"/>
                </a:cubicBezTo>
              </a:path>
              <a:path w="33762" h="21600" stroke="0" extrusionOk="0">
                <a:moveTo>
                  <a:pt x="0" y="5363"/>
                </a:moveTo>
                <a:cubicBezTo>
                  <a:pt x="3940" y="1906"/>
                  <a:pt x="9003" y="-1"/>
                  <a:pt x="14245" y="0"/>
                </a:cubicBezTo>
                <a:cubicBezTo>
                  <a:pt x="22589" y="0"/>
                  <a:pt x="30187" y="4806"/>
                  <a:pt x="33762" y="12345"/>
                </a:cubicBezTo>
                <a:lnTo>
                  <a:pt x="14245" y="21600"/>
                </a:lnTo>
                <a:close/>
              </a:path>
            </a:pathLst>
          </a:custGeom>
          <a:noFill/>
          <a:ln w="28575">
            <a:solidFill>
              <a:srgbClr val="663300"/>
            </a:solidFill>
            <a:round/>
            <a:headEnd type="triangle" w="sm" len="lg"/>
          </a:ln>
        </p:spPr>
        <p:txBody>
          <a:bodyPr wrap="none" anchor="ctr"/>
          <a:lstStyle/>
          <a:p>
            <a:endParaRPr lang="zh-CN" altLang="en-US" sz="1400"/>
          </a:p>
        </p:txBody>
      </p:sp>
      <p:sp>
        <p:nvSpPr>
          <p:cNvPr id="127" name="TextBox 126"/>
          <p:cNvSpPr txBox="1"/>
          <p:nvPr/>
        </p:nvSpPr>
        <p:spPr>
          <a:xfrm>
            <a:off x="3714587" y="2953644"/>
            <a:ext cx="1008488" cy="307777"/>
          </a:xfrm>
          <a:prstGeom prst="rect">
            <a:avLst/>
          </a:prstGeom>
          <a:noFill/>
        </p:spPr>
        <p:txBody>
          <a:bodyPr wrap="square" rtlCol="0">
            <a:spAutoFit/>
          </a:bodyPr>
          <a:lstStyle/>
          <a:p>
            <a:pPr algn="ctr"/>
            <a:r>
              <a:rPr lang="zh-CN" altLang="en-US" b="1" dirty="0" smtClean="0"/>
              <a:t>台湾</a:t>
            </a:r>
            <a:r>
              <a:rPr lang="en-US" altLang="zh-CN" b="1" dirty="0" smtClean="0"/>
              <a:t>7.33%</a:t>
            </a:r>
            <a:endParaRPr lang="zh-CN" altLang="en-US" sz="1400" b="1" dirty="0"/>
          </a:p>
        </p:txBody>
      </p:sp>
      <p:sp>
        <p:nvSpPr>
          <p:cNvPr id="131" name="Arc 89"/>
          <p:cNvSpPr/>
          <p:nvPr/>
        </p:nvSpPr>
        <p:spPr bwMode="auto">
          <a:xfrm rot="9083288" flipH="1" flipV="1">
            <a:off x="4164170" y="1628023"/>
            <a:ext cx="2263278" cy="2342090"/>
          </a:xfrm>
          <a:custGeom>
            <a:avLst/>
            <a:gdLst>
              <a:gd name="T0" fmla="*/ 0 w 24410"/>
              <a:gd name="T1" fmla="*/ 2147483647 h 21600"/>
              <a:gd name="T2" fmla="*/ 2147483647 w 24410"/>
              <a:gd name="T3" fmla="*/ 2147483647 h 21600"/>
              <a:gd name="T4" fmla="*/ 2147483647 w 24410"/>
              <a:gd name="T5" fmla="*/ 2147483647 h 21600"/>
              <a:gd name="T6" fmla="*/ 0 60000 65536"/>
              <a:gd name="T7" fmla="*/ 0 60000 65536"/>
              <a:gd name="T8" fmla="*/ 0 60000 65536"/>
              <a:gd name="T9" fmla="*/ 0 w 24410"/>
              <a:gd name="T10" fmla="*/ 0 h 21600"/>
              <a:gd name="T11" fmla="*/ 24410 w 24410"/>
              <a:gd name="T12" fmla="*/ 21600 h 21600"/>
            </a:gdLst>
            <a:ahLst/>
            <a:cxnLst>
              <a:cxn ang="T6">
                <a:pos x="T0" y="T1"/>
              </a:cxn>
              <a:cxn ang="T7">
                <a:pos x="T2" y="T3"/>
              </a:cxn>
              <a:cxn ang="T8">
                <a:pos x="T4" y="T5"/>
              </a:cxn>
            </a:cxnLst>
            <a:rect l="T9" t="T10" r="T11" b="T12"/>
            <a:pathLst>
              <a:path w="24410" h="21600" fill="none" extrusionOk="0">
                <a:moveTo>
                  <a:pt x="-1" y="561"/>
                </a:moveTo>
                <a:cubicBezTo>
                  <a:pt x="1604" y="188"/>
                  <a:pt x="3245" y="-1"/>
                  <a:pt x="4893" y="0"/>
                </a:cubicBezTo>
                <a:cubicBezTo>
                  <a:pt x="13237" y="0"/>
                  <a:pt x="20835" y="4806"/>
                  <a:pt x="24410" y="12345"/>
                </a:cubicBezTo>
              </a:path>
              <a:path w="24410" h="21600" stroke="0" extrusionOk="0">
                <a:moveTo>
                  <a:pt x="-1" y="561"/>
                </a:moveTo>
                <a:cubicBezTo>
                  <a:pt x="1604" y="188"/>
                  <a:pt x="3245" y="-1"/>
                  <a:pt x="4893" y="0"/>
                </a:cubicBezTo>
                <a:cubicBezTo>
                  <a:pt x="13237" y="0"/>
                  <a:pt x="20835" y="4806"/>
                  <a:pt x="24410" y="12345"/>
                </a:cubicBezTo>
                <a:lnTo>
                  <a:pt x="4893" y="21600"/>
                </a:lnTo>
                <a:close/>
              </a:path>
            </a:pathLst>
          </a:custGeom>
          <a:noFill/>
          <a:ln w="28575">
            <a:solidFill>
              <a:srgbClr val="663300"/>
            </a:solidFill>
            <a:round/>
            <a:headEnd type="triangle" w="sm" len="lg"/>
          </a:ln>
        </p:spPr>
        <p:txBody>
          <a:bodyPr wrap="none" anchor="ctr"/>
          <a:lstStyle/>
          <a:p>
            <a:endParaRPr lang="zh-CN" altLang="en-US" sz="1400"/>
          </a:p>
        </p:txBody>
      </p:sp>
      <p:sp>
        <p:nvSpPr>
          <p:cNvPr id="132" name="Arc 86"/>
          <p:cNvSpPr/>
          <p:nvPr/>
        </p:nvSpPr>
        <p:spPr bwMode="auto">
          <a:xfrm rot="15971063" flipV="1">
            <a:off x="3046592" y="1578563"/>
            <a:ext cx="655857" cy="874310"/>
          </a:xfrm>
          <a:custGeom>
            <a:avLst/>
            <a:gdLst>
              <a:gd name="T0" fmla="*/ 0 w 33762"/>
              <a:gd name="T1" fmla="*/ 2147483647 h 21600"/>
              <a:gd name="T2" fmla="*/ 2147483647 w 33762"/>
              <a:gd name="T3" fmla="*/ 2147483647 h 21600"/>
              <a:gd name="T4" fmla="*/ 2147483647 w 33762"/>
              <a:gd name="T5" fmla="*/ 2147483647 h 21600"/>
              <a:gd name="T6" fmla="*/ 0 60000 65536"/>
              <a:gd name="T7" fmla="*/ 0 60000 65536"/>
              <a:gd name="T8" fmla="*/ 0 60000 65536"/>
              <a:gd name="T9" fmla="*/ 0 w 33762"/>
              <a:gd name="T10" fmla="*/ 0 h 21600"/>
              <a:gd name="T11" fmla="*/ 33762 w 33762"/>
              <a:gd name="T12" fmla="*/ 21600 h 21600"/>
            </a:gdLst>
            <a:ahLst/>
            <a:cxnLst>
              <a:cxn ang="T6">
                <a:pos x="T0" y="T1"/>
              </a:cxn>
              <a:cxn ang="T7">
                <a:pos x="T2" y="T3"/>
              </a:cxn>
              <a:cxn ang="T8">
                <a:pos x="T4" y="T5"/>
              </a:cxn>
            </a:cxnLst>
            <a:rect l="T9" t="T10" r="T11" b="T12"/>
            <a:pathLst>
              <a:path w="33762" h="21600" fill="none" extrusionOk="0">
                <a:moveTo>
                  <a:pt x="0" y="5363"/>
                </a:moveTo>
                <a:cubicBezTo>
                  <a:pt x="3940" y="1906"/>
                  <a:pt x="9003" y="-1"/>
                  <a:pt x="14245" y="0"/>
                </a:cubicBezTo>
                <a:cubicBezTo>
                  <a:pt x="22589" y="0"/>
                  <a:pt x="30187" y="4806"/>
                  <a:pt x="33762" y="12345"/>
                </a:cubicBezTo>
              </a:path>
              <a:path w="33762" h="21600" stroke="0" extrusionOk="0">
                <a:moveTo>
                  <a:pt x="0" y="5363"/>
                </a:moveTo>
                <a:cubicBezTo>
                  <a:pt x="3940" y="1906"/>
                  <a:pt x="9003" y="-1"/>
                  <a:pt x="14245" y="0"/>
                </a:cubicBezTo>
                <a:cubicBezTo>
                  <a:pt x="22589" y="0"/>
                  <a:pt x="30187" y="4806"/>
                  <a:pt x="33762" y="12345"/>
                </a:cubicBezTo>
                <a:lnTo>
                  <a:pt x="14245" y="21600"/>
                </a:lnTo>
                <a:close/>
              </a:path>
            </a:pathLst>
          </a:custGeom>
          <a:noFill/>
          <a:ln w="28575">
            <a:solidFill>
              <a:srgbClr val="663300"/>
            </a:solidFill>
            <a:round/>
            <a:headEnd type="triangle" w="sm" len="lg"/>
          </a:ln>
        </p:spPr>
        <p:txBody>
          <a:bodyPr wrap="none" anchor="ctr"/>
          <a:lstStyle/>
          <a:p>
            <a:endParaRPr lang="zh-CN" altLang="en-US" sz="1400"/>
          </a:p>
        </p:txBody>
      </p:sp>
      <p:sp>
        <p:nvSpPr>
          <p:cNvPr id="133" name="TextBox 132"/>
          <p:cNvSpPr txBox="1"/>
          <p:nvPr/>
        </p:nvSpPr>
        <p:spPr>
          <a:xfrm>
            <a:off x="2435052" y="1469475"/>
            <a:ext cx="1701307" cy="307777"/>
          </a:xfrm>
          <a:prstGeom prst="rect">
            <a:avLst/>
          </a:prstGeom>
          <a:noFill/>
        </p:spPr>
        <p:txBody>
          <a:bodyPr wrap="square" rtlCol="0">
            <a:spAutoFit/>
          </a:bodyPr>
          <a:lstStyle/>
          <a:p>
            <a:pPr algn="ctr"/>
            <a:r>
              <a:rPr lang="zh-CN" altLang="en-US" b="1" dirty="0" smtClean="0"/>
              <a:t>俄罗斯 </a:t>
            </a:r>
            <a:r>
              <a:rPr lang="en-US" altLang="zh-CN" b="1" dirty="0" smtClean="0"/>
              <a:t>5.16%</a:t>
            </a:r>
            <a:endParaRPr lang="zh-CN" altLang="en-US" sz="1400" b="1" dirty="0"/>
          </a:p>
        </p:txBody>
      </p:sp>
      <p:sp>
        <p:nvSpPr>
          <p:cNvPr id="134" name="流程图: 联系 133"/>
          <p:cNvSpPr/>
          <p:nvPr/>
        </p:nvSpPr>
        <p:spPr>
          <a:xfrm>
            <a:off x="3332512" y="2241238"/>
            <a:ext cx="462008" cy="462008"/>
          </a:xfrm>
          <a:prstGeom prst="flowChartConnector">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25"/>
                                        </p:tgtEl>
                                        <p:attrNameLst>
                                          <p:attrName>style.visibility</p:attrName>
                                        </p:attrNameLst>
                                      </p:cBhvr>
                                      <p:to>
                                        <p:strVal val="visible"/>
                                      </p:to>
                                    </p:set>
                                    <p:anim by="(-#ppt_w*2)" calcmode="lin" valueType="num">
                                      <p:cBhvr rctx="PPT">
                                        <p:cTn id="7" dur="250" autoRev="1" fill="hold">
                                          <p:stCondLst>
                                            <p:cond delay="0"/>
                                          </p:stCondLst>
                                        </p:cTn>
                                        <p:tgtEl>
                                          <p:spTgt spid="125"/>
                                        </p:tgtEl>
                                        <p:attrNameLst>
                                          <p:attrName>ppt_w</p:attrName>
                                        </p:attrNameLst>
                                      </p:cBhvr>
                                    </p:anim>
                                    <p:anim by="(#ppt_w*0.50)" calcmode="lin" valueType="num">
                                      <p:cBhvr>
                                        <p:cTn id="8" dur="250" decel="50000" autoRev="1" fill="hold">
                                          <p:stCondLst>
                                            <p:cond delay="0"/>
                                          </p:stCondLst>
                                        </p:cTn>
                                        <p:tgtEl>
                                          <p:spTgt spid="125"/>
                                        </p:tgtEl>
                                        <p:attrNameLst>
                                          <p:attrName>ppt_x</p:attrName>
                                        </p:attrNameLst>
                                      </p:cBhvr>
                                    </p:anim>
                                    <p:anim from="(-#ppt_h/2)" to="(#ppt_y)" calcmode="lin" valueType="num">
                                      <p:cBhvr>
                                        <p:cTn id="9" dur="500" fill="hold">
                                          <p:stCondLst>
                                            <p:cond delay="0"/>
                                          </p:stCondLst>
                                        </p:cTn>
                                        <p:tgtEl>
                                          <p:spTgt spid="125"/>
                                        </p:tgtEl>
                                        <p:attrNameLst>
                                          <p:attrName>ppt_y</p:attrName>
                                        </p:attrNameLst>
                                      </p:cBhvr>
                                    </p:anim>
                                    <p:animRot by="21600000">
                                      <p:cBhvr>
                                        <p:cTn id="10" dur="500" fill="hold">
                                          <p:stCondLst>
                                            <p:cond delay="0"/>
                                          </p:stCondLst>
                                        </p:cTn>
                                        <p:tgtEl>
                                          <p:spTgt spid="125"/>
                                        </p:tgtEl>
                                        <p:attrNameLst>
                                          <p:attrName>r</p:attrName>
                                        </p:attrNameLst>
                                      </p:cBhvr>
                                    </p:animRot>
                                  </p:childTnLst>
                                </p:cTn>
                              </p:par>
                            </p:childTnLst>
                          </p:cTn>
                        </p:par>
                        <p:par>
                          <p:cTn id="11" fill="hold">
                            <p:stCondLst>
                              <p:cond delay="2549"/>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3049"/>
                            </p:stCondLst>
                            <p:childTnLst>
                              <p:par>
                                <p:cTn id="16" presetID="23" presetClass="entr" presetSubtype="32" fill="hold" grpId="0" nodeType="afterEffect">
                                  <p:stCondLst>
                                    <p:cond delay="0"/>
                                  </p:stCondLst>
                                  <p:childTnLst>
                                    <p:set>
                                      <p:cBhvr>
                                        <p:cTn id="17" dur="1" fill="hold">
                                          <p:stCondLst>
                                            <p:cond delay="0"/>
                                          </p:stCondLst>
                                        </p:cTn>
                                        <p:tgtEl>
                                          <p:spTgt spid="114"/>
                                        </p:tgtEl>
                                        <p:attrNameLst>
                                          <p:attrName>style.visibility</p:attrName>
                                        </p:attrNameLst>
                                      </p:cBhvr>
                                      <p:to>
                                        <p:strVal val="visible"/>
                                      </p:to>
                                    </p:set>
                                    <p:anim calcmode="lin" valueType="num">
                                      <p:cBhvr>
                                        <p:cTn id="18" dur="500" fill="hold"/>
                                        <p:tgtEl>
                                          <p:spTgt spid="114"/>
                                        </p:tgtEl>
                                        <p:attrNameLst>
                                          <p:attrName>ppt_w</p:attrName>
                                        </p:attrNameLst>
                                      </p:cBhvr>
                                      <p:tavLst>
                                        <p:tav tm="0">
                                          <p:val>
                                            <p:strVal val="4*#ppt_w"/>
                                          </p:val>
                                        </p:tav>
                                        <p:tav tm="100000">
                                          <p:val>
                                            <p:strVal val="#ppt_w"/>
                                          </p:val>
                                        </p:tav>
                                      </p:tavLst>
                                    </p:anim>
                                    <p:anim calcmode="lin" valueType="num">
                                      <p:cBhvr>
                                        <p:cTn id="19" dur="500" fill="hold"/>
                                        <p:tgtEl>
                                          <p:spTgt spid="114"/>
                                        </p:tgtEl>
                                        <p:attrNameLst>
                                          <p:attrName>ppt_h</p:attrName>
                                        </p:attrNameLst>
                                      </p:cBhvr>
                                      <p:tavLst>
                                        <p:tav tm="0">
                                          <p:val>
                                            <p:strVal val="4*#ppt_h"/>
                                          </p:val>
                                        </p:tav>
                                        <p:tav tm="100000">
                                          <p:val>
                                            <p:strVal val="#ppt_h"/>
                                          </p:val>
                                        </p:tav>
                                      </p:tavLst>
                                    </p:anim>
                                  </p:childTnLst>
                                </p:cTn>
                              </p:par>
                            </p:childTnLst>
                          </p:cTn>
                        </p:par>
                        <p:par>
                          <p:cTn id="20" fill="hold">
                            <p:stCondLst>
                              <p:cond delay="3549"/>
                            </p:stCondLst>
                            <p:childTnLst>
                              <p:par>
                                <p:cTn id="21" presetID="22" presetClass="entr" presetSubtype="8" fill="hold" grpId="0" nodeType="afterEffect">
                                  <p:stCondLst>
                                    <p:cond delay="0"/>
                                  </p:stCondLst>
                                  <p:childTnLst>
                                    <p:set>
                                      <p:cBhvr>
                                        <p:cTn id="22" dur="1" fill="hold">
                                          <p:stCondLst>
                                            <p:cond delay="0"/>
                                          </p:stCondLst>
                                        </p:cTn>
                                        <p:tgtEl>
                                          <p:spTgt spid="116"/>
                                        </p:tgtEl>
                                        <p:attrNameLst>
                                          <p:attrName>style.visibility</p:attrName>
                                        </p:attrNameLst>
                                      </p:cBhvr>
                                      <p:to>
                                        <p:strVal val="visible"/>
                                      </p:to>
                                    </p:set>
                                    <p:animEffect transition="in" filter="wipe(left)">
                                      <p:cBhvr>
                                        <p:cTn id="23" dur="500"/>
                                        <p:tgtEl>
                                          <p:spTgt spid="116"/>
                                        </p:tgtEl>
                                      </p:cBhvr>
                                    </p:animEffect>
                                  </p:childTnLst>
                                </p:cTn>
                              </p:par>
                              <p:par>
                                <p:cTn id="24" presetID="22" presetClass="entr" presetSubtype="2" fill="hold" grpId="0" nodeType="withEffect">
                                  <p:stCondLst>
                                    <p:cond delay="400"/>
                                  </p:stCondLst>
                                  <p:childTnLst>
                                    <p:set>
                                      <p:cBhvr>
                                        <p:cTn id="25" dur="1" fill="hold">
                                          <p:stCondLst>
                                            <p:cond delay="0"/>
                                          </p:stCondLst>
                                        </p:cTn>
                                        <p:tgtEl>
                                          <p:spTgt spid="115"/>
                                        </p:tgtEl>
                                        <p:attrNameLst>
                                          <p:attrName>style.visibility</p:attrName>
                                        </p:attrNameLst>
                                      </p:cBhvr>
                                      <p:to>
                                        <p:strVal val="visible"/>
                                      </p:to>
                                    </p:set>
                                    <p:animEffect transition="in" filter="wipe(right)">
                                      <p:cBhvr>
                                        <p:cTn id="26" dur="500"/>
                                        <p:tgtEl>
                                          <p:spTgt spid="115"/>
                                        </p:tgtEl>
                                      </p:cBhvr>
                                    </p:animEffect>
                                  </p:childTnLst>
                                </p:cTn>
                              </p:par>
                              <p:par>
                                <p:cTn id="27" presetID="22" presetClass="entr" presetSubtype="1" fill="hold" grpId="0" nodeType="withEffect">
                                  <p:stCondLst>
                                    <p:cond delay="600"/>
                                  </p:stCondLst>
                                  <p:childTnLst>
                                    <p:set>
                                      <p:cBhvr>
                                        <p:cTn id="28" dur="1" fill="hold">
                                          <p:stCondLst>
                                            <p:cond delay="0"/>
                                          </p:stCondLst>
                                        </p:cTn>
                                        <p:tgtEl>
                                          <p:spTgt spid="123"/>
                                        </p:tgtEl>
                                        <p:attrNameLst>
                                          <p:attrName>style.visibility</p:attrName>
                                        </p:attrNameLst>
                                      </p:cBhvr>
                                      <p:to>
                                        <p:strVal val="visible"/>
                                      </p:to>
                                    </p:set>
                                    <p:animEffect transition="in" filter="wipe(up)">
                                      <p:cBhvr>
                                        <p:cTn id="29" dur="500"/>
                                        <p:tgtEl>
                                          <p:spTgt spid="123"/>
                                        </p:tgtEl>
                                      </p:cBhvr>
                                    </p:animEffect>
                                  </p:childTnLst>
                                </p:cTn>
                              </p:par>
                            </p:childTnLst>
                          </p:cTn>
                        </p:par>
                        <p:par>
                          <p:cTn id="30" fill="hold">
                            <p:stCondLst>
                              <p:cond delay="4049"/>
                            </p:stCondLst>
                            <p:childTnLst>
                              <p:par>
                                <p:cTn id="31" presetID="10" presetClass="entr" presetSubtype="0" fill="hold" grpId="0" nodeType="afterEffect">
                                  <p:stCondLst>
                                    <p:cond delay="0"/>
                                  </p:stCondLst>
                                  <p:childTnLst>
                                    <p:set>
                                      <p:cBhvr>
                                        <p:cTn id="32" dur="1" fill="hold">
                                          <p:stCondLst>
                                            <p:cond delay="0"/>
                                          </p:stCondLst>
                                        </p:cTn>
                                        <p:tgtEl>
                                          <p:spTgt spid="119"/>
                                        </p:tgtEl>
                                        <p:attrNameLst>
                                          <p:attrName>style.visibility</p:attrName>
                                        </p:attrNameLst>
                                      </p:cBhvr>
                                      <p:to>
                                        <p:strVal val="visible"/>
                                      </p:to>
                                    </p:set>
                                    <p:animEffect transition="in" filter="fade">
                                      <p:cBhvr>
                                        <p:cTn id="33" dur="500"/>
                                        <p:tgtEl>
                                          <p:spTgt spid="11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1"/>
                                        </p:tgtEl>
                                        <p:attrNameLst>
                                          <p:attrName>style.visibility</p:attrName>
                                        </p:attrNameLst>
                                      </p:cBhvr>
                                      <p:to>
                                        <p:strVal val="visible"/>
                                      </p:to>
                                    </p:set>
                                    <p:animEffect transition="in" filter="fade">
                                      <p:cBhvr>
                                        <p:cTn id="36" dur="500"/>
                                        <p:tgtEl>
                                          <p:spTgt spid="12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2"/>
                                        </p:tgtEl>
                                        <p:attrNameLst>
                                          <p:attrName>style.visibility</p:attrName>
                                        </p:attrNameLst>
                                      </p:cBhvr>
                                      <p:to>
                                        <p:strVal val="visible"/>
                                      </p:to>
                                    </p:set>
                                    <p:animEffect transition="in" filter="fade">
                                      <p:cBhvr>
                                        <p:cTn id="39" dur="500"/>
                                        <p:tgtEl>
                                          <p:spTgt spid="12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4"/>
                                        </p:tgtEl>
                                        <p:attrNameLst>
                                          <p:attrName>style.visibility</p:attrName>
                                        </p:attrNameLst>
                                      </p:cBhvr>
                                      <p:to>
                                        <p:strVal val="visible"/>
                                      </p:to>
                                    </p:set>
                                    <p:animEffect transition="in" filter="fade">
                                      <p:cBhvr>
                                        <p:cTn id="42" dur="500"/>
                                        <p:tgtEl>
                                          <p:spTgt spid="124"/>
                                        </p:tgtEl>
                                      </p:cBhvr>
                                    </p:animEffect>
                                  </p:childTnLst>
                                </p:cTn>
                              </p:par>
                              <p:par>
                                <p:cTn id="43" presetID="22" presetClass="entr" presetSubtype="2" fill="hold" grpId="0" nodeType="withEffect">
                                  <p:stCondLst>
                                    <p:cond delay="400"/>
                                  </p:stCondLst>
                                  <p:childTnLst>
                                    <p:set>
                                      <p:cBhvr>
                                        <p:cTn id="44" dur="1" fill="hold">
                                          <p:stCondLst>
                                            <p:cond delay="0"/>
                                          </p:stCondLst>
                                        </p:cTn>
                                        <p:tgtEl>
                                          <p:spTgt spid="126"/>
                                        </p:tgtEl>
                                        <p:attrNameLst>
                                          <p:attrName>style.visibility</p:attrName>
                                        </p:attrNameLst>
                                      </p:cBhvr>
                                      <p:to>
                                        <p:strVal val="visible"/>
                                      </p:to>
                                    </p:set>
                                    <p:animEffect transition="in" filter="wipe(right)">
                                      <p:cBhvr>
                                        <p:cTn id="45" dur="500"/>
                                        <p:tgtEl>
                                          <p:spTgt spid="12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27"/>
                                        </p:tgtEl>
                                        <p:attrNameLst>
                                          <p:attrName>style.visibility</p:attrName>
                                        </p:attrNameLst>
                                      </p:cBhvr>
                                      <p:to>
                                        <p:strVal val="visible"/>
                                      </p:to>
                                    </p:set>
                                    <p:animEffect transition="in" filter="fade">
                                      <p:cBhvr>
                                        <p:cTn id="48" dur="500"/>
                                        <p:tgtEl>
                                          <p:spTgt spid="127"/>
                                        </p:tgtEl>
                                      </p:cBhvr>
                                    </p:animEffect>
                                  </p:childTnLst>
                                </p:cTn>
                              </p:par>
                              <p:par>
                                <p:cTn id="49" presetID="22" presetClass="entr" presetSubtype="2" fill="hold" grpId="0" nodeType="withEffect">
                                  <p:stCondLst>
                                    <p:cond delay="200"/>
                                  </p:stCondLst>
                                  <p:childTnLst>
                                    <p:set>
                                      <p:cBhvr>
                                        <p:cTn id="50" dur="1" fill="hold">
                                          <p:stCondLst>
                                            <p:cond delay="0"/>
                                          </p:stCondLst>
                                        </p:cTn>
                                        <p:tgtEl>
                                          <p:spTgt spid="131"/>
                                        </p:tgtEl>
                                        <p:attrNameLst>
                                          <p:attrName>style.visibility</p:attrName>
                                        </p:attrNameLst>
                                      </p:cBhvr>
                                      <p:to>
                                        <p:strVal val="visible"/>
                                      </p:to>
                                    </p:set>
                                    <p:animEffect transition="in" filter="wipe(right)">
                                      <p:cBhvr>
                                        <p:cTn id="51" dur="500"/>
                                        <p:tgtEl>
                                          <p:spTgt spid="131"/>
                                        </p:tgtEl>
                                      </p:cBhvr>
                                    </p:animEffect>
                                  </p:childTnLst>
                                </p:cTn>
                              </p:par>
                            </p:childTnLst>
                          </p:cTn>
                        </p:par>
                        <p:par>
                          <p:cTn id="52" fill="hold">
                            <p:stCondLst>
                              <p:cond delay="4549"/>
                            </p:stCondLst>
                            <p:childTnLst>
                              <p:par>
                                <p:cTn id="53" presetID="22" presetClass="entr" presetSubtype="8" fill="hold" grpId="0" nodeType="afterEffect">
                                  <p:stCondLst>
                                    <p:cond delay="0"/>
                                  </p:stCondLst>
                                  <p:childTnLst>
                                    <p:set>
                                      <p:cBhvr>
                                        <p:cTn id="54" dur="1" fill="hold">
                                          <p:stCondLst>
                                            <p:cond delay="0"/>
                                          </p:stCondLst>
                                        </p:cTn>
                                        <p:tgtEl>
                                          <p:spTgt spid="132"/>
                                        </p:tgtEl>
                                        <p:attrNameLst>
                                          <p:attrName>style.visibility</p:attrName>
                                        </p:attrNameLst>
                                      </p:cBhvr>
                                      <p:to>
                                        <p:strVal val="visible"/>
                                      </p:to>
                                    </p:set>
                                    <p:animEffect transition="in" filter="wipe(left)">
                                      <p:cBhvr>
                                        <p:cTn id="55" dur="500"/>
                                        <p:tgtEl>
                                          <p:spTgt spid="13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33"/>
                                        </p:tgtEl>
                                        <p:attrNameLst>
                                          <p:attrName>style.visibility</p:attrName>
                                        </p:attrNameLst>
                                      </p:cBhvr>
                                      <p:to>
                                        <p:strVal val="visible"/>
                                      </p:to>
                                    </p:set>
                                    <p:animEffect transition="in" filter="fade">
                                      <p:cBhvr>
                                        <p:cTn id="58" dur="500"/>
                                        <p:tgtEl>
                                          <p:spTgt spid="133"/>
                                        </p:tgtEl>
                                      </p:cBhvr>
                                    </p:animEffect>
                                  </p:childTnLst>
                                </p:cTn>
                              </p:par>
                            </p:childTnLst>
                          </p:cTn>
                        </p:par>
                        <p:par>
                          <p:cTn id="59" fill="hold">
                            <p:stCondLst>
                              <p:cond delay="5049"/>
                            </p:stCondLst>
                            <p:childTnLst>
                              <p:par>
                                <p:cTn id="60" presetID="5" presetClass="entr" presetSubtype="10" fill="hold" grpId="0" nodeType="afterEffect">
                                  <p:stCondLst>
                                    <p:cond delay="0"/>
                                  </p:stCondLst>
                                  <p:childTnLst>
                                    <p:set>
                                      <p:cBhvr>
                                        <p:cTn id="61" dur="1" fill="hold">
                                          <p:stCondLst>
                                            <p:cond delay="0"/>
                                          </p:stCondLst>
                                        </p:cTn>
                                        <p:tgtEl>
                                          <p:spTgt spid="134"/>
                                        </p:tgtEl>
                                        <p:attrNameLst>
                                          <p:attrName>style.visibility</p:attrName>
                                        </p:attrNameLst>
                                      </p:cBhvr>
                                      <p:to>
                                        <p:strVal val="visible"/>
                                      </p:to>
                                    </p:set>
                                    <p:animEffect transition="in" filter="checkerboard(across)">
                                      <p:cBhvr>
                                        <p:cTn id="62"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P spid="115" grpId="0" animBg="1"/>
      <p:bldP spid="116" grpId="0" animBg="1"/>
      <p:bldP spid="119" grpId="0"/>
      <p:bldP spid="121" grpId="0"/>
      <p:bldP spid="122" grpId="0"/>
      <p:bldP spid="123" grpId="0" animBg="1"/>
      <p:bldP spid="124" grpId="0"/>
      <p:bldP spid="125" grpId="0"/>
      <p:bldP spid="126" grpId="0" animBg="1"/>
      <p:bldP spid="127" grpId="0"/>
      <p:bldP spid="131" grpId="0" animBg="1"/>
      <p:bldP spid="132" grpId="0" animBg="1"/>
      <p:bldP spid="133" grpId="0"/>
      <p:bldP spid="1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9"/>
          <p:cNvGrpSpPr/>
          <p:nvPr/>
        </p:nvGrpSpPr>
        <p:grpSpPr>
          <a:xfrm>
            <a:off x="2586887" y="1997973"/>
            <a:ext cx="1859685" cy="360040"/>
            <a:chOff x="552075" y="2865457"/>
            <a:chExt cx="1859685" cy="360040"/>
          </a:xfrm>
        </p:grpSpPr>
        <p:sp>
          <p:nvSpPr>
            <p:cNvPr id="21" name="矩形 20"/>
            <p:cNvSpPr/>
            <p:nvPr/>
          </p:nvSpPr>
          <p:spPr>
            <a:xfrm>
              <a:off x="552075" y="2865457"/>
              <a:ext cx="1859685" cy="360040"/>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TextBox 23"/>
            <p:cNvSpPr txBox="1"/>
            <p:nvPr/>
          </p:nvSpPr>
          <p:spPr>
            <a:xfrm>
              <a:off x="841700" y="2890561"/>
              <a:ext cx="1261884" cy="307777"/>
            </a:xfrm>
            <a:prstGeom prst="rect">
              <a:avLst/>
            </a:prstGeom>
            <a:noFill/>
          </p:spPr>
          <p:txBody>
            <a:bodyPr wrap="none" rtlCol="0">
              <a:spAutoFit/>
            </a:bodyPr>
            <a:lstStyle/>
            <a:p>
              <a:r>
                <a:rPr lang="zh-CN" altLang="en-US" dirty="0" smtClean="0">
                  <a:solidFill>
                    <a:schemeClr val="bg1"/>
                  </a:solidFill>
                </a:rPr>
                <a:t>西班牙大使馆</a:t>
              </a:r>
              <a:endParaRPr lang="zh-CN" altLang="en-US" dirty="0">
                <a:solidFill>
                  <a:schemeClr val="bg1"/>
                </a:solidFill>
              </a:endParaRPr>
            </a:p>
          </p:txBody>
        </p:sp>
      </p:grpSp>
      <p:grpSp>
        <p:nvGrpSpPr>
          <p:cNvPr id="3" name="组合 26"/>
          <p:cNvGrpSpPr/>
          <p:nvPr/>
        </p:nvGrpSpPr>
        <p:grpSpPr>
          <a:xfrm>
            <a:off x="510088" y="1987813"/>
            <a:ext cx="1859685" cy="360040"/>
            <a:chOff x="552075" y="2865457"/>
            <a:chExt cx="1859685" cy="360040"/>
          </a:xfrm>
        </p:grpSpPr>
        <p:sp>
          <p:nvSpPr>
            <p:cNvPr id="28" name="矩形 27"/>
            <p:cNvSpPr/>
            <p:nvPr/>
          </p:nvSpPr>
          <p:spPr>
            <a:xfrm>
              <a:off x="552075" y="2865457"/>
              <a:ext cx="1859685" cy="360040"/>
            </a:xfrm>
            <a:prstGeom prst="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3300"/>
                </a:solidFill>
              </a:endParaRPr>
            </a:p>
          </p:txBody>
        </p:sp>
        <p:sp>
          <p:nvSpPr>
            <p:cNvPr id="29" name="TextBox 28"/>
            <p:cNvSpPr txBox="1"/>
            <p:nvPr/>
          </p:nvSpPr>
          <p:spPr>
            <a:xfrm>
              <a:off x="755403" y="2888351"/>
              <a:ext cx="1503680" cy="307777"/>
            </a:xfrm>
            <a:prstGeom prst="rect">
              <a:avLst/>
            </a:prstGeom>
            <a:noFill/>
          </p:spPr>
          <p:txBody>
            <a:bodyPr wrap="square" rtlCol="0">
              <a:spAutoFit/>
            </a:bodyPr>
            <a:lstStyle/>
            <a:p>
              <a:r>
                <a:rPr lang="zh-CN" altLang="en-US" dirty="0" smtClean="0">
                  <a:solidFill>
                    <a:schemeClr val="bg1"/>
                  </a:solidFill>
                </a:rPr>
                <a:t>土耳其大使馆</a:t>
              </a:r>
              <a:endParaRPr lang="zh-CN" altLang="en-US" dirty="0">
                <a:solidFill>
                  <a:schemeClr val="bg1"/>
                </a:solidFill>
              </a:endParaRPr>
            </a:p>
          </p:txBody>
        </p:sp>
      </p:grpSp>
      <p:sp>
        <p:nvSpPr>
          <p:cNvPr id="36" name="文本框 17"/>
          <p:cNvSpPr txBox="1"/>
          <p:nvPr/>
        </p:nvSpPr>
        <p:spPr>
          <a:xfrm>
            <a:off x="684475" y="199491"/>
            <a:ext cx="6654800" cy="645160"/>
          </a:xfrm>
          <a:prstGeom prst="rect">
            <a:avLst/>
          </a:prstGeom>
          <a:noFill/>
        </p:spPr>
        <p:txBody>
          <a:bodyPr wrap="none" rtlCol="0">
            <a:spAutoFit/>
          </a:bodyPr>
          <a:lstStyle/>
          <a:p>
            <a:r>
              <a:rPr lang="en-US" altLang="zh-CN" sz="1800" dirty="0" smtClean="0"/>
              <a:t>2018</a:t>
            </a:r>
            <a:r>
              <a:rPr lang="zh-CN" altLang="en-US" sz="1800" dirty="0" smtClean="0"/>
              <a:t>中国国际咖啡展 </a:t>
            </a:r>
            <a:r>
              <a:rPr lang="en-US" altLang="zh-CN" sz="1800" dirty="0" smtClean="0"/>
              <a:t>CAFE SHOW CHINA-</a:t>
            </a:r>
            <a:r>
              <a:rPr lang="zh-CN" altLang="en-US" sz="1800" dirty="0" smtClean="0"/>
              <a:t>鸣谢各大使馆的大力支持</a:t>
            </a:r>
          </a:p>
          <a:p>
            <a:endParaRPr lang="zh-CN" altLang="en-US" sz="1800" dirty="0"/>
          </a:p>
        </p:txBody>
      </p:sp>
      <p:pic>
        <p:nvPicPr>
          <p:cNvPr id="1027" name="Picture 3"/>
          <p:cNvPicPr>
            <a:picLocks noChangeAspect="1" noChangeArrowheads="1"/>
          </p:cNvPicPr>
          <p:nvPr/>
        </p:nvPicPr>
        <p:blipFill>
          <a:blip r:embed="rId2" cstate="print"/>
          <a:stretch>
            <a:fillRect/>
          </a:stretch>
        </p:blipFill>
        <p:spPr bwMode="auto">
          <a:xfrm>
            <a:off x="2591706" y="716974"/>
            <a:ext cx="1852822" cy="12352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8" name="Picture 3"/>
          <p:cNvPicPr>
            <a:picLocks noChangeAspect="1" noChangeArrowheads="1"/>
          </p:cNvPicPr>
          <p:nvPr/>
        </p:nvPicPr>
        <p:blipFill>
          <a:blip r:embed="rId3" cstate="print"/>
          <a:stretch>
            <a:fillRect/>
          </a:stretch>
        </p:blipFill>
        <p:spPr bwMode="auto">
          <a:xfrm>
            <a:off x="515308" y="706171"/>
            <a:ext cx="1852821" cy="12352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9" name="Picture 3"/>
          <p:cNvPicPr>
            <a:picLocks noChangeAspect="1" noChangeArrowheads="1"/>
          </p:cNvPicPr>
          <p:nvPr/>
        </p:nvPicPr>
        <p:blipFill>
          <a:blip r:embed="rId4" cstate="print"/>
          <a:stretch>
            <a:fillRect/>
          </a:stretch>
        </p:blipFill>
        <p:spPr bwMode="auto">
          <a:xfrm>
            <a:off x="4660603" y="702999"/>
            <a:ext cx="1852821" cy="1248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16" name="组合 19"/>
          <p:cNvGrpSpPr/>
          <p:nvPr/>
        </p:nvGrpSpPr>
        <p:grpSpPr>
          <a:xfrm>
            <a:off x="2580267" y="4495918"/>
            <a:ext cx="1859685" cy="360040"/>
            <a:chOff x="552075" y="2865457"/>
            <a:chExt cx="1859685" cy="360040"/>
          </a:xfrm>
        </p:grpSpPr>
        <p:sp>
          <p:nvSpPr>
            <p:cNvPr id="17" name="矩形 16"/>
            <p:cNvSpPr/>
            <p:nvPr/>
          </p:nvSpPr>
          <p:spPr>
            <a:xfrm>
              <a:off x="552075" y="2865457"/>
              <a:ext cx="1859685" cy="360040"/>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905310" y="2906463"/>
              <a:ext cx="1082348" cy="307777"/>
            </a:xfrm>
            <a:prstGeom prst="rect">
              <a:avLst/>
            </a:prstGeom>
            <a:noFill/>
          </p:spPr>
          <p:txBody>
            <a:bodyPr wrap="none" rtlCol="0">
              <a:spAutoFit/>
            </a:bodyPr>
            <a:lstStyle/>
            <a:p>
              <a:r>
                <a:rPr lang="zh-CN" altLang="en-US" dirty="0" smtClean="0">
                  <a:solidFill>
                    <a:schemeClr val="bg1"/>
                  </a:solidFill>
                </a:rPr>
                <a:t>古巴大使馆</a:t>
              </a:r>
              <a:endParaRPr lang="zh-CN" altLang="en-US" dirty="0">
                <a:solidFill>
                  <a:schemeClr val="bg1"/>
                </a:solidFill>
              </a:endParaRPr>
            </a:p>
          </p:txBody>
        </p:sp>
      </p:grpSp>
      <p:grpSp>
        <p:nvGrpSpPr>
          <p:cNvPr id="19" name="组合 26"/>
          <p:cNvGrpSpPr/>
          <p:nvPr/>
        </p:nvGrpSpPr>
        <p:grpSpPr>
          <a:xfrm>
            <a:off x="527321" y="4485758"/>
            <a:ext cx="1859685" cy="360040"/>
            <a:chOff x="552075" y="2865457"/>
            <a:chExt cx="1859685" cy="360040"/>
          </a:xfrm>
        </p:grpSpPr>
        <p:sp>
          <p:nvSpPr>
            <p:cNvPr id="20" name="矩形 19"/>
            <p:cNvSpPr/>
            <p:nvPr/>
          </p:nvSpPr>
          <p:spPr>
            <a:xfrm>
              <a:off x="552075" y="2865457"/>
              <a:ext cx="1859685" cy="360040"/>
            </a:xfrm>
            <a:prstGeom prst="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3300"/>
                </a:solidFill>
              </a:endParaRPr>
            </a:p>
          </p:txBody>
        </p:sp>
        <p:sp>
          <p:nvSpPr>
            <p:cNvPr id="22" name="TextBox 21"/>
            <p:cNvSpPr txBox="1"/>
            <p:nvPr/>
          </p:nvSpPr>
          <p:spPr>
            <a:xfrm>
              <a:off x="795160" y="2880400"/>
              <a:ext cx="1503680" cy="307777"/>
            </a:xfrm>
            <a:prstGeom prst="rect">
              <a:avLst/>
            </a:prstGeom>
            <a:noFill/>
          </p:spPr>
          <p:txBody>
            <a:bodyPr wrap="square" rtlCol="0">
              <a:spAutoFit/>
            </a:bodyPr>
            <a:lstStyle/>
            <a:p>
              <a:r>
                <a:rPr lang="zh-CN" altLang="en-US" dirty="0" smtClean="0">
                  <a:solidFill>
                    <a:schemeClr val="bg1"/>
                  </a:solidFill>
                </a:rPr>
                <a:t>新西兰大使馆</a:t>
              </a:r>
              <a:endParaRPr lang="zh-CN" altLang="en-US" dirty="0">
                <a:solidFill>
                  <a:schemeClr val="bg1"/>
                </a:solidFill>
              </a:endParaRPr>
            </a:p>
          </p:txBody>
        </p:sp>
      </p:grpSp>
      <p:sp>
        <p:nvSpPr>
          <p:cNvPr id="26" name="TextBox 25"/>
          <p:cNvSpPr txBox="1"/>
          <p:nvPr/>
        </p:nvSpPr>
        <p:spPr>
          <a:xfrm>
            <a:off x="4985373" y="4497168"/>
            <a:ext cx="1074333" cy="307777"/>
          </a:xfrm>
          <a:prstGeom prst="rect">
            <a:avLst/>
          </a:prstGeom>
          <a:noFill/>
        </p:spPr>
        <p:txBody>
          <a:bodyPr wrap="none" rtlCol="0">
            <a:spAutoFit/>
          </a:bodyPr>
          <a:lstStyle/>
          <a:p>
            <a:r>
              <a:rPr lang="en-US" altLang="zh-CN" dirty="0" smtClean="0">
                <a:solidFill>
                  <a:schemeClr val="bg1"/>
                </a:solidFill>
              </a:rPr>
              <a:t>4 </a:t>
            </a:r>
            <a:r>
              <a:rPr lang="zh-CN" altLang="en-US" dirty="0" smtClean="0">
                <a:solidFill>
                  <a:schemeClr val="bg1"/>
                </a:solidFill>
              </a:rPr>
              <a:t>号 国际馆</a:t>
            </a:r>
            <a:endParaRPr lang="zh-CN" altLang="en-US" dirty="0">
              <a:solidFill>
                <a:schemeClr val="bg1"/>
              </a:solidFill>
            </a:endParaRPr>
          </a:p>
        </p:txBody>
      </p:sp>
      <p:pic>
        <p:nvPicPr>
          <p:cNvPr id="27" name="Picture 3"/>
          <p:cNvPicPr>
            <a:picLocks noChangeAspect="1" noChangeArrowheads="1"/>
          </p:cNvPicPr>
          <p:nvPr/>
        </p:nvPicPr>
        <p:blipFill>
          <a:blip r:embed="rId5" cstate="print"/>
          <a:stretch>
            <a:fillRect/>
          </a:stretch>
        </p:blipFill>
        <p:spPr bwMode="auto">
          <a:xfrm>
            <a:off x="2584647" y="3194364"/>
            <a:ext cx="1837831" cy="1292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1" name="Picture 3"/>
          <p:cNvPicPr>
            <a:picLocks noChangeAspect="1" noChangeArrowheads="1"/>
          </p:cNvPicPr>
          <p:nvPr/>
        </p:nvPicPr>
        <p:blipFill>
          <a:blip r:embed="rId6" cstate="print"/>
          <a:stretch>
            <a:fillRect/>
          </a:stretch>
        </p:blipFill>
        <p:spPr bwMode="auto">
          <a:xfrm>
            <a:off x="524607" y="3212067"/>
            <a:ext cx="1852821" cy="12352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2" name="Picture 3"/>
          <p:cNvPicPr>
            <a:picLocks noChangeAspect="1" noChangeArrowheads="1"/>
          </p:cNvPicPr>
          <p:nvPr/>
        </p:nvPicPr>
        <p:blipFill>
          <a:blip r:embed="rId7" cstate="print"/>
          <a:stretch>
            <a:fillRect/>
          </a:stretch>
        </p:blipFill>
        <p:spPr bwMode="auto">
          <a:xfrm>
            <a:off x="4718929" y="3187251"/>
            <a:ext cx="1722964" cy="12922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35" name="组合 31"/>
          <p:cNvGrpSpPr/>
          <p:nvPr/>
        </p:nvGrpSpPr>
        <p:grpSpPr>
          <a:xfrm>
            <a:off x="6681360" y="2009458"/>
            <a:ext cx="1859685" cy="360040"/>
            <a:chOff x="552075" y="2865457"/>
            <a:chExt cx="1859685" cy="360040"/>
          </a:xfrm>
        </p:grpSpPr>
        <p:sp>
          <p:nvSpPr>
            <p:cNvPr id="37" name="矩形 36"/>
            <p:cNvSpPr/>
            <p:nvPr/>
          </p:nvSpPr>
          <p:spPr>
            <a:xfrm>
              <a:off x="552075" y="2865457"/>
              <a:ext cx="1859685" cy="360040"/>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TextBox 39"/>
            <p:cNvSpPr txBox="1"/>
            <p:nvPr/>
          </p:nvSpPr>
          <p:spPr>
            <a:xfrm>
              <a:off x="724639" y="2880400"/>
              <a:ext cx="1620957" cy="307777"/>
            </a:xfrm>
            <a:prstGeom prst="rect">
              <a:avLst/>
            </a:prstGeom>
            <a:noFill/>
          </p:spPr>
          <p:txBody>
            <a:bodyPr wrap="none" rtlCol="0">
              <a:spAutoFit/>
            </a:bodyPr>
            <a:lstStyle/>
            <a:p>
              <a:r>
                <a:rPr lang="zh-CN" altLang="en-US" dirty="0" smtClean="0">
                  <a:solidFill>
                    <a:schemeClr val="bg1"/>
                  </a:solidFill>
                </a:rPr>
                <a:t>埃塞俄比亚大使馆</a:t>
              </a:r>
              <a:endParaRPr lang="zh-CN" altLang="en-US" dirty="0">
                <a:solidFill>
                  <a:schemeClr val="bg1"/>
                </a:solidFill>
              </a:endParaRPr>
            </a:p>
          </p:txBody>
        </p:sp>
      </p:grpSp>
      <p:pic>
        <p:nvPicPr>
          <p:cNvPr id="41" name="Picture 3"/>
          <p:cNvPicPr>
            <a:picLocks noChangeAspect="1" noChangeArrowheads="1"/>
          </p:cNvPicPr>
          <p:nvPr/>
        </p:nvPicPr>
        <p:blipFill>
          <a:blip r:embed="rId8" cstate="print"/>
          <a:stretch>
            <a:fillRect/>
          </a:stretch>
        </p:blipFill>
        <p:spPr bwMode="auto">
          <a:xfrm>
            <a:off x="6689511" y="741044"/>
            <a:ext cx="1852821" cy="1223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42" name="组合 31"/>
          <p:cNvGrpSpPr/>
          <p:nvPr/>
        </p:nvGrpSpPr>
        <p:grpSpPr>
          <a:xfrm>
            <a:off x="6722447" y="4467647"/>
            <a:ext cx="1859685" cy="360040"/>
            <a:chOff x="552075" y="2865457"/>
            <a:chExt cx="1859685" cy="360040"/>
          </a:xfrm>
        </p:grpSpPr>
        <p:sp>
          <p:nvSpPr>
            <p:cNvPr id="43" name="矩形 42"/>
            <p:cNvSpPr/>
            <p:nvPr/>
          </p:nvSpPr>
          <p:spPr>
            <a:xfrm>
              <a:off x="552075" y="2865457"/>
              <a:ext cx="1859685" cy="360040"/>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TextBox 43"/>
            <p:cNvSpPr txBox="1"/>
            <p:nvPr/>
          </p:nvSpPr>
          <p:spPr>
            <a:xfrm>
              <a:off x="788249" y="2880401"/>
              <a:ext cx="1441420" cy="307777"/>
            </a:xfrm>
            <a:prstGeom prst="rect">
              <a:avLst/>
            </a:prstGeom>
            <a:noFill/>
          </p:spPr>
          <p:txBody>
            <a:bodyPr wrap="none" rtlCol="0">
              <a:spAutoFit/>
            </a:bodyPr>
            <a:lstStyle/>
            <a:p>
              <a:r>
                <a:rPr lang="zh-CN" altLang="en-US" dirty="0" smtClean="0">
                  <a:solidFill>
                    <a:schemeClr val="bg1"/>
                  </a:solidFill>
                </a:rPr>
                <a:t>巴勒斯坦大使馆</a:t>
              </a:r>
              <a:endParaRPr lang="zh-CN" altLang="en-US" dirty="0">
                <a:solidFill>
                  <a:schemeClr val="bg1"/>
                </a:solidFill>
              </a:endParaRPr>
            </a:p>
          </p:txBody>
        </p:sp>
      </p:grpSp>
      <p:pic>
        <p:nvPicPr>
          <p:cNvPr id="45" name="Picture 3"/>
          <p:cNvPicPr>
            <a:picLocks noChangeAspect="1" noChangeArrowheads="1"/>
          </p:cNvPicPr>
          <p:nvPr/>
        </p:nvPicPr>
        <p:blipFill>
          <a:blip r:embed="rId9" cstate="print"/>
          <a:stretch>
            <a:fillRect/>
          </a:stretch>
        </p:blipFill>
        <p:spPr bwMode="auto">
          <a:xfrm>
            <a:off x="6722665" y="3193226"/>
            <a:ext cx="1852821" cy="12352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6" name="TextBox 45"/>
          <p:cNvSpPr txBox="1"/>
          <p:nvPr/>
        </p:nvSpPr>
        <p:spPr>
          <a:xfrm>
            <a:off x="220639" y="2351031"/>
            <a:ext cx="8627165" cy="737235"/>
          </a:xfrm>
          <a:prstGeom prst="rect">
            <a:avLst/>
          </a:prstGeom>
          <a:noFill/>
        </p:spPr>
        <p:txBody>
          <a:bodyPr wrap="square" rtlCol="0">
            <a:spAutoFit/>
          </a:bodyPr>
          <a:lstStyle/>
          <a:p>
            <a:pPr>
              <a:lnSpc>
                <a:spcPct val="150000"/>
              </a:lnSpc>
            </a:pPr>
            <a:r>
              <a:rPr lang="zh-CN" altLang="en-US" dirty="0" smtClean="0">
                <a:solidFill>
                  <a:srgbClr val="663300"/>
                </a:solidFill>
                <a:latin typeface="+mn-ea"/>
              </a:rPr>
              <a:t>       无论是新朋友，还是老朋友，在</a:t>
            </a:r>
            <a:r>
              <a:rPr lang="en-US" altLang="zh-CN" dirty="0" smtClean="0">
                <a:solidFill>
                  <a:srgbClr val="663300"/>
                </a:solidFill>
                <a:latin typeface="+mn-ea"/>
              </a:rPr>
              <a:t>2018</a:t>
            </a:r>
            <a:r>
              <a:rPr lang="zh-CN" altLang="en-US" dirty="0" smtClean="0">
                <a:solidFill>
                  <a:srgbClr val="663300"/>
                </a:solidFill>
                <a:latin typeface="+mn-ea"/>
              </a:rPr>
              <a:t>中国国际咖啡展上，都为传播咖啡文化做出了自己的努力。历经六年磨砺，咖啡展已然成为咖啡爱好者与从业人员的重要交流品台。不分年龄、肤色、国籍，我们都是咖啡人！</a:t>
            </a:r>
            <a:endParaRPr lang="en-US" altLang="zh-CN" dirty="0" smtClean="0">
              <a:solidFill>
                <a:srgbClr val="663300"/>
              </a:solidFill>
              <a:latin typeface="+mn-ea"/>
            </a:endParaRPr>
          </a:p>
        </p:txBody>
      </p:sp>
      <p:grpSp>
        <p:nvGrpSpPr>
          <p:cNvPr id="47" name="组合 26"/>
          <p:cNvGrpSpPr/>
          <p:nvPr/>
        </p:nvGrpSpPr>
        <p:grpSpPr>
          <a:xfrm>
            <a:off x="4654042" y="1989138"/>
            <a:ext cx="1859685" cy="360040"/>
            <a:chOff x="552075" y="2865457"/>
            <a:chExt cx="1859685" cy="360040"/>
          </a:xfrm>
        </p:grpSpPr>
        <p:sp>
          <p:nvSpPr>
            <p:cNvPr id="48" name="矩形 47"/>
            <p:cNvSpPr/>
            <p:nvPr/>
          </p:nvSpPr>
          <p:spPr>
            <a:xfrm>
              <a:off x="552075" y="2865457"/>
              <a:ext cx="1859685" cy="360040"/>
            </a:xfrm>
            <a:prstGeom prst="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3300"/>
                </a:solidFill>
              </a:endParaRPr>
            </a:p>
          </p:txBody>
        </p:sp>
        <p:sp>
          <p:nvSpPr>
            <p:cNvPr id="49" name="TextBox 48"/>
            <p:cNvSpPr txBox="1"/>
            <p:nvPr/>
          </p:nvSpPr>
          <p:spPr>
            <a:xfrm>
              <a:off x="834917" y="2872449"/>
              <a:ext cx="1503680" cy="307777"/>
            </a:xfrm>
            <a:prstGeom prst="rect">
              <a:avLst/>
            </a:prstGeom>
            <a:noFill/>
          </p:spPr>
          <p:txBody>
            <a:bodyPr wrap="square" rtlCol="0">
              <a:spAutoFit/>
            </a:bodyPr>
            <a:lstStyle/>
            <a:p>
              <a:r>
                <a:rPr lang="zh-CN" altLang="en-US" dirty="0" smtClean="0">
                  <a:solidFill>
                    <a:schemeClr val="bg1"/>
                  </a:solidFill>
                </a:rPr>
                <a:t>哥伦比亚大使馆</a:t>
              </a:r>
              <a:endParaRPr lang="zh-CN" altLang="en-US" dirty="0">
                <a:solidFill>
                  <a:schemeClr val="bg1"/>
                </a:solidFill>
              </a:endParaRPr>
            </a:p>
          </p:txBody>
        </p:sp>
      </p:grpSp>
      <p:grpSp>
        <p:nvGrpSpPr>
          <p:cNvPr id="50" name="组合 26"/>
          <p:cNvGrpSpPr/>
          <p:nvPr/>
        </p:nvGrpSpPr>
        <p:grpSpPr>
          <a:xfrm>
            <a:off x="4655367" y="4495123"/>
            <a:ext cx="1859685" cy="360040"/>
            <a:chOff x="552075" y="2865457"/>
            <a:chExt cx="1859685" cy="360040"/>
          </a:xfrm>
        </p:grpSpPr>
        <p:sp>
          <p:nvSpPr>
            <p:cNvPr id="51" name="矩形 50"/>
            <p:cNvSpPr/>
            <p:nvPr/>
          </p:nvSpPr>
          <p:spPr>
            <a:xfrm>
              <a:off x="552075" y="2865457"/>
              <a:ext cx="1859685" cy="360040"/>
            </a:xfrm>
            <a:prstGeom prst="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3300"/>
                </a:solidFill>
              </a:endParaRPr>
            </a:p>
          </p:txBody>
        </p:sp>
        <p:sp>
          <p:nvSpPr>
            <p:cNvPr id="52" name="TextBox 51"/>
            <p:cNvSpPr txBox="1"/>
            <p:nvPr/>
          </p:nvSpPr>
          <p:spPr>
            <a:xfrm>
              <a:off x="834917" y="2872449"/>
              <a:ext cx="1503680" cy="307777"/>
            </a:xfrm>
            <a:prstGeom prst="rect">
              <a:avLst/>
            </a:prstGeom>
            <a:noFill/>
          </p:spPr>
          <p:txBody>
            <a:bodyPr wrap="square" rtlCol="0">
              <a:spAutoFit/>
            </a:bodyPr>
            <a:lstStyle/>
            <a:p>
              <a:r>
                <a:rPr lang="zh-CN" altLang="en-US" dirty="0" smtClean="0">
                  <a:solidFill>
                    <a:schemeClr val="bg1"/>
                  </a:solidFill>
                </a:rPr>
                <a:t>菲律宾大使馆</a:t>
              </a:r>
              <a:endParaRPr lang="zh-CN" altLang="en-US" dirty="0">
                <a:solidFill>
                  <a:schemeClr val="bg1"/>
                </a:solidFill>
              </a:endParaRPr>
            </a:p>
          </p:txBody>
        </p:sp>
      </p:gr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36"/>
                                        </p:tgtEl>
                                        <p:attrNameLst>
                                          <p:attrName>style.visibility</p:attrName>
                                        </p:attrNameLst>
                                      </p:cBhvr>
                                      <p:to>
                                        <p:strVal val="visible"/>
                                      </p:to>
                                    </p:set>
                                    <p:anim by="(-#ppt_w*2)" calcmode="lin" valueType="num">
                                      <p:cBhvr rctx="PPT">
                                        <p:cTn id="7" dur="250" autoRev="1" fill="hold">
                                          <p:stCondLst>
                                            <p:cond delay="0"/>
                                          </p:stCondLst>
                                        </p:cTn>
                                        <p:tgtEl>
                                          <p:spTgt spid="36"/>
                                        </p:tgtEl>
                                        <p:attrNameLst>
                                          <p:attrName>ppt_w</p:attrName>
                                        </p:attrNameLst>
                                      </p:cBhvr>
                                    </p:anim>
                                    <p:anim by="(#ppt_w*0.50)" calcmode="lin" valueType="num">
                                      <p:cBhvr>
                                        <p:cTn id="8" dur="250" decel="50000" autoRev="1" fill="hold">
                                          <p:stCondLst>
                                            <p:cond delay="0"/>
                                          </p:stCondLst>
                                        </p:cTn>
                                        <p:tgtEl>
                                          <p:spTgt spid="36"/>
                                        </p:tgtEl>
                                        <p:attrNameLst>
                                          <p:attrName>ppt_x</p:attrName>
                                        </p:attrNameLst>
                                      </p:cBhvr>
                                    </p:anim>
                                    <p:anim from="(-#ppt_h/2)" to="(#ppt_y)" calcmode="lin" valueType="num">
                                      <p:cBhvr>
                                        <p:cTn id="9" dur="500" fill="hold">
                                          <p:stCondLst>
                                            <p:cond delay="0"/>
                                          </p:stCondLst>
                                        </p:cTn>
                                        <p:tgtEl>
                                          <p:spTgt spid="36"/>
                                        </p:tgtEl>
                                        <p:attrNameLst>
                                          <p:attrName>ppt_y</p:attrName>
                                        </p:attrNameLst>
                                      </p:cBhvr>
                                    </p:anim>
                                    <p:animRot by="21600000">
                                      <p:cBhvr>
                                        <p:cTn id="10" dur="500" fill="hold">
                                          <p:stCondLst>
                                            <p:cond delay="0"/>
                                          </p:stCondLst>
                                        </p:cTn>
                                        <p:tgtEl>
                                          <p:spTgt spid="36"/>
                                        </p:tgtEl>
                                        <p:attrNameLst>
                                          <p:attrName>r</p:attrName>
                                        </p:attrNameLst>
                                      </p:cBhvr>
                                    </p:animRot>
                                  </p:childTnLst>
                                </p:cTn>
                              </p:par>
                            </p:childTnLst>
                          </p:cTn>
                        </p:par>
                        <p:par>
                          <p:cTn id="11" fill="hold">
                            <p:stCondLst>
                              <p:cond delay="2400"/>
                            </p:stCondLst>
                            <p:childTnLst>
                              <p:par>
                                <p:cTn id="12" presetID="53" presetClass="entr" presetSubtype="16" fill="hold" nodeType="afterEffect">
                                  <p:stCondLst>
                                    <p:cond delay="0"/>
                                  </p:stCondLst>
                                  <p:childTnLst>
                                    <p:set>
                                      <p:cBhvr>
                                        <p:cTn id="13" dur="1" fill="hold">
                                          <p:stCondLst>
                                            <p:cond delay="0"/>
                                          </p:stCondLst>
                                        </p:cTn>
                                        <p:tgtEl>
                                          <p:spTgt spid="1027"/>
                                        </p:tgtEl>
                                        <p:attrNameLst>
                                          <p:attrName>style.visibility</p:attrName>
                                        </p:attrNameLst>
                                      </p:cBhvr>
                                      <p:to>
                                        <p:strVal val="visible"/>
                                      </p:to>
                                    </p:set>
                                    <p:anim calcmode="lin" valueType="num">
                                      <p:cBhvr>
                                        <p:cTn id="14" dur="500" fill="hold"/>
                                        <p:tgtEl>
                                          <p:spTgt spid="1027"/>
                                        </p:tgtEl>
                                        <p:attrNameLst>
                                          <p:attrName>ppt_w</p:attrName>
                                        </p:attrNameLst>
                                      </p:cBhvr>
                                      <p:tavLst>
                                        <p:tav tm="0">
                                          <p:val>
                                            <p:fltVal val="0"/>
                                          </p:val>
                                        </p:tav>
                                        <p:tav tm="100000">
                                          <p:val>
                                            <p:strVal val="#ppt_w"/>
                                          </p:val>
                                        </p:tav>
                                      </p:tavLst>
                                    </p:anim>
                                    <p:anim calcmode="lin" valueType="num">
                                      <p:cBhvr>
                                        <p:cTn id="15" dur="500" fill="hold"/>
                                        <p:tgtEl>
                                          <p:spTgt spid="1027"/>
                                        </p:tgtEl>
                                        <p:attrNameLst>
                                          <p:attrName>ppt_h</p:attrName>
                                        </p:attrNameLst>
                                      </p:cBhvr>
                                      <p:tavLst>
                                        <p:tav tm="0">
                                          <p:val>
                                            <p:fltVal val="0"/>
                                          </p:val>
                                        </p:tav>
                                        <p:tav tm="100000">
                                          <p:val>
                                            <p:strVal val="#ppt_h"/>
                                          </p:val>
                                        </p:tav>
                                      </p:tavLst>
                                    </p:anim>
                                    <p:animEffect transition="in" filter="fade">
                                      <p:cBhvr>
                                        <p:cTn id="16" dur="500"/>
                                        <p:tgtEl>
                                          <p:spTgt spid="1027"/>
                                        </p:tgtEl>
                                      </p:cBhvr>
                                    </p:animEffect>
                                  </p:childTnLst>
                                </p:cTn>
                              </p:par>
                              <p:par>
                                <p:cTn id="17" presetID="53" presetClass="entr" presetSubtype="16"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par>
                          <p:cTn id="22" fill="hold">
                            <p:stCondLst>
                              <p:cond delay="2900"/>
                            </p:stCondLst>
                            <p:childTnLst>
                              <p:par>
                                <p:cTn id="23" presetID="53" presetClass="entr" presetSubtype="16"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p:cTn id="25" dur="500" fill="hold"/>
                                        <p:tgtEl>
                                          <p:spTgt spid="38"/>
                                        </p:tgtEl>
                                        <p:attrNameLst>
                                          <p:attrName>ppt_w</p:attrName>
                                        </p:attrNameLst>
                                      </p:cBhvr>
                                      <p:tavLst>
                                        <p:tav tm="0">
                                          <p:val>
                                            <p:fltVal val="0"/>
                                          </p:val>
                                        </p:tav>
                                        <p:tav tm="100000">
                                          <p:val>
                                            <p:strVal val="#ppt_w"/>
                                          </p:val>
                                        </p:tav>
                                      </p:tavLst>
                                    </p:anim>
                                    <p:anim calcmode="lin" valueType="num">
                                      <p:cBhvr>
                                        <p:cTn id="26" dur="500" fill="hold"/>
                                        <p:tgtEl>
                                          <p:spTgt spid="38"/>
                                        </p:tgtEl>
                                        <p:attrNameLst>
                                          <p:attrName>ppt_h</p:attrName>
                                        </p:attrNameLst>
                                      </p:cBhvr>
                                      <p:tavLst>
                                        <p:tav tm="0">
                                          <p:val>
                                            <p:fltVal val="0"/>
                                          </p:val>
                                        </p:tav>
                                        <p:tav tm="100000">
                                          <p:val>
                                            <p:strVal val="#ppt_h"/>
                                          </p:val>
                                        </p:tav>
                                      </p:tavLst>
                                    </p:anim>
                                    <p:animEffect transition="in" filter="fade">
                                      <p:cBhvr>
                                        <p:cTn id="27" dur="500"/>
                                        <p:tgtEl>
                                          <p:spTgt spid="38"/>
                                        </p:tgtEl>
                                      </p:cBhvr>
                                    </p:animEffect>
                                  </p:childTnLst>
                                </p:cTn>
                              </p:par>
                              <p:par>
                                <p:cTn id="28" presetID="53" presetClass="entr" presetSubtype="16"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ppt_w</p:attrName>
                                        </p:attrNameLst>
                                      </p:cBhvr>
                                      <p:tavLst>
                                        <p:tav tm="0">
                                          <p:val>
                                            <p:fltVal val="0"/>
                                          </p:val>
                                        </p:tav>
                                        <p:tav tm="100000">
                                          <p:val>
                                            <p:strVal val="#ppt_w"/>
                                          </p:val>
                                        </p:tav>
                                      </p:tavLst>
                                    </p:anim>
                                    <p:anim calcmode="lin" valueType="num">
                                      <p:cBhvr>
                                        <p:cTn id="31" dur="500" fill="hold"/>
                                        <p:tgtEl>
                                          <p:spTgt spid="3"/>
                                        </p:tgtEl>
                                        <p:attrNameLst>
                                          <p:attrName>ppt_h</p:attrName>
                                        </p:attrNameLst>
                                      </p:cBhvr>
                                      <p:tavLst>
                                        <p:tav tm="0">
                                          <p:val>
                                            <p:fltVal val="0"/>
                                          </p:val>
                                        </p:tav>
                                        <p:tav tm="100000">
                                          <p:val>
                                            <p:strVal val="#ppt_h"/>
                                          </p:val>
                                        </p:tav>
                                      </p:tavLst>
                                    </p:anim>
                                    <p:animEffect transition="in" filter="fade">
                                      <p:cBhvr>
                                        <p:cTn id="32" dur="500"/>
                                        <p:tgtEl>
                                          <p:spTgt spid="3"/>
                                        </p:tgtEl>
                                      </p:cBhvr>
                                    </p:animEffect>
                                  </p:childTnLst>
                                </p:cTn>
                              </p:par>
                            </p:childTnLst>
                          </p:cTn>
                        </p:par>
                        <p:par>
                          <p:cTn id="33" fill="hold">
                            <p:stCondLst>
                              <p:cond delay="3400"/>
                            </p:stCondLst>
                            <p:childTnLst>
                              <p:par>
                                <p:cTn id="34" presetID="53" presetClass="entr" presetSubtype="16" fill="hold" nodeType="afterEffect">
                                  <p:stCondLst>
                                    <p:cond delay="0"/>
                                  </p:stCondLst>
                                  <p:childTnLst>
                                    <p:set>
                                      <p:cBhvr>
                                        <p:cTn id="35" dur="1" fill="hold">
                                          <p:stCondLst>
                                            <p:cond delay="0"/>
                                          </p:stCondLst>
                                        </p:cTn>
                                        <p:tgtEl>
                                          <p:spTgt spid="39"/>
                                        </p:tgtEl>
                                        <p:attrNameLst>
                                          <p:attrName>style.visibility</p:attrName>
                                        </p:attrNameLst>
                                      </p:cBhvr>
                                      <p:to>
                                        <p:strVal val="visible"/>
                                      </p:to>
                                    </p:set>
                                    <p:anim calcmode="lin" valueType="num">
                                      <p:cBhvr>
                                        <p:cTn id="36" dur="500" fill="hold"/>
                                        <p:tgtEl>
                                          <p:spTgt spid="39"/>
                                        </p:tgtEl>
                                        <p:attrNameLst>
                                          <p:attrName>ppt_w</p:attrName>
                                        </p:attrNameLst>
                                      </p:cBhvr>
                                      <p:tavLst>
                                        <p:tav tm="0">
                                          <p:val>
                                            <p:fltVal val="0"/>
                                          </p:val>
                                        </p:tav>
                                        <p:tav tm="100000">
                                          <p:val>
                                            <p:strVal val="#ppt_w"/>
                                          </p:val>
                                        </p:tav>
                                      </p:tavLst>
                                    </p:anim>
                                    <p:anim calcmode="lin" valueType="num">
                                      <p:cBhvr>
                                        <p:cTn id="37" dur="500" fill="hold"/>
                                        <p:tgtEl>
                                          <p:spTgt spid="39"/>
                                        </p:tgtEl>
                                        <p:attrNameLst>
                                          <p:attrName>ppt_h</p:attrName>
                                        </p:attrNameLst>
                                      </p:cBhvr>
                                      <p:tavLst>
                                        <p:tav tm="0">
                                          <p:val>
                                            <p:fltVal val="0"/>
                                          </p:val>
                                        </p:tav>
                                        <p:tav tm="100000">
                                          <p:val>
                                            <p:strVal val="#ppt_h"/>
                                          </p:val>
                                        </p:tav>
                                      </p:tavLst>
                                    </p:anim>
                                    <p:animEffect transition="in" filter="fade">
                                      <p:cBhvr>
                                        <p:cTn id="38" dur="500"/>
                                        <p:tgtEl>
                                          <p:spTgt spid="39"/>
                                        </p:tgtEl>
                                      </p:cBhvr>
                                    </p:animEffect>
                                  </p:childTnLst>
                                </p:cTn>
                              </p:par>
                              <p:par>
                                <p:cTn id="39" presetID="53" presetClass="entr" presetSubtype="16" fill="hold" nodeType="withEffect">
                                  <p:stCondLst>
                                    <p:cond delay="0"/>
                                  </p:stCondLst>
                                  <p:childTnLst>
                                    <p:set>
                                      <p:cBhvr>
                                        <p:cTn id="40" dur="1" fill="hold">
                                          <p:stCondLst>
                                            <p:cond delay="0"/>
                                          </p:stCondLst>
                                        </p:cTn>
                                        <p:tgtEl>
                                          <p:spTgt spid="47"/>
                                        </p:tgtEl>
                                        <p:attrNameLst>
                                          <p:attrName>style.visibility</p:attrName>
                                        </p:attrNameLst>
                                      </p:cBhvr>
                                      <p:to>
                                        <p:strVal val="visible"/>
                                      </p:to>
                                    </p:set>
                                    <p:anim calcmode="lin" valueType="num">
                                      <p:cBhvr>
                                        <p:cTn id="41" dur="500" fill="hold"/>
                                        <p:tgtEl>
                                          <p:spTgt spid="47"/>
                                        </p:tgtEl>
                                        <p:attrNameLst>
                                          <p:attrName>ppt_w</p:attrName>
                                        </p:attrNameLst>
                                      </p:cBhvr>
                                      <p:tavLst>
                                        <p:tav tm="0">
                                          <p:val>
                                            <p:fltVal val="0"/>
                                          </p:val>
                                        </p:tav>
                                        <p:tav tm="100000">
                                          <p:val>
                                            <p:strVal val="#ppt_w"/>
                                          </p:val>
                                        </p:tav>
                                      </p:tavLst>
                                    </p:anim>
                                    <p:anim calcmode="lin" valueType="num">
                                      <p:cBhvr>
                                        <p:cTn id="42" dur="500" fill="hold"/>
                                        <p:tgtEl>
                                          <p:spTgt spid="47"/>
                                        </p:tgtEl>
                                        <p:attrNameLst>
                                          <p:attrName>ppt_h</p:attrName>
                                        </p:attrNameLst>
                                      </p:cBhvr>
                                      <p:tavLst>
                                        <p:tav tm="0">
                                          <p:val>
                                            <p:fltVal val="0"/>
                                          </p:val>
                                        </p:tav>
                                        <p:tav tm="100000">
                                          <p:val>
                                            <p:strVal val="#ppt_h"/>
                                          </p:val>
                                        </p:tav>
                                      </p:tavLst>
                                    </p:anim>
                                    <p:animEffect transition="in" filter="fade">
                                      <p:cBhvr>
                                        <p:cTn id="43" dur="500"/>
                                        <p:tgtEl>
                                          <p:spTgt spid="47"/>
                                        </p:tgtEl>
                                      </p:cBhvr>
                                    </p:animEffect>
                                  </p:childTnLst>
                                </p:cTn>
                              </p:par>
                            </p:childTnLst>
                          </p:cTn>
                        </p:par>
                        <p:par>
                          <p:cTn id="44" fill="hold">
                            <p:stCondLst>
                              <p:cond delay="3900"/>
                            </p:stCondLst>
                            <p:childTnLst>
                              <p:par>
                                <p:cTn id="45" presetID="53" presetClass="entr" presetSubtype="16" fill="hold" nodeType="after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p:cTn id="47" dur="500" fill="hold"/>
                                        <p:tgtEl>
                                          <p:spTgt spid="27"/>
                                        </p:tgtEl>
                                        <p:attrNameLst>
                                          <p:attrName>ppt_w</p:attrName>
                                        </p:attrNameLst>
                                      </p:cBhvr>
                                      <p:tavLst>
                                        <p:tav tm="0">
                                          <p:val>
                                            <p:fltVal val="0"/>
                                          </p:val>
                                        </p:tav>
                                        <p:tav tm="100000">
                                          <p:val>
                                            <p:strVal val="#ppt_w"/>
                                          </p:val>
                                        </p:tav>
                                      </p:tavLst>
                                    </p:anim>
                                    <p:anim calcmode="lin" valueType="num">
                                      <p:cBhvr>
                                        <p:cTn id="48" dur="500" fill="hold"/>
                                        <p:tgtEl>
                                          <p:spTgt spid="27"/>
                                        </p:tgtEl>
                                        <p:attrNameLst>
                                          <p:attrName>ppt_h</p:attrName>
                                        </p:attrNameLst>
                                      </p:cBhvr>
                                      <p:tavLst>
                                        <p:tav tm="0">
                                          <p:val>
                                            <p:fltVal val="0"/>
                                          </p:val>
                                        </p:tav>
                                        <p:tav tm="100000">
                                          <p:val>
                                            <p:strVal val="#ppt_h"/>
                                          </p:val>
                                        </p:tav>
                                      </p:tavLst>
                                    </p:anim>
                                    <p:animEffect transition="in" filter="fade">
                                      <p:cBhvr>
                                        <p:cTn id="49" dur="500"/>
                                        <p:tgtEl>
                                          <p:spTgt spid="27"/>
                                        </p:tgtEl>
                                      </p:cBhvr>
                                    </p:animEffect>
                                  </p:childTnLst>
                                </p:cTn>
                              </p:par>
                              <p:par>
                                <p:cTn id="50" presetID="53" presetClass="entr" presetSubtype="16"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childTnLst>
                          </p:cTn>
                        </p:par>
                        <p:par>
                          <p:cTn id="55" fill="hold">
                            <p:stCondLst>
                              <p:cond delay="4400"/>
                            </p:stCondLst>
                            <p:childTnLst>
                              <p:par>
                                <p:cTn id="56" presetID="53" presetClass="entr" presetSubtype="16" fill="hold" nodeType="afterEffect">
                                  <p:stCondLst>
                                    <p:cond delay="0"/>
                                  </p:stCondLst>
                                  <p:childTnLst>
                                    <p:set>
                                      <p:cBhvr>
                                        <p:cTn id="57" dur="1" fill="hold">
                                          <p:stCondLst>
                                            <p:cond delay="0"/>
                                          </p:stCondLst>
                                        </p:cTn>
                                        <p:tgtEl>
                                          <p:spTgt spid="31"/>
                                        </p:tgtEl>
                                        <p:attrNameLst>
                                          <p:attrName>style.visibility</p:attrName>
                                        </p:attrNameLst>
                                      </p:cBhvr>
                                      <p:to>
                                        <p:strVal val="visible"/>
                                      </p:to>
                                    </p:set>
                                    <p:anim calcmode="lin" valueType="num">
                                      <p:cBhvr>
                                        <p:cTn id="58" dur="500" fill="hold"/>
                                        <p:tgtEl>
                                          <p:spTgt spid="31"/>
                                        </p:tgtEl>
                                        <p:attrNameLst>
                                          <p:attrName>ppt_w</p:attrName>
                                        </p:attrNameLst>
                                      </p:cBhvr>
                                      <p:tavLst>
                                        <p:tav tm="0">
                                          <p:val>
                                            <p:fltVal val="0"/>
                                          </p:val>
                                        </p:tav>
                                        <p:tav tm="100000">
                                          <p:val>
                                            <p:strVal val="#ppt_w"/>
                                          </p:val>
                                        </p:tav>
                                      </p:tavLst>
                                    </p:anim>
                                    <p:anim calcmode="lin" valueType="num">
                                      <p:cBhvr>
                                        <p:cTn id="59" dur="500" fill="hold"/>
                                        <p:tgtEl>
                                          <p:spTgt spid="31"/>
                                        </p:tgtEl>
                                        <p:attrNameLst>
                                          <p:attrName>ppt_h</p:attrName>
                                        </p:attrNameLst>
                                      </p:cBhvr>
                                      <p:tavLst>
                                        <p:tav tm="0">
                                          <p:val>
                                            <p:fltVal val="0"/>
                                          </p:val>
                                        </p:tav>
                                        <p:tav tm="100000">
                                          <p:val>
                                            <p:strVal val="#ppt_h"/>
                                          </p:val>
                                        </p:tav>
                                      </p:tavLst>
                                    </p:anim>
                                    <p:animEffect transition="in" filter="fade">
                                      <p:cBhvr>
                                        <p:cTn id="60" dur="500"/>
                                        <p:tgtEl>
                                          <p:spTgt spid="31"/>
                                        </p:tgtEl>
                                      </p:cBhvr>
                                    </p:animEffect>
                                  </p:childTnLst>
                                </p:cTn>
                              </p:par>
                              <p:par>
                                <p:cTn id="61" presetID="53" presetClass="entr" presetSubtype="16"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500" fill="hold"/>
                                        <p:tgtEl>
                                          <p:spTgt spid="19"/>
                                        </p:tgtEl>
                                        <p:attrNameLst>
                                          <p:attrName>ppt_w</p:attrName>
                                        </p:attrNameLst>
                                      </p:cBhvr>
                                      <p:tavLst>
                                        <p:tav tm="0">
                                          <p:val>
                                            <p:fltVal val="0"/>
                                          </p:val>
                                        </p:tav>
                                        <p:tav tm="100000">
                                          <p:val>
                                            <p:strVal val="#ppt_w"/>
                                          </p:val>
                                        </p:tav>
                                      </p:tavLst>
                                    </p:anim>
                                    <p:anim calcmode="lin" valueType="num">
                                      <p:cBhvr>
                                        <p:cTn id="64" dur="500" fill="hold"/>
                                        <p:tgtEl>
                                          <p:spTgt spid="19"/>
                                        </p:tgtEl>
                                        <p:attrNameLst>
                                          <p:attrName>ppt_h</p:attrName>
                                        </p:attrNameLst>
                                      </p:cBhvr>
                                      <p:tavLst>
                                        <p:tav tm="0">
                                          <p:val>
                                            <p:fltVal val="0"/>
                                          </p:val>
                                        </p:tav>
                                        <p:tav tm="100000">
                                          <p:val>
                                            <p:strVal val="#ppt_h"/>
                                          </p:val>
                                        </p:tav>
                                      </p:tavLst>
                                    </p:anim>
                                    <p:animEffect transition="in" filter="fade">
                                      <p:cBhvr>
                                        <p:cTn id="65" dur="500"/>
                                        <p:tgtEl>
                                          <p:spTgt spid="19"/>
                                        </p:tgtEl>
                                      </p:cBhvr>
                                    </p:animEffect>
                                  </p:childTnLst>
                                </p:cTn>
                              </p:par>
                            </p:childTnLst>
                          </p:cTn>
                        </p:par>
                        <p:par>
                          <p:cTn id="66" fill="hold">
                            <p:stCondLst>
                              <p:cond delay="4900"/>
                            </p:stCondLst>
                            <p:childTnLst>
                              <p:par>
                                <p:cTn id="67" presetID="53" presetClass="entr" presetSubtype="16" fill="hold" nodeType="afterEffect">
                                  <p:stCondLst>
                                    <p:cond delay="0"/>
                                  </p:stCondLst>
                                  <p:childTnLst>
                                    <p:set>
                                      <p:cBhvr>
                                        <p:cTn id="68" dur="1" fill="hold">
                                          <p:stCondLst>
                                            <p:cond delay="0"/>
                                          </p:stCondLst>
                                        </p:cTn>
                                        <p:tgtEl>
                                          <p:spTgt spid="32"/>
                                        </p:tgtEl>
                                        <p:attrNameLst>
                                          <p:attrName>style.visibility</p:attrName>
                                        </p:attrNameLst>
                                      </p:cBhvr>
                                      <p:to>
                                        <p:strVal val="visible"/>
                                      </p:to>
                                    </p:set>
                                    <p:anim calcmode="lin" valueType="num">
                                      <p:cBhvr>
                                        <p:cTn id="69" dur="500" fill="hold"/>
                                        <p:tgtEl>
                                          <p:spTgt spid="32"/>
                                        </p:tgtEl>
                                        <p:attrNameLst>
                                          <p:attrName>ppt_w</p:attrName>
                                        </p:attrNameLst>
                                      </p:cBhvr>
                                      <p:tavLst>
                                        <p:tav tm="0">
                                          <p:val>
                                            <p:fltVal val="0"/>
                                          </p:val>
                                        </p:tav>
                                        <p:tav tm="100000">
                                          <p:val>
                                            <p:strVal val="#ppt_w"/>
                                          </p:val>
                                        </p:tav>
                                      </p:tavLst>
                                    </p:anim>
                                    <p:anim calcmode="lin" valueType="num">
                                      <p:cBhvr>
                                        <p:cTn id="70" dur="500" fill="hold"/>
                                        <p:tgtEl>
                                          <p:spTgt spid="32"/>
                                        </p:tgtEl>
                                        <p:attrNameLst>
                                          <p:attrName>ppt_h</p:attrName>
                                        </p:attrNameLst>
                                      </p:cBhvr>
                                      <p:tavLst>
                                        <p:tav tm="0">
                                          <p:val>
                                            <p:fltVal val="0"/>
                                          </p:val>
                                        </p:tav>
                                        <p:tav tm="100000">
                                          <p:val>
                                            <p:strVal val="#ppt_h"/>
                                          </p:val>
                                        </p:tav>
                                      </p:tavLst>
                                    </p:anim>
                                    <p:animEffect transition="in" filter="fade">
                                      <p:cBhvr>
                                        <p:cTn id="71" dur="500"/>
                                        <p:tgtEl>
                                          <p:spTgt spid="32"/>
                                        </p:tgtEl>
                                      </p:cBhvr>
                                    </p:animEffect>
                                  </p:childTnLst>
                                </p:cTn>
                              </p:par>
                              <p:par>
                                <p:cTn id="72" presetID="53" presetClass="entr" presetSubtype="16" fill="hold" nodeType="withEffect">
                                  <p:stCondLst>
                                    <p:cond delay="0"/>
                                  </p:stCondLst>
                                  <p:childTnLst>
                                    <p:set>
                                      <p:cBhvr>
                                        <p:cTn id="73" dur="1" fill="hold">
                                          <p:stCondLst>
                                            <p:cond delay="0"/>
                                          </p:stCondLst>
                                        </p:cTn>
                                        <p:tgtEl>
                                          <p:spTgt spid="50"/>
                                        </p:tgtEl>
                                        <p:attrNameLst>
                                          <p:attrName>style.visibility</p:attrName>
                                        </p:attrNameLst>
                                      </p:cBhvr>
                                      <p:to>
                                        <p:strVal val="visible"/>
                                      </p:to>
                                    </p:set>
                                    <p:anim calcmode="lin" valueType="num">
                                      <p:cBhvr>
                                        <p:cTn id="74" dur="500" fill="hold"/>
                                        <p:tgtEl>
                                          <p:spTgt spid="50"/>
                                        </p:tgtEl>
                                        <p:attrNameLst>
                                          <p:attrName>ppt_w</p:attrName>
                                        </p:attrNameLst>
                                      </p:cBhvr>
                                      <p:tavLst>
                                        <p:tav tm="0">
                                          <p:val>
                                            <p:fltVal val="0"/>
                                          </p:val>
                                        </p:tav>
                                        <p:tav tm="100000">
                                          <p:val>
                                            <p:strVal val="#ppt_w"/>
                                          </p:val>
                                        </p:tav>
                                      </p:tavLst>
                                    </p:anim>
                                    <p:anim calcmode="lin" valueType="num">
                                      <p:cBhvr>
                                        <p:cTn id="75" dur="500" fill="hold"/>
                                        <p:tgtEl>
                                          <p:spTgt spid="50"/>
                                        </p:tgtEl>
                                        <p:attrNameLst>
                                          <p:attrName>ppt_h</p:attrName>
                                        </p:attrNameLst>
                                      </p:cBhvr>
                                      <p:tavLst>
                                        <p:tav tm="0">
                                          <p:val>
                                            <p:fltVal val="0"/>
                                          </p:val>
                                        </p:tav>
                                        <p:tav tm="100000">
                                          <p:val>
                                            <p:strVal val="#ppt_h"/>
                                          </p:val>
                                        </p:tav>
                                      </p:tavLst>
                                    </p:anim>
                                    <p:animEffect transition="in" filter="fade">
                                      <p:cBhvr>
                                        <p:cTn id="76" dur="500"/>
                                        <p:tgtEl>
                                          <p:spTgt spid="50"/>
                                        </p:tgtEl>
                                      </p:cBhvr>
                                    </p:animEffect>
                                  </p:childTnLst>
                                </p:cTn>
                              </p:par>
                            </p:childTnLst>
                          </p:cTn>
                        </p:par>
                        <p:par>
                          <p:cTn id="77" fill="hold">
                            <p:stCondLst>
                              <p:cond delay="5400"/>
                            </p:stCondLst>
                            <p:childTnLst>
                              <p:par>
                                <p:cTn id="78" presetID="53" presetClass="entr" presetSubtype="16" fill="hold" nodeType="afterEffect">
                                  <p:stCondLst>
                                    <p:cond delay="0"/>
                                  </p:stCondLst>
                                  <p:childTnLst>
                                    <p:set>
                                      <p:cBhvr>
                                        <p:cTn id="79" dur="1" fill="hold">
                                          <p:stCondLst>
                                            <p:cond delay="0"/>
                                          </p:stCondLst>
                                        </p:cTn>
                                        <p:tgtEl>
                                          <p:spTgt spid="41"/>
                                        </p:tgtEl>
                                        <p:attrNameLst>
                                          <p:attrName>style.visibility</p:attrName>
                                        </p:attrNameLst>
                                      </p:cBhvr>
                                      <p:to>
                                        <p:strVal val="visible"/>
                                      </p:to>
                                    </p:set>
                                    <p:anim calcmode="lin" valueType="num">
                                      <p:cBhvr>
                                        <p:cTn id="80" dur="500" fill="hold"/>
                                        <p:tgtEl>
                                          <p:spTgt spid="41"/>
                                        </p:tgtEl>
                                        <p:attrNameLst>
                                          <p:attrName>ppt_w</p:attrName>
                                        </p:attrNameLst>
                                      </p:cBhvr>
                                      <p:tavLst>
                                        <p:tav tm="0">
                                          <p:val>
                                            <p:fltVal val="0"/>
                                          </p:val>
                                        </p:tav>
                                        <p:tav tm="100000">
                                          <p:val>
                                            <p:strVal val="#ppt_w"/>
                                          </p:val>
                                        </p:tav>
                                      </p:tavLst>
                                    </p:anim>
                                    <p:anim calcmode="lin" valueType="num">
                                      <p:cBhvr>
                                        <p:cTn id="81" dur="500" fill="hold"/>
                                        <p:tgtEl>
                                          <p:spTgt spid="41"/>
                                        </p:tgtEl>
                                        <p:attrNameLst>
                                          <p:attrName>ppt_h</p:attrName>
                                        </p:attrNameLst>
                                      </p:cBhvr>
                                      <p:tavLst>
                                        <p:tav tm="0">
                                          <p:val>
                                            <p:fltVal val="0"/>
                                          </p:val>
                                        </p:tav>
                                        <p:tav tm="100000">
                                          <p:val>
                                            <p:strVal val="#ppt_h"/>
                                          </p:val>
                                        </p:tav>
                                      </p:tavLst>
                                    </p:anim>
                                    <p:animEffect transition="in" filter="fade">
                                      <p:cBhvr>
                                        <p:cTn id="82" dur="500"/>
                                        <p:tgtEl>
                                          <p:spTgt spid="41"/>
                                        </p:tgtEl>
                                      </p:cBhvr>
                                    </p:animEffect>
                                  </p:childTnLst>
                                </p:cTn>
                              </p:par>
                              <p:par>
                                <p:cTn id="83" presetID="53" presetClass="entr" presetSubtype="16" fill="hold" nodeType="withEffect">
                                  <p:stCondLst>
                                    <p:cond delay="0"/>
                                  </p:stCondLst>
                                  <p:childTnLst>
                                    <p:set>
                                      <p:cBhvr>
                                        <p:cTn id="84" dur="1" fill="hold">
                                          <p:stCondLst>
                                            <p:cond delay="0"/>
                                          </p:stCondLst>
                                        </p:cTn>
                                        <p:tgtEl>
                                          <p:spTgt spid="35"/>
                                        </p:tgtEl>
                                        <p:attrNameLst>
                                          <p:attrName>style.visibility</p:attrName>
                                        </p:attrNameLst>
                                      </p:cBhvr>
                                      <p:to>
                                        <p:strVal val="visible"/>
                                      </p:to>
                                    </p:set>
                                    <p:anim calcmode="lin" valueType="num">
                                      <p:cBhvr>
                                        <p:cTn id="85" dur="500" fill="hold"/>
                                        <p:tgtEl>
                                          <p:spTgt spid="35"/>
                                        </p:tgtEl>
                                        <p:attrNameLst>
                                          <p:attrName>ppt_w</p:attrName>
                                        </p:attrNameLst>
                                      </p:cBhvr>
                                      <p:tavLst>
                                        <p:tav tm="0">
                                          <p:val>
                                            <p:fltVal val="0"/>
                                          </p:val>
                                        </p:tav>
                                        <p:tav tm="100000">
                                          <p:val>
                                            <p:strVal val="#ppt_w"/>
                                          </p:val>
                                        </p:tav>
                                      </p:tavLst>
                                    </p:anim>
                                    <p:anim calcmode="lin" valueType="num">
                                      <p:cBhvr>
                                        <p:cTn id="86" dur="500" fill="hold"/>
                                        <p:tgtEl>
                                          <p:spTgt spid="35"/>
                                        </p:tgtEl>
                                        <p:attrNameLst>
                                          <p:attrName>ppt_h</p:attrName>
                                        </p:attrNameLst>
                                      </p:cBhvr>
                                      <p:tavLst>
                                        <p:tav tm="0">
                                          <p:val>
                                            <p:fltVal val="0"/>
                                          </p:val>
                                        </p:tav>
                                        <p:tav tm="100000">
                                          <p:val>
                                            <p:strVal val="#ppt_h"/>
                                          </p:val>
                                        </p:tav>
                                      </p:tavLst>
                                    </p:anim>
                                    <p:animEffect transition="in" filter="fade">
                                      <p:cBhvr>
                                        <p:cTn id="87" dur="500"/>
                                        <p:tgtEl>
                                          <p:spTgt spid="35"/>
                                        </p:tgtEl>
                                      </p:cBhvr>
                                    </p:animEffect>
                                  </p:childTnLst>
                                </p:cTn>
                              </p:par>
                            </p:childTnLst>
                          </p:cTn>
                        </p:par>
                        <p:par>
                          <p:cTn id="88" fill="hold">
                            <p:stCondLst>
                              <p:cond delay="5900"/>
                            </p:stCondLst>
                            <p:childTnLst>
                              <p:par>
                                <p:cTn id="89" presetID="53" presetClass="entr" presetSubtype="16" fill="hold" nodeType="afterEffect">
                                  <p:stCondLst>
                                    <p:cond delay="0"/>
                                  </p:stCondLst>
                                  <p:childTnLst>
                                    <p:set>
                                      <p:cBhvr>
                                        <p:cTn id="90" dur="1" fill="hold">
                                          <p:stCondLst>
                                            <p:cond delay="0"/>
                                          </p:stCondLst>
                                        </p:cTn>
                                        <p:tgtEl>
                                          <p:spTgt spid="45"/>
                                        </p:tgtEl>
                                        <p:attrNameLst>
                                          <p:attrName>style.visibility</p:attrName>
                                        </p:attrNameLst>
                                      </p:cBhvr>
                                      <p:to>
                                        <p:strVal val="visible"/>
                                      </p:to>
                                    </p:set>
                                    <p:anim calcmode="lin" valueType="num">
                                      <p:cBhvr>
                                        <p:cTn id="91" dur="500" fill="hold"/>
                                        <p:tgtEl>
                                          <p:spTgt spid="45"/>
                                        </p:tgtEl>
                                        <p:attrNameLst>
                                          <p:attrName>ppt_w</p:attrName>
                                        </p:attrNameLst>
                                      </p:cBhvr>
                                      <p:tavLst>
                                        <p:tav tm="0">
                                          <p:val>
                                            <p:fltVal val="0"/>
                                          </p:val>
                                        </p:tav>
                                        <p:tav tm="100000">
                                          <p:val>
                                            <p:strVal val="#ppt_w"/>
                                          </p:val>
                                        </p:tav>
                                      </p:tavLst>
                                    </p:anim>
                                    <p:anim calcmode="lin" valueType="num">
                                      <p:cBhvr>
                                        <p:cTn id="92" dur="500" fill="hold"/>
                                        <p:tgtEl>
                                          <p:spTgt spid="45"/>
                                        </p:tgtEl>
                                        <p:attrNameLst>
                                          <p:attrName>ppt_h</p:attrName>
                                        </p:attrNameLst>
                                      </p:cBhvr>
                                      <p:tavLst>
                                        <p:tav tm="0">
                                          <p:val>
                                            <p:fltVal val="0"/>
                                          </p:val>
                                        </p:tav>
                                        <p:tav tm="100000">
                                          <p:val>
                                            <p:strVal val="#ppt_h"/>
                                          </p:val>
                                        </p:tav>
                                      </p:tavLst>
                                    </p:anim>
                                    <p:animEffect transition="in" filter="fade">
                                      <p:cBhvr>
                                        <p:cTn id="93" dur="500"/>
                                        <p:tgtEl>
                                          <p:spTgt spid="45"/>
                                        </p:tgtEl>
                                      </p:cBhvr>
                                    </p:animEffect>
                                  </p:childTnLst>
                                </p:cTn>
                              </p:par>
                              <p:par>
                                <p:cTn id="94" presetID="53" presetClass="entr" presetSubtype="16" fill="hold" nodeType="withEffect">
                                  <p:stCondLst>
                                    <p:cond delay="0"/>
                                  </p:stCondLst>
                                  <p:childTnLst>
                                    <p:set>
                                      <p:cBhvr>
                                        <p:cTn id="95" dur="1" fill="hold">
                                          <p:stCondLst>
                                            <p:cond delay="0"/>
                                          </p:stCondLst>
                                        </p:cTn>
                                        <p:tgtEl>
                                          <p:spTgt spid="42"/>
                                        </p:tgtEl>
                                        <p:attrNameLst>
                                          <p:attrName>style.visibility</p:attrName>
                                        </p:attrNameLst>
                                      </p:cBhvr>
                                      <p:to>
                                        <p:strVal val="visible"/>
                                      </p:to>
                                    </p:set>
                                    <p:anim calcmode="lin" valueType="num">
                                      <p:cBhvr>
                                        <p:cTn id="96" dur="500" fill="hold"/>
                                        <p:tgtEl>
                                          <p:spTgt spid="42"/>
                                        </p:tgtEl>
                                        <p:attrNameLst>
                                          <p:attrName>ppt_w</p:attrName>
                                        </p:attrNameLst>
                                      </p:cBhvr>
                                      <p:tavLst>
                                        <p:tav tm="0">
                                          <p:val>
                                            <p:fltVal val="0"/>
                                          </p:val>
                                        </p:tav>
                                        <p:tav tm="100000">
                                          <p:val>
                                            <p:strVal val="#ppt_w"/>
                                          </p:val>
                                        </p:tav>
                                      </p:tavLst>
                                    </p:anim>
                                    <p:anim calcmode="lin" valueType="num">
                                      <p:cBhvr>
                                        <p:cTn id="97" dur="500" fill="hold"/>
                                        <p:tgtEl>
                                          <p:spTgt spid="42"/>
                                        </p:tgtEl>
                                        <p:attrNameLst>
                                          <p:attrName>ppt_h</p:attrName>
                                        </p:attrNameLst>
                                      </p:cBhvr>
                                      <p:tavLst>
                                        <p:tav tm="0">
                                          <p:val>
                                            <p:fltVal val="0"/>
                                          </p:val>
                                        </p:tav>
                                        <p:tav tm="100000">
                                          <p:val>
                                            <p:strVal val="#ppt_h"/>
                                          </p:val>
                                        </p:tav>
                                      </p:tavLst>
                                    </p:anim>
                                    <p:animEffect transition="in" filter="fade">
                                      <p:cBhvr>
                                        <p:cTn id="98" dur="500"/>
                                        <p:tgtEl>
                                          <p:spTgt spid="42"/>
                                        </p:tgtEl>
                                      </p:cBhvr>
                                    </p:animEffect>
                                  </p:childTnLst>
                                </p:cTn>
                              </p:par>
                            </p:childTnLst>
                          </p:cTn>
                        </p:par>
                        <p:par>
                          <p:cTn id="99" fill="hold">
                            <p:stCondLst>
                              <p:cond delay="6400"/>
                            </p:stCondLst>
                            <p:childTnLst>
                              <p:par>
                                <p:cTn id="100" presetID="22" presetClass="entr" presetSubtype="1" fill="hold" grpId="0" nodeType="afterEffect">
                                  <p:stCondLst>
                                    <p:cond delay="0"/>
                                  </p:stCondLst>
                                  <p:childTnLst>
                                    <p:set>
                                      <p:cBhvr>
                                        <p:cTn id="101" dur="1" fill="hold">
                                          <p:stCondLst>
                                            <p:cond delay="0"/>
                                          </p:stCondLst>
                                        </p:cTn>
                                        <p:tgtEl>
                                          <p:spTgt spid="46"/>
                                        </p:tgtEl>
                                        <p:attrNameLst>
                                          <p:attrName>style.visibility</p:attrName>
                                        </p:attrNameLst>
                                      </p:cBhvr>
                                      <p:to>
                                        <p:strVal val="visible"/>
                                      </p:to>
                                    </p:set>
                                    <p:animEffect transition="in" filter="wipe(up)">
                                      <p:cBhvr>
                                        <p:cTn id="10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flipH="1">
            <a:off x="8890" y="-7301"/>
            <a:ext cx="9145588" cy="5143499"/>
          </a:xfrm>
          <a:prstGeom prst="rect">
            <a:avLst/>
          </a:prstGeom>
        </p:spPr>
      </p:pic>
      <p:sp>
        <p:nvSpPr>
          <p:cNvPr id="7" name="矩形 6"/>
          <p:cNvSpPr/>
          <p:nvPr/>
        </p:nvSpPr>
        <p:spPr>
          <a:xfrm>
            <a:off x="0" y="877449"/>
            <a:ext cx="9144000" cy="3314710"/>
          </a:xfrm>
          <a:prstGeom prst="rect">
            <a:avLst/>
          </a:prstGeom>
          <a:solidFill>
            <a:srgbClr val="6633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1089329" y="841304"/>
            <a:ext cx="3835443" cy="523220"/>
          </a:xfrm>
          <a:prstGeom prst="rect">
            <a:avLst/>
          </a:prstGeom>
          <a:noFill/>
        </p:spPr>
        <p:txBody>
          <a:bodyPr wrap="square" rtlCol="0">
            <a:spAutoFit/>
          </a:bodyPr>
          <a:lstStyle/>
          <a:p>
            <a:pPr algn="ctr"/>
            <a:r>
              <a:rPr lang="zh-CN" altLang="en-US" sz="2800" b="1" dirty="0" smtClean="0">
                <a:solidFill>
                  <a:schemeClr val="bg1"/>
                </a:solidFill>
                <a:latin typeface="微软雅黑" panose="020B0503020204020204" pitchFamily="34" charset="-122"/>
                <a:ea typeface="微软雅黑" panose="020B0503020204020204" pitchFamily="34" charset="-122"/>
              </a:rPr>
              <a:t>同期活动  精彩纷呈</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9" name="TextBox 8"/>
          <p:cNvSpPr txBox="1"/>
          <p:nvPr/>
        </p:nvSpPr>
        <p:spPr>
          <a:xfrm>
            <a:off x="2721975" y="1433659"/>
            <a:ext cx="5519460" cy="3293209"/>
          </a:xfrm>
          <a:prstGeom prst="rect">
            <a:avLst/>
          </a:prstGeom>
          <a:noFill/>
        </p:spPr>
        <p:txBody>
          <a:bodyPr wrap="none" rtlCol="0">
            <a:spAutoFit/>
          </a:bodyPr>
          <a:lstStyle/>
          <a:p>
            <a:pPr algn="ctr"/>
            <a:r>
              <a:rPr lang="en-US" altLang="zh-CN" sz="1600" b="1" dirty="0" smtClean="0">
                <a:solidFill>
                  <a:schemeClr val="bg1"/>
                </a:solidFill>
                <a:latin typeface="+mn-ea"/>
              </a:rPr>
              <a:t>2018</a:t>
            </a:r>
            <a:r>
              <a:rPr lang="zh-CN" altLang="zh-CN" sz="1600" b="1" dirty="0" smtClean="0">
                <a:solidFill>
                  <a:schemeClr val="bg1"/>
                </a:solidFill>
                <a:latin typeface="+mn-ea"/>
              </a:rPr>
              <a:t>年共举办</a:t>
            </a:r>
            <a:r>
              <a:rPr lang="zh-CN" altLang="en-US" sz="1600" b="1" dirty="0" smtClean="0">
                <a:solidFill>
                  <a:schemeClr val="bg1"/>
                </a:solidFill>
                <a:latin typeface="+mn-ea"/>
              </a:rPr>
              <a:t>了</a:t>
            </a:r>
            <a:r>
              <a:rPr lang="en-US" altLang="zh-CN" sz="1600" b="1" dirty="0" smtClean="0">
                <a:solidFill>
                  <a:schemeClr val="bg1"/>
                </a:solidFill>
                <a:latin typeface="+mn-ea"/>
              </a:rPr>
              <a:t>8</a:t>
            </a:r>
            <a:r>
              <a:rPr lang="zh-CN" altLang="zh-CN" sz="1600" b="1" dirty="0" smtClean="0">
                <a:solidFill>
                  <a:schemeClr val="bg1"/>
                </a:solidFill>
                <a:latin typeface="+mn-ea"/>
              </a:rPr>
              <a:t>项</a:t>
            </a:r>
            <a:r>
              <a:rPr lang="zh-CN" altLang="en-US" sz="1600" b="1" dirty="0" smtClean="0">
                <a:solidFill>
                  <a:schemeClr val="bg1"/>
                </a:solidFill>
                <a:latin typeface="+mn-ea"/>
              </a:rPr>
              <a:t>专业</a:t>
            </a:r>
            <a:r>
              <a:rPr lang="zh-CN" altLang="zh-CN" sz="1600" b="1" dirty="0" smtClean="0">
                <a:solidFill>
                  <a:schemeClr val="bg1"/>
                </a:solidFill>
                <a:latin typeface="+mn-ea"/>
              </a:rPr>
              <a:t>活动</a:t>
            </a:r>
            <a:r>
              <a:rPr lang="en-US" altLang="zh-CN" sz="1600" b="1" dirty="0" smtClean="0">
                <a:solidFill>
                  <a:schemeClr val="bg1"/>
                </a:solidFill>
                <a:latin typeface="+mn-ea"/>
              </a:rPr>
              <a:t>,</a:t>
            </a:r>
          </a:p>
          <a:p>
            <a:pPr algn="ctr"/>
            <a:r>
              <a:rPr lang="zh-CN" altLang="en-US" sz="1600" b="1" dirty="0" smtClean="0">
                <a:solidFill>
                  <a:schemeClr val="bg1"/>
                </a:solidFill>
              </a:rPr>
              <a:t>业内精英齐聚一堂，为观众带来了一场场极具魅力的表演：</a:t>
            </a:r>
            <a:endParaRPr lang="en-US" altLang="zh-CN" sz="1600" b="1" dirty="0" smtClean="0">
              <a:solidFill>
                <a:schemeClr val="bg1"/>
              </a:solidFill>
              <a:latin typeface="+mn-ea"/>
            </a:endParaRPr>
          </a:p>
          <a:p>
            <a:pPr algn="ctr"/>
            <a:r>
              <a:rPr lang="zh-CN" altLang="en-US" sz="1600" b="1" dirty="0" smtClean="0">
                <a:solidFill>
                  <a:schemeClr val="bg1"/>
                </a:solidFill>
                <a:latin typeface="+mn-ea"/>
              </a:rPr>
              <a:t>威士特杯国际饮品团队大师赛</a:t>
            </a:r>
            <a:r>
              <a:rPr lang="en-US" altLang="zh-CN" sz="1600" b="1" dirty="0" smtClean="0">
                <a:solidFill>
                  <a:schemeClr val="bg1"/>
                </a:solidFill>
                <a:latin typeface="+mn-ea"/>
              </a:rPr>
              <a:t>-</a:t>
            </a:r>
            <a:r>
              <a:rPr lang="zh-CN" altLang="en-US" sz="1600" b="1" dirty="0" smtClean="0">
                <a:solidFill>
                  <a:schemeClr val="bg1"/>
                </a:solidFill>
                <a:latin typeface="+mn-ea"/>
              </a:rPr>
              <a:t>总决赛</a:t>
            </a:r>
            <a:endParaRPr lang="en-US" altLang="zh-CN" sz="1600" b="1" dirty="0" smtClean="0">
              <a:solidFill>
                <a:schemeClr val="bg1"/>
              </a:solidFill>
              <a:latin typeface="+mn-ea"/>
            </a:endParaRPr>
          </a:p>
          <a:p>
            <a:pPr algn="ctr"/>
            <a:r>
              <a:rPr lang="zh-CN" altLang="en-US" sz="1600" b="1" dirty="0" smtClean="0">
                <a:solidFill>
                  <a:schemeClr val="bg1"/>
                </a:solidFill>
                <a:latin typeface="+mn-ea"/>
              </a:rPr>
              <a:t>中国</a:t>
            </a:r>
            <a:r>
              <a:rPr lang="en-US" altLang="zh-CN" sz="1600" b="1" dirty="0" smtClean="0">
                <a:solidFill>
                  <a:schemeClr val="bg1"/>
                </a:solidFill>
                <a:latin typeface="+mn-ea"/>
              </a:rPr>
              <a:t>·</a:t>
            </a:r>
            <a:r>
              <a:rPr lang="zh-CN" altLang="en-US" sz="1600" b="1" dirty="0" smtClean="0">
                <a:solidFill>
                  <a:schemeClr val="bg1"/>
                </a:solidFill>
                <a:latin typeface="+mn-ea"/>
              </a:rPr>
              <a:t>意大利咖啡拉花艺术大赛</a:t>
            </a:r>
            <a:endParaRPr lang="en-US" altLang="zh-CN" sz="1600" b="1" dirty="0" smtClean="0">
              <a:solidFill>
                <a:schemeClr val="bg1"/>
              </a:solidFill>
              <a:latin typeface="+mn-ea"/>
            </a:endParaRPr>
          </a:p>
          <a:p>
            <a:pPr algn="ctr"/>
            <a:r>
              <a:rPr lang="zh-CN" altLang="en-US" sz="1600" b="1" dirty="0" smtClean="0">
                <a:solidFill>
                  <a:schemeClr val="bg1"/>
                </a:solidFill>
                <a:latin typeface="+mn-ea"/>
              </a:rPr>
              <a:t>咖啡男神拉花擂台赛</a:t>
            </a:r>
            <a:r>
              <a:rPr lang="en-US" altLang="zh-CN" sz="1600" b="1" dirty="0" smtClean="0">
                <a:solidFill>
                  <a:schemeClr val="bg1"/>
                </a:solidFill>
                <a:latin typeface="+mn-ea"/>
              </a:rPr>
              <a:t>-</a:t>
            </a:r>
            <a:r>
              <a:rPr lang="zh-CN" altLang="en-US" sz="1600" b="1" dirty="0" smtClean="0">
                <a:solidFill>
                  <a:schemeClr val="bg1"/>
                </a:solidFill>
                <a:latin typeface="+mn-ea"/>
              </a:rPr>
              <a:t>总决赛</a:t>
            </a:r>
            <a:endParaRPr lang="en-US" altLang="zh-CN" sz="1600" b="1" dirty="0" smtClean="0">
              <a:solidFill>
                <a:schemeClr val="bg1"/>
              </a:solidFill>
              <a:latin typeface="+mn-ea"/>
            </a:endParaRPr>
          </a:p>
          <a:p>
            <a:pPr algn="ctr"/>
            <a:r>
              <a:rPr lang="zh-CN" altLang="en-US" sz="1600" b="1" dirty="0" smtClean="0">
                <a:solidFill>
                  <a:schemeClr val="bg1"/>
                </a:solidFill>
                <a:latin typeface="+mn-ea"/>
              </a:rPr>
              <a:t>首届全国咖啡师技能大赛</a:t>
            </a:r>
            <a:endParaRPr lang="en-US" altLang="zh-CN" sz="1600" b="1" dirty="0" smtClean="0">
              <a:solidFill>
                <a:schemeClr val="bg1"/>
              </a:solidFill>
              <a:latin typeface="+mn-ea"/>
            </a:endParaRPr>
          </a:p>
          <a:p>
            <a:pPr algn="ctr"/>
            <a:r>
              <a:rPr lang="zh-CN" altLang="en-US" sz="1600" b="1" dirty="0" smtClean="0">
                <a:solidFill>
                  <a:schemeClr val="bg1"/>
                </a:solidFill>
                <a:latin typeface="+mn-ea"/>
              </a:rPr>
              <a:t>论坛</a:t>
            </a:r>
            <a:r>
              <a:rPr lang="en-US" altLang="zh-CN" sz="1600" b="1" dirty="0" smtClean="0">
                <a:solidFill>
                  <a:schemeClr val="bg1"/>
                </a:solidFill>
                <a:latin typeface="+mn-ea"/>
              </a:rPr>
              <a:t>·</a:t>
            </a:r>
            <a:r>
              <a:rPr lang="zh-CN" altLang="en-US" sz="1600" b="1" dirty="0" smtClean="0">
                <a:solidFill>
                  <a:schemeClr val="bg1"/>
                </a:solidFill>
                <a:latin typeface="+mn-ea"/>
              </a:rPr>
              <a:t>我与咖啡的二三事</a:t>
            </a:r>
            <a:endParaRPr lang="en-US" altLang="zh-CN" sz="1600" b="1" dirty="0" smtClean="0">
              <a:solidFill>
                <a:schemeClr val="bg1"/>
              </a:solidFill>
              <a:latin typeface="+mn-ea"/>
            </a:endParaRPr>
          </a:p>
          <a:p>
            <a:pPr algn="ctr"/>
            <a:r>
              <a:rPr lang="en-US" altLang="zh-CN" sz="1600" b="1" dirty="0" smtClean="0">
                <a:solidFill>
                  <a:schemeClr val="bg1"/>
                </a:solidFill>
                <a:latin typeface="+mn-ea"/>
              </a:rPr>
              <a:t>CTI</a:t>
            </a:r>
            <a:r>
              <a:rPr lang="zh-CN" altLang="en-US" sz="1600" b="1" dirty="0" smtClean="0">
                <a:solidFill>
                  <a:schemeClr val="bg1"/>
                </a:solidFill>
                <a:latin typeface="+mn-ea"/>
              </a:rPr>
              <a:t>味全杯拉花大赛</a:t>
            </a:r>
            <a:endParaRPr lang="en-US" altLang="zh-CN" sz="1600" b="1" dirty="0" smtClean="0">
              <a:solidFill>
                <a:schemeClr val="bg1"/>
              </a:solidFill>
              <a:latin typeface="+mn-ea"/>
            </a:endParaRPr>
          </a:p>
          <a:p>
            <a:pPr algn="ctr"/>
            <a:r>
              <a:rPr lang="zh-CN" altLang="en-US" sz="1600" b="1" dirty="0" smtClean="0">
                <a:solidFill>
                  <a:schemeClr val="bg1"/>
                </a:solidFill>
                <a:latin typeface="+mn-ea"/>
              </a:rPr>
              <a:t>亚洲咖啡英雄</a:t>
            </a:r>
            <a:endParaRPr lang="en-US" altLang="zh-CN" sz="1600" b="1" dirty="0" smtClean="0">
              <a:solidFill>
                <a:schemeClr val="bg1"/>
              </a:solidFill>
              <a:latin typeface="+mn-ea"/>
            </a:endParaRPr>
          </a:p>
          <a:p>
            <a:pPr algn="ctr"/>
            <a:r>
              <a:rPr lang="zh-CN" altLang="en-US" sz="1600" b="1" dirty="0" smtClean="0">
                <a:solidFill>
                  <a:schemeClr val="bg1"/>
                </a:solidFill>
                <a:latin typeface="+mn-ea"/>
              </a:rPr>
              <a:t>咖啡杯测</a:t>
            </a:r>
            <a:endParaRPr lang="en-US" altLang="zh-CN" sz="1600" b="1" dirty="0" smtClean="0">
              <a:solidFill>
                <a:schemeClr val="bg1"/>
              </a:solidFill>
              <a:latin typeface="+mn-ea"/>
            </a:endParaRPr>
          </a:p>
          <a:p>
            <a:pPr algn="ctr"/>
            <a:endParaRPr lang="en-US" altLang="zh-CN" sz="1600" b="1" dirty="0" smtClean="0">
              <a:solidFill>
                <a:schemeClr val="bg1"/>
              </a:solidFill>
              <a:latin typeface="+mn-ea"/>
            </a:endParaRPr>
          </a:p>
          <a:p>
            <a:pPr algn="ctr"/>
            <a:endParaRPr lang="en-US" altLang="zh-CN" sz="1600" b="1" dirty="0" smtClean="0">
              <a:solidFill>
                <a:schemeClr val="bg1"/>
              </a:solidFill>
              <a:latin typeface="+mn-ea"/>
            </a:endParaRPr>
          </a:p>
          <a:p>
            <a:pPr algn="ctr"/>
            <a:endParaRPr lang="zh-CN" altLang="en-US" sz="1600" b="1" dirty="0" smtClean="0">
              <a:solidFill>
                <a:schemeClr val="bg1"/>
              </a:solidFill>
              <a:latin typeface="+mn-ea"/>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par>
                                <p:cTn id="8" presetID="12" presetClass="entr" presetSubtype="4" fill="hold" grpId="0" nodeType="withEffect">
                                  <p:stCondLst>
                                    <p:cond delay="250"/>
                                  </p:stCondLst>
                                  <p:iterate type="lt">
                                    <p:tmPct val="10000"/>
                                  </p:iterate>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p:tgtEl>
                                          <p:spTgt spid="8"/>
                                        </p:tgtEl>
                                        <p:attrNameLst>
                                          <p:attrName>ppt_y</p:attrName>
                                        </p:attrNameLst>
                                      </p:cBhvr>
                                      <p:tavLst>
                                        <p:tav tm="0">
                                          <p:val>
                                            <p:strVal val="#ppt_y+#ppt_h*1.125000"/>
                                          </p:val>
                                        </p:tav>
                                        <p:tav tm="100000">
                                          <p:val>
                                            <p:strVal val="#ppt_y"/>
                                          </p:val>
                                        </p:tav>
                                      </p:tavLst>
                                    </p:anim>
                                    <p:animEffect transition="in" filter="wipe(up)">
                                      <p:cBhvr>
                                        <p:cTn id="11" dur="500"/>
                                        <p:tgtEl>
                                          <p:spTgt spid="8"/>
                                        </p:tgtEl>
                                      </p:cBhvr>
                                    </p:animEffect>
                                  </p:childTnLst>
                                </p:cTn>
                              </p:par>
                              <p:par>
                                <p:cTn id="12" presetID="22" presetClass="entr" presetSubtype="1" fill="hold" grpId="0" nodeType="withEffect">
                                  <p:stCondLst>
                                    <p:cond delay="100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1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20222" y="2309620"/>
            <a:ext cx="8285721" cy="532430"/>
          </a:xfrm>
          <a:prstGeom prst="rect">
            <a:avLst/>
          </a:prstGeom>
          <a:solidFill>
            <a:srgbClr val="8D5E2F"/>
          </a:solidFill>
          <a:ln>
            <a:noFill/>
          </a:ln>
        </p:spPr>
        <p:style>
          <a:lnRef idx="2">
            <a:schemeClr val="accent1">
              <a:shade val="50000"/>
            </a:schemeClr>
          </a:lnRef>
          <a:fillRef idx="1">
            <a:schemeClr val="accent1"/>
          </a:fillRef>
          <a:effectRef idx="0">
            <a:schemeClr val="accent1"/>
          </a:effectRef>
          <a:fontRef idx="minor">
            <a:schemeClr val="lt1"/>
          </a:fontRef>
        </p:style>
        <p:txBody>
          <a:bodyPr lIns="68581" tIns="34291" rIns="68581" bIns="34291" rtlCol="0" anchor="ctr"/>
          <a:lstStyle/>
          <a:p>
            <a:pPr algn="ctr"/>
            <a:endParaRPr lang="zh-CN" altLang="en-US" sz="900"/>
          </a:p>
        </p:txBody>
      </p:sp>
      <p:sp>
        <p:nvSpPr>
          <p:cNvPr id="3" name="矩形 2"/>
          <p:cNvSpPr/>
          <p:nvPr/>
        </p:nvSpPr>
        <p:spPr>
          <a:xfrm>
            <a:off x="420222" y="2842050"/>
            <a:ext cx="8285721" cy="532430"/>
          </a:xfrm>
          <a:prstGeom prst="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1" tIns="34291" rIns="68581" bIns="34291" rtlCol="0" anchor="ctr"/>
          <a:lstStyle/>
          <a:p>
            <a:pPr algn="ctr"/>
            <a:endParaRPr lang="zh-CN" altLang="en-US" sz="900"/>
          </a:p>
        </p:txBody>
      </p:sp>
      <p:pic>
        <p:nvPicPr>
          <p:cNvPr id="4" name="图片 3"/>
          <p:cNvPicPr>
            <a:picLocks noChangeAspect="1"/>
          </p:cNvPicPr>
          <p:nvPr/>
        </p:nvPicPr>
        <p:blipFill>
          <a:blip r:embed="rId2" cstate="print"/>
          <a:stretch>
            <a:fillRect/>
          </a:stretch>
        </p:blipFill>
        <p:spPr>
          <a:xfrm>
            <a:off x="5659515" y="840010"/>
            <a:ext cx="2669205" cy="2001904"/>
          </a:xfrm>
          <a:prstGeom prst="rect">
            <a:avLst/>
          </a:prstGeom>
        </p:spPr>
      </p:pic>
      <p:pic>
        <p:nvPicPr>
          <p:cNvPr id="5" name="图片 4"/>
          <p:cNvPicPr>
            <a:picLocks noChangeAspect="1"/>
          </p:cNvPicPr>
          <p:nvPr/>
        </p:nvPicPr>
        <p:blipFill>
          <a:blip r:embed="rId3" cstate="print"/>
          <a:stretch>
            <a:fillRect/>
          </a:stretch>
        </p:blipFill>
        <p:spPr>
          <a:xfrm>
            <a:off x="793531" y="2842186"/>
            <a:ext cx="2672912" cy="2001904"/>
          </a:xfrm>
          <a:prstGeom prst="rect">
            <a:avLst/>
          </a:prstGeom>
        </p:spPr>
      </p:pic>
      <p:grpSp>
        <p:nvGrpSpPr>
          <p:cNvPr id="6" name="组合 5"/>
          <p:cNvGrpSpPr/>
          <p:nvPr/>
        </p:nvGrpSpPr>
        <p:grpSpPr>
          <a:xfrm>
            <a:off x="3062235" y="2452681"/>
            <a:ext cx="2306442" cy="276999"/>
            <a:chOff x="5800025" y="789960"/>
            <a:chExt cx="2339554" cy="280937"/>
          </a:xfrm>
        </p:grpSpPr>
        <p:sp>
          <p:nvSpPr>
            <p:cNvPr id="7" name="文本框 6"/>
            <p:cNvSpPr txBox="1"/>
            <p:nvPr/>
          </p:nvSpPr>
          <p:spPr>
            <a:xfrm>
              <a:off x="5800025" y="789960"/>
              <a:ext cx="2216586" cy="280937"/>
            </a:xfrm>
            <a:prstGeom prst="rect">
              <a:avLst/>
            </a:prstGeom>
            <a:noFill/>
          </p:spPr>
          <p:txBody>
            <a:bodyPr wrap="none" rtlCol="0">
              <a:spAutoFit/>
            </a:bodyPr>
            <a:lstStyle/>
            <a:p>
              <a:pPr algn="r"/>
              <a:r>
                <a:rPr lang="zh-CN" altLang="en-US" sz="1200" dirty="0" smtClean="0">
                  <a:solidFill>
                    <a:schemeClr val="bg1"/>
                  </a:solidFill>
                </a:rPr>
                <a:t>活动吸引了大量观众前来观看</a:t>
              </a:r>
              <a:endParaRPr lang="zh-CN" altLang="en-US" sz="1200" dirty="0">
                <a:solidFill>
                  <a:schemeClr val="bg1"/>
                </a:solidFill>
              </a:endParaRPr>
            </a:p>
          </p:txBody>
        </p:sp>
        <p:sp>
          <p:nvSpPr>
            <p:cNvPr id="8" name="等腰三角形 7"/>
            <p:cNvSpPr/>
            <p:nvPr/>
          </p:nvSpPr>
          <p:spPr>
            <a:xfrm rot="16200000" flipV="1">
              <a:off x="8016597" y="839808"/>
              <a:ext cx="132091" cy="11387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grpSp>
      <p:grpSp>
        <p:nvGrpSpPr>
          <p:cNvPr id="9" name="组合 8"/>
          <p:cNvGrpSpPr/>
          <p:nvPr/>
        </p:nvGrpSpPr>
        <p:grpSpPr>
          <a:xfrm>
            <a:off x="3772169" y="3000738"/>
            <a:ext cx="1368608" cy="276999"/>
            <a:chOff x="6454082" y="797208"/>
            <a:chExt cx="1388250" cy="280937"/>
          </a:xfrm>
        </p:grpSpPr>
        <p:sp>
          <p:nvSpPr>
            <p:cNvPr id="10" name="文本框 9"/>
            <p:cNvSpPr txBox="1"/>
            <p:nvPr/>
          </p:nvSpPr>
          <p:spPr>
            <a:xfrm>
              <a:off x="6562338" y="797208"/>
              <a:ext cx="1279994" cy="280937"/>
            </a:xfrm>
            <a:prstGeom prst="rect">
              <a:avLst/>
            </a:prstGeom>
            <a:noFill/>
          </p:spPr>
          <p:txBody>
            <a:bodyPr wrap="none" rtlCol="0">
              <a:spAutoFit/>
            </a:bodyPr>
            <a:lstStyle/>
            <a:p>
              <a:r>
                <a:rPr lang="zh-CN" altLang="en-US" sz="1200" dirty="0" smtClean="0">
                  <a:solidFill>
                    <a:schemeClr val="bg1"/>
                  </a:solidFill>
                </a:rPr>
                <a:t>总决赛圆满落幕</a:t>
              </a:r>
              <a:endParaRPr lang="zh-CN" altLang="en-US" sz="1200" dirty="0">
                <a:solidFill>
                  <a:schemeClr val="bg1"/>
                </a:solidFill>
              </a:endParaRPr>
            </a:p>
          </p:txBody>
        </p:sp>
        <p:sp>
          <p:nvSpPr>
            <p:cNvPr id="11" name="等腰三角形 10"/>
            <p:cNvSpPr/>
            <p:nvPr/>
          </p:nvSpPr>
          <p:spPr>
            <a:xfrm rot="5400000" flipH="1" flipV="1">
              <a:off x="6444972" y="839808"/>
              <a:ext cx="132091" cy="11387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tx1"/>
                </a:solidFill>
              </a:endParaRPr>
            </a:p>
          </p:txBody>
        </p:sp>
      </p:grpSp>
      <p:sp>
        <p:nvSpPr>
          <p:cNvPr id="14" name="文本框 13"/>
          <p:cNvSpPr txBox="1"/>
          <p:nvPr/>
        </p:nvSpPr>
        <p:spPr>
          <a:xfrm>
            <a:off x="3850141" y="3445515"/>
            <a:ext cx="4268141" cy="1323826"/>
          </a:xfrm>
          <a:prstGeom prst="rect">
            <a:avLst/>
          </a:prstGeom>
          <a:noFill/>
        </p:spPr>
        <p:txBody>
          <a:bodyPr wrap="square" lIns="0" tIns="34291" rIns="0" bIns="34291" rtlCol="0">
            <a:spAutoFit/>
          </a:bodyPr>
          <a:lstStyle/>
          <a:p>
            <a:pPr algn="just">
              <a:lnSpc>
                <a:spcPct val="150000"/>
              </a:lnSpc>
            </a:pPr>
            <a:r>
              <a:rPr lang="zh-CN" altLang="en-US" dirty="0" smtClean="0">
                <a:solidFill>
                  <a:srgbClr val="663300"/>
                </a:solidFill>
                <a:latin typeface="+mn-ea"/>
              </a:rPr>
              <a:t>        威士特杯国际饮品师团队大赛将建立企业与饮品师之间的纽带，搭建优秀饮品师展示自我、同台竞技的平台，大力促进了我国咖啡及饮品的发展，旨在挑战味蕾极限，打造饮品行业的“世界杯”。</a:t>
            </a:r>
            <a:endParaRPr lang="zh-CN" altLang="en-US" dirty="0">
              <a:solidFill>
                <a:srgbClr val="663300"/>
              </a:solidFill>
              <a:latin typeface="+mn-ea"/>
            </a:endParaRPr>
          </a:p>
        </p:txBody>
      </p:sp>
      <p:sp>
        <p:nvSpPr>
          <p:cNvPr id="15" name="文本框 14"/>
          <p:cNvSpPr txBox="1"/>
          <p:nvPr/>
        </p:nvSpPr>
        <p:spPr>
          <a:xfrm>
            <a:off x="365760" y="949557"/>
            <a:ext cx="5112279" cy="1360805"/>
          </a:xfrm>
          <a:prstGeom prst="rect">
            <a:avLst/>
          </a:prstGeom>
          <a:noFill/>
        </p:spPr>
        <p:txBody>
          <a:bodyPr wrap="square" lIns="0" tIns="34291" rIns="0" bIns="34291" rtlCol="0">
            <a:spAutoFit/>
          </a:bodyPr>
          <a:lstStyle/>
          <a:p>
            <a:pPr>
              <a:lnSpc>
                <a:spcPct val="150000"/>
              </a:lnSpc>
            </a:pPr>
            <a:r>
              <a:rPr lang="zh-CN" altLang="en-US" dirty="0" smtClean="0">
                <a:solidFill>
                  <a:srgbClr val="663300"/>
                </a:solidFill>
                <a:latin typeface="+mn-ea"/>
              </a:rPr>
              <a:t>        威士特杯国际饮品团队大师赛已经陆陆续续的走过了</a:t>
            </a:r>
            <a:r>
              <a:rPr lang="en-US" altLang="zh-CN" dirty="0" smtClean="0">
                <a:solidFill>
                  <a:srgbClr val="663300"/>
                </a:solidFill>
                <a:latin typeface="+mn-ea"/>
              </a:rPr>
              <a:t>12 </a:t>
            </a:r>
            <a:r>
              <a:rPr lang="zh-CN" altLang="en-US" dirty="0" smtClean="0">
                <a:solidFill>
                  <a:srgbClr val="663300"/>
                </a:solidFill>
                <a:latin typeface="+mn-ea"/>
              </a:rPr>
              <a:t>个城市，参赛选手数超过</a:t>
            </a:r>
            <a:r>
              <a:rPr lang="en-US" altLang="zh-CN" dirty="0" smtClean="0">
                <a:solidFill>
                  <a:srgbClr val="663300"/>
                </a:solidFill>
                <a:latin typeface="+mn-ea"/>
              </a:rPr>
              <a:t>200 </a:t>
            </a:r>
            <a:r>
              <a:rPr lang="zh-CN" altLang="en-US" dirty="0" smtClean="0">
                <a:solidFill>
                  <a:srgbClr val="663300"/>
                </a:solidFill>
                <a:latin typeface="+mn-ea"/>
              </a:rPr>
              <a:t>人，影响人群已经超</a:t>
            </a:r>
            <a:r>
              <a:rPr lang="en-US" altLang="zh-CN" dirty="0" smtClean="0">
                <a:solidFill>
                  <a:srgbClr val="663300"/>
                </a:solidFill>
                <a:latin typeface="+mn-ea"/>
              </a:rPr>
              <a:t>50 </a:t>
            </a:r>
            <a:r>
              <a:rPr lang="zh-CN" altLang="en-US" dirty="0" smtClean="0">
                <a:solidFill>
                  <a:srgbClr val="663300"/>
                </a:solidFill>
                <a:latin typeface="+mn-ea"/>
              </a:rPr>
              <a:t>万人。涉及连锁店、快饮店、中餐厅、咖啡厅、中西餐厅、水吧等全行业饮品参与品牌及门店等。</a:t>
            </a:r>
            <a:endParaRPr lang="zh-CN" altLang="en-US" dirty="0">
              <a:solidFill>
                <a:srgbClr val="663300"/>
              </a:solidFill>
              <a:latin typeface="+mn-ea"/>
            </a:endParaRPr>
          </a:p>
        </p:txBody>
      </p:sp>
      <p:sp>
        <p:nvSpPr>
          <p:cNvPr id="20" name="文本框 17"/>
          <p:cNvSpPr txBox="1"/>
          <p:nvPr/>
        </p:nvSpPr>
        <p:spPr>
          <a:xfrm>
            <a:off x="684475" y="199491"/>
            <a:ext cx="7410450" cy="368300"/>
          </a:xfrm>
          <a:prstGeom prst="rect">
            <a:avLst/>
          </a:prstGeom>
          <a:noFill/>
        </p:spPr>
        <p:txBody>
          <a:bodyPr wrap="none" rtlCol="0">
            <a:spAutoFit/>
          </a:bodyPr>
          <a:lstStyle/>
          <a:p>
            <a:r>
              <a:rPr lang="en-US" altLang="zh-CN" sz="1800" dirty="0" smtClean="0"/>
              <a:t>2018</a:t>
            </a:r>
            <a:r>
              <a:rPr lang="zh-CN" altLang="en-US" sz="1800" dirty="0" smtClean="0"/>
              <a:t>中国国际咖啡展 </a:t>
            </a:r>
            <a:r>
              <a:rPr lang="en-US" altLang="zh-CN" sz="1800" dirty="0" smtClean="0"/>
              <a:t>CAFE SHOW CHINA-</a:t>
            </a:r>
            <a:r>
              <a:rPr lang="zh-CN" altLang="en-US" sz="1800" dirty="0" smtClean="0"/>
              <a:t>威士特杯国际饮品大师赛</a:t>
            </a:r>
            <a:r>
              <a:rPr lang="en-US" altLang="zh-CN" sz="1800" dirty="0" smtClean="0"/>
              <a:t>-</a:t>
            </a:r>
            <a:r>
              <a:rPr lang="zh-CN" altLang="en-US" sz="1800" dirty="0" smtClean="0"/>
              <a:t>总决赛</a:t>
            </a:r>
            <a:endParaRPr lang="zh-CN" altLang="en-US" sz="1800" dirty="0"/>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0"/>
                                        </p:tgtEl>
                                        <p:attrNameLst>
                                          <p:attrName>style.visibility</p:attrName>
                                        </p:attrNameLst>
                                      </p:cBhvr>
                                      <p:to>
                                        <p:strVal val="visible"/>
                                      </p:to>
                                    </p:set>
                                    <p:anim by="(-#ppt_w*2)" calcmode="lin" valueType="num">
                                      <p:cBhvr rctx="PPT">
                                        <p:cTn id="7" dur="250" autoRev="1" fill="hold">
                                          <p:stCondLst>
                                            <p:cond delay="0"/>
                                          </p:stCondLst>
                                        </p:cTn>
                                        <p:tgtEl>
                                          <p:spTgt spid="20"/>
                                        </p:tgtEl>
                                        <p:attrNameLst>
                                          <p:attrName>ppt_w</p:attrName>
                                        </p:attrNameLst>
                                      </p:cBhvr>
                                    </p:anim>
                                    <p:anim by="(#ppt_w*0.50)" calcmode="lin" valueType="num">
                                      <p:cBhvr>
                                        <p:cTn id="8" dur="250" decel="50000" autoRev="1" fill="hold">
                                          <p:stCondLst>
                                            <p:cond delay="0"/>
                                          </p:stCondLst>
                                        </p:cTn>
                                        <p:tgtEl>
                                          <p:spTgt spid="20"/>
                                        </p:tgtEl>
                                        <p:attrNameLst>
                                          <p:attrName>ppt_x</p:attrName>
                                        </p:attrNameLst>
                                      </p:cBhvr>
                                    </p:anim>
                                    <p:anim from="(-#ppt_h/2)" to="(#ppt_y)" calcmode="lin" valueType="num">
                                      <p:cBhvr>
                                        <p:cTn id="9" dur="500" fill="hold">
                                          <p:stCondLst>
                                            <p:cond delay="0"/>
                                          </p:stCondLst>
                                        </p:cTn>
                                        <p:tgtEl>
                                          <p:spTgt spid="20"/>
                                        </p:tgtEl>
                                        <p:attrNameLst>
                                          <p:attrName>ppt_y</p:attrName>
                                        </p:attrNameLst>
                                      </p:cBhvr>
                                    </p:anim>
                                    <p:animRot by="21600000">
                                      <p:cBhvr>
                                        <p:cTn id="10" dur="500" fill="hold">
                                          <p:stCondLst>
                                            <p:cond delay="0"/>
                                          </p:stCondLst>
                                        </p:cTn>
                                        <p:tgtEl>
                                          <p:spTgt spid="20"/>
                                        </p:tgtEl>
                                        <p:attrNameLst>
                                          <p:attrName>r</p:attrName>
                                        </p:attrNameLst>
                                      </p:cBhvr>
                                    </p:animRot>
                                  </p:childTnLst>
                                </p:cTn>
                              </p:par>
                            </p:childTnLst>
                          </p:cTn>
                        </p:par>
                        <p:par>
                          <p:cTn id="11" fill="hold">
                            <p:stCondLst>
                              <p:cond delay="2599"/>
                            </p:stCondLst>
                            <p:childTnLst>
                              <p:par>
                                <p:cTn id="12" presetID="53" presetClass="entr" presetSubtype="16"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par>
                          <p:cTn id="17" fill="hold">
                            <p:stCondLst>
                              <p:cond delay="3099"/>
                            </p:stCondLst>
                            <p:childTnLst>
                              <p:par>
                                <p:cTn id="18" presetID="22" presetClass="entr" presetSubtype="2"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right)">
                                      <p:cBhvr>
                                        <p:cTn id="20" dur="500"/>
                                        <p:tgtEl>
                                          <p:spTgt spid="2"/>
                                        </p:tgtEl>
                                      </p:cBhvr>
                                    </p:animEffect>
                                  </p:childTnLst>
                                </p:cTn>
                              </p:par>
                            </p:childTnLst>
                          </p:cTn>
                        </p:par>
                        <p:par>
                          <p:cTn id="21" fill="hold">
                            <p:stCondLst>
                              <p:cond delay="3599"/>
                            </p:stCondLst>
                            <p:childTnLst>
                              <p:par>
                                <p:cTn id="22" presetID="22" presetClass="entr" presetSubtype="8"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par>
                          <p:cTn id="25" fill="hold">
                            <p:stCondLst>
                              <p:cond delay="4099"/>
                            </p:stCondLst>
                            <p:childTnLst>
                              <p:par>
                                <p:cTn id="26" presetID="53" presetClass="entr" presetSubtype="16"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par>
                          <p:cTn id="31" fill="hold">
                            <p:stCondLst>
                              <p:cond delay="4599"/>
                            </p:stCondLst>
                            <p:childTnLst>
                              <p:par>
                                <p:cTn id="32" presetID="22" presetClass="entr" presetSubtype="8" fill="hold" grpId="0"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par>
                          <p:cTn id="35" fill="hold">
                            <p:stCondLst>
                              <p:cond delay="5099"/>
                            </p:stCondLst>
                            <p:childTnLst>
                              <p:par>
                                <p:cTn id="36" presetID="22" presetClass="entr" presetSubtype="2"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right)">
                                      <p:cBhvr>
                                        <p:cTn id="38" dur="500"/>
                                        <p:tgtEl>
                                          <p:spTgt spid="9"/>
                                        </p:tgtEl>
                                      </p:cBhvr>
                                    </p:animEffect>
                                  </p:childTnLst>
                                </p:cTn>
                              </p:par>
                            </p:childTnLst>
                          </p:cTn>
                        </p:par>
                        <p:par>
                          <p:cTn id="39" fill="hold">
                            <p:stCondLst>
                              <p:cond delay="5599"/>
                            </p:stCondLst>
                            <p:childTnLst>
                              <p:par>
                                <p:cTn id="40" presetID="22" presetClass="entr" presetSubtype="8"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left)">
                                      <p:cBhvr>
                                        <p:cTn id="42" dur="500"/>
                                        <p:tgtEl>
                                          <p:spTgt spid="15"/>
                                        </p:tgtEl>
                                      </p:cBhvr>
                                    </p:animEffect>
                                  </p:childTnLst>
                                </p:cTn>
                              </p:par>
                            </p:childTnLst>
                          </p:cTn>
                        </p:par>
                        <p:par>
                          <p:cTn id="43" fill="hold">
                            <p:stCondLst>
                              <p:cond delay="6099"/>
                            </p:stCondLst>
                            <p:childTnLst>
                              <p:par>
                                <p:cTn id="44" presetID="22" presetClass="entr" presetSubtype="8"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4" grpId="0"/>
      <p:bldP spid="15"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6216188" y="1704583"/>
            <a:ext cx="2453301" cy="1636352"/>
          </a:xfrm>
          <a:prstGeom prst="rect">
            <a:avLst/>
          </a:prstGeom>
        </p:spPr>
      </p:pic>
      <p:pic>
        <p:nvPicPr>
          <p:cNvPr id="3" name="图片 2"/>
          <p:cNvPicPr>
            <a:picLocks noChangeAspect="1"/>
          </p:cNvPicPr>
          <p:nvPr/>
        </p:nvPicPr>
        <p:blipFill>
          <a:blip r:embed="rId3" cstate="print"/>
          <a:stretch>
            <a:fillRect/>
          </a:stretch>
        </p:blipFill>
        <p:spPr>
          <a:xfrm>
            <a:off x="3481893" y="1704583"/>
            <a:ext cx="2181802" cy="1636352"/>
          </a:xfrm>
          <a:prstGeom prst="rect">
            <a:avLst/>
          </a:prstGeom>
        </p:spPr>
      </p:pic>
      <p:pic>
        <p:nvPicPr>
          <p:cNvPr id="4" name="图片 3"/>
          <p:cNvPicPr>
            <a:picLocks noChangeAspect="1"/>
          </p:cNvPicPr>
          <p:nvPr/>
        </p:nvPicPr>
        <p:blipFill>
          <a:blip r:embed="rId4" cstate="print"/>
          <a:stretch>
            <a:fillRect/>
          </a:stretch>
        </p:blipFill>
        <p:spPr>
          <a:xfrm>
            <a:off x="611848" y="1704583"/>
            <a:ext cx="2181802" cy="1636352"/>
          </a:xfrm>
          <a:prstGeom prst="rect">
            <a:avLst/>
          </a:prstGeom>
        </p:spPr>
      </p:pic>
      <p:grpSp>
        <p:nvGrpSpPr>
          <p:cNvPr id="5" name="组合 4"/>
          <p:cNvGrpSpPr/>
          <p:nvPr/>
        </p:nvGrpSpPr>
        <p:grpSpPr>
          <a:xfrm>
            <a:off x="470728" y="3393543"/>
            <a:ext cx="2464044" cy="354826"/>
            <a:chOff x="406306" y="2717043"/>
            <a:chExt cx="2500311" cy="360000"/>
          </a:xfrm>
        </p:grpSpPr>
        <p:sp>
          <p:nvSpPr>
            <p:cNvPr id="6" name="矩形 5"/>
            <p:cNvSpPr/>
            <p:nvPr/>
          </p:nvSpPr>
          <p:spPr>
            <a:xfrm>
              <a:off x="406306" y="2717043"/>
              <a:ext cx="2500311" cy="360000"/>
            </a:xfrm>
            <a:prstGeom prst="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7" name="文本框 6"/>
            <p:cNvSpPr txBox="1"/>
            <p:nvPr/>
          </p:nvSpPr>
          <p:spPr>
            <a:xfrm>
              <a:off x="595742" y="2787543"/>
              <a:ext cx="2191352" cy="265425"/>
            </a:xfrm>
            <a:prstGeom prst="rect">
              <a:avLst/>
            </a:prstGeom>
            <a:noFill/>
          </p:spPr>
          <p:txBody>
            <a:bodyPr wrap="none" rtlCol="0">
              <a:spAutoFit/>
            </a:bodyPr>
            <a:lstStyle/>
            <a:p>
              <a:pPr algn="ctr"/>
              <a:r>
                <a:rPr lang="zh-CN" altLang="en-US" sz="1100" dirty="0" smtClean="0">
                  <a:solidFill>
                    <a:schemeClr val="bg1"/>
                  </a:solidFill>
                </a:rPr>
                <a:t>现场观众对比赛表示了高度认可</a:t>
              </a:r>
              <a:endParaRPr lang="zh-CN" altLang="en-US" sz="1100" dirty="0">
                <a:solidFill>
                  <a:schemeClr val="bg1"/>
                </a:solidFill>
              </a:endParaRPr>
            </a:p>
          </p:txBody>
        </p:sp>
      </p:grpSp>
      <p:sp>
        <p:nvSpPr>
          <p:cNvPr id="9" name="文本框 8"/>
          <p:cNvSpPr txBox="1"/>
          <p:nvPr/>
        </p:nvSpPr>
        <p:spPr>
          <a:xfrm>
            <a:off x="1400450" y="871882"/>
            <a:ext cx="6001935" cy="590613"/>
          </a:xfrm>
          <a:prstGeom prst="rect">
            <a:avLst/>
          </a:prstGeom>
          <a:noFill/>
        </p:spPr>
        <p:txBody>
          <a:bodyPr wrap="square" lIns="0" tIns="34291" rIns="0" bIns="34291" rtlCol="0">
            <a:spAutoFit/>
          </a:bodyPr>
          <a:lstStyle/>
          <a:p>
            <a:pPr>
              <a:lnSpc>
                <a:spcPct val="150000"/>
              </a:lnSpc>
            </a:pPr>
            <a:r>
              <a:rPr lang="zh-CN" altLang="en-US" sz="1200" dirty="0" smtClean="0">
                <a:solidFill>
                  <a:srgbClr val="663300"/>
                </a:solidFill>
                <a:latin typeface="+mn-ea"/>
              </a:rPr>
              <a:t>         恭喜选手程丹青荣获冠军！并将于</a:t>
            </a:r>
            <a:r>
              <a:rPr lang="en-US" altLang="zh-CN" sz="1200" dirty="0" smtClean="0">
                <a:solidFill>
                  <a:srgbClr val="663300"/>
                </a:solidFill>
                <a:latin typeface="+mn-ea"/>
              </a:rPr>
              <a:t>2019</a:t>
            </a:r>
            <a:r>
              <a:rPr lang="zh-CN" altLang="en-US" sz="1200" dirty="0" smtClean="0">
                <a:solidFill>
                  <a:srgbClr val="663300"/>
                </a:solidFill>
                <a:latin typeface="+mn-ea"/>
              </a:rPr>
              <a:t>年前往意大利米兰参加国际黑杯拉花大师赛！更会获得意大利最高等级黑杯培训官及考官资格！</a:t>
            </a:r>
            <a:endParaRPr lang="zh-CN" altLang="en-US" sz="1200" dirty="0">
              <a:solidFill>
                <a:srgbClr val="663300"/>
              </a:solidFill>
              <a:latin typeface="+mn-ea"/>
            </a:endParaRPr>
          </a:p>
        </p:txBody>
      </p:sp>
      <p:grpSp>
        <p:nvGrpSpPr>
          <p:cNvPr id="10" name="组合 9"/>
          <p:cNvGrpSpPr/>
          <p:nvPr/>
        </p:nvGrpSpPr>
        <p:grpSpPr>
          <a:xfrm>
            <a:off x="3340773" y="3393543"/>
            <a:ext cx="2464044" cy="354826"/>
            <a:chOff x="406306" y="2717043"/>
            <a:chExt cx="2500311" cy="360000"/>
          </a:xfrm>
        </p:grpSpPr>
        <p:sp>
          <p:nvSpPr>
            <p:cNvPr id="11" name="矩形 10"/>
            <p:cNvSpPr/>
            <p:nvPr/>
          </p:nvSpPr>
          <p:spPr>
            <a:xfrm>
              <a:off x="406306" y="2717043"/>
              <a:ext cx="2500311" cy="360000"/>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12" name="文本框 11"/>
            <p:cNvSpPr txBox="1"/>
            <p:nvPr/>
          </p:nvSpPr>
          <p:spPr>
            <a:xfrm>
              <a:off x="810452" y="2787543"/>
              <a:ext cx="1761930" cy="265425"/>
            </a:xfrm>
            <a:prstGeom prst="rect">
              <a:avLst/>
            </a:prstGeom>
            <a:noFill/>
          </p:spPr>
          <p:txBody>
            <a:bodyPr wrap="none" rtlCol="0">
              <a:spAutoFit/>
            </a:bodyPr>
            <a:lstStyle/>
            <a:p>
              <a:pPr algn="ctr"/>
              <a:r>
                <a:rPr lang="zh-CN" altLang="en-US" sz="1100" dirty="0" smtClean="0">
                  <a:solidFill>
                    <a:schemeClr val="bg1"/>
                  </a:solidFill>
                </a:rPr>
                <a:t>咖啡展主办方为冠军颁奖</a:t>
              </a:r>
              <a:endParaRPr lang="zh-CN" altLang="en-US" sz="1100" dirty="0">
                <a:solidFill>
                  <a:schemeClr val="bg1"/>
                </a:solidFill>
              </a:endParaRPr>
            </a:p>
          </p:txBody>
        </p:sp>
      </p:grpSp>
      <p:grpSp>
        <p:nvGrpSpPr>
          <p:cNvPr id="14" name="组合 13"/>
          <p:cNvGrpSpPr/>
          <p:nvPr/>
        </p:nvGrpSpPr>
        <p:grpSpPr>
          <a:xfrm>
            <a:off x="6210818" y="3393543"/>
            <a:ext cx="2464044" cy="354826"/>
            <a:chOff x="406306" y="2717043"/>
            <a:chExt cx="2500311" cy="360000"/>
          </a:xfrm>
        </p:grpSpPr>
        <p:sp>
          <p:nvSpPr>
            <p:cNvPr id="15" name="矩形 14"/>
            <p:cNvSpPr/>
            <p:nvPr/>
          </p:nvSpPr>
          <p:spPr>
            <a:xfrm>
              <a:off x="406306" y="2717043"/>
              <a:ext cx="2500311" cy="360000"/>
            </a:xfrm>
            <a:prstGeom prst="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16" name="文本框 15"/>
            <p:cNvSpPr txBox="1"/>
            <p:nvPr/>
          </p:nvSpPr>
          <p:spPr>
            <a:xfrm>
              <a:off x="1173361" y="2787543"/>
              <a:ext cx="1036109" cy="264146"/>
            </a:xfrm>
            <a:prstGeom prst="rect">
              <a:avLst/>
            </a:prstGeom>
            <a:noFill/>
          </p:spPr>
          <p:txBody>
            <a:bodyPr wrap="none" rtlCol="0">
              <a:spAutoFit/>
            </a:bodyPr>
            <a:lstStyle/>
            <a:p>
              <a:pPr algn="ctr"/>
              <a:r>
                <a:rPr lang="zh-CN" altLang="en-US" sz="1100" dirty="0" smtClean="0">
                  <a:solidFill>
                    <a:schemeClr val="bg1"/>
                  </a:solidFill>
                </a:rPr>
                <a:t>前三名获奖者</a:t>
              </a:r>
              <a:endParaRPr lang="zh-CN" altLang="en-US" sz="1100" dirty="0">
                <a:solidFill>
                  <a:schemeClr val="bg1"/>
                </a:solidFill>
              </a:endParaRPr>
            </a:p>
          </p:txBody>
        </p:sp>
      </p:grpSp>
      <p:sp>
        <p:nvSpPr>
          <p:cNvPr id="22" name="文本框 17"/>
          <p:cNvSpPr txBox="1"/>
          <p:nvPr/>
        </p:nvSpPr>
        <p:spPr>
          <a:xfrm>
            <a:off x="684475" y="199491"/>
            <a:ext cx="7243393" cy="369332"/>
          </a:xfrm>
          <a:prstGeom prst="rect">
            <a:avLst/>
          </a:prstGeom>
          <a:noFill/>
        </p:spPr>
        <p:txBody>
          <a:bodyPr wrap="none" rtlCol="0">
            <a:spAutoFit/>
          </a:bodyPr>
          <a:lstStyle/>
          <a:p>
            <a:r>
              <a:rPr lang="en-US" altLang="zh-CN" sz="1800" dirty="0" smtClean="0"/>
              <a:t>2018</a:t>
            </a:r>
            <a:r>
              <a:rPr lang="zh-CN" altLang="en-US" sz="1800" dirty="0" smtClean="0"/>
              <a:t>中国国际咖啡展 </a:t>
            </a:r>
            <a:r>
              <a:rPr lang="en-US" altLang="zh-CN" sz="1800" dirty="0" smtClean="0"/>
              <a:t>CAFE SHOW CHINA-</a:t>
            </a:r>
            <a:r>
              <a:rPr lang="zh-CN" altLang="en-US" sz="1800" dirty="0" smtClean="0"/>
              <a:t>中国</a:t>
            </a:r>
            <a:r>
              <a:rPr lang="en-US" altLang="zh-CN" sz="1800" dirty="0" smtClean="0"/>
              <a:t>·</a:t>
            </a:r>
            <a:r>
              <a:rPr lang="zh-CN" altLang="en-US" sz="1800" dirty="0" smtClean="0"/>
              <a:t>意大利咖啡拉花艺术大赛</a:t>
            </a:r>
            <a:endParaRPr lang="zh-CN" altLang="en-US" sz="1800" dirty="0"/>
          </a:p>
        </p:txBody>
      </p:sp>
      <p:sp>
        <p:nvSpPr>
          <p:cNvPr id="19" name="文本框 8"/>
          <p:cNvSpPr txBox="1"/>
          <p:nvPr/>
        </p:nvSpPr>
        <p:spPr>
          <a:xfrm>
            <a:off x="373712" y="3822257"/>
            <a:ext cx="8491993" cy="1177247"/>
          </a:xfrm>
          <a:prstGeom prst="rect">
            <a:avLst/>
          </a:prstGeom>
          <a:noFill/>
        </p:spPr>
        <p:txBody>
          <a:bodyPr wrap="square" lIns="0" tIns="34291" rIns="0" bIns="34291" rtlCol="0">
            <a:spAutoFit/>
          </a:bodyPr>
          <a:lstStyle/>
          <a:p>
            <a:pPr>
              <a:lnSpc>
                <a:spcPct val="150000"/>
              </a:lnSpc>
            </a:pPr>
            <a:r>
              <a:rPr lang="zh-CN" altLang="en-US" sz="1200" dirty="0" smtClean="0">
                <a:solidFill>
                  <a:srgbClr val="663300"/>
                </a:solidFill>
                <a:latin typeface="+mn-ea"/>
              </a:rPr>
              <a:t>        随着咖啡文化的蔓延扩张，充满多重感官魅力的咖啡享受已成为咖啡爱好者们喜爱的潮流。绚丽神奇的拉花艺术便是其中之一！咖啡拉花不仅在视觉欣赏上讲究美感，在奶泡制作的绵密口感与咖啡融合的方式技巧上也一直不断的改进，进而表达在整体作品的口味呈现，最终达到</a:t>
            </a:r>
            <a:r>
              <a:rPr lang="en-US" altLang="zh-CN" sz="1200" dirty="0" smtClean="0">
                <a:solidFill>
                  <a:srgbClr val="663300"/>
                </a:solidFill>
                <a:latin typeface="+mn-ea"/>
              </a:rPr>
              <a:t>“ </a:t>
            </a:r>
            <a:r>
              <a:rPr lang="zh-CN" altLang="en-US" sz="1200" dirty="0" smtClean="0">
                <a:solidFill>
                  <a:srgbClr val="663300"/>
                </a:solidFill>
                <a:latin typeface="+mn-ea"/>
              </a:rPr>
              <a:t>色、香、味、形、艺</a:t>
            </a:r>
            <a:r>
              <a:rPr lang="en-US" altLang="zh-CN" sz="1200" dirty="0" smtClean="0">
                <a:solidFill>
                  <a:srgbClr val="663300"/>
                </a:solidFill>
                <a:latin typeface="+mn-ea"/>
              </a:rPr>
              <a:t>”</a:t>
            </a:r>
            <a:r>
              <a:rPr lang="zh-CN" altLang="en-US" sz="1200" dirty="0" smtClean="0">
                <a:solidFill>
                  <a:srgbClr val="663300"/>
                </a:solidFill>
                <a:latin typeface="+mn-ea"/>
              </a:rPr>
              <a:t>俱全的上乘境界。</a:t>
            </a:r>
            <a:endParaRPr lang="en-US" altLang="zh-CN" sz="1200" dirty="0" smtClean="0">
              <a:solidFill>
                <a:srgbClr val="663300"/>
              </a:solidFill>
              <a:latin typeface="+mn-ea"/>
            </a:endParaRPr>
          </a:p>
          <a:p>
            <a:pPr>
              <a:lnSpc>
                <a:spcPct val="150000"/>
              </a:lnSpc>
            </a:pPr>
            <a:r>
              <a:rPr lang="en-US" altLang="zh-CN" sz="1200" dirty="0" smtClean="0">
                <a:solidFill>
                  <a:srgbClr val="663300"/>
                </a:solidFill>
                <a:latin typeface="+mn-ea"/>
              </a:rPr>
              <a:t>        2018 </a:t>
            </a:r>
            <a:r>
              <a:rPr lang="zh-CN" altLang="en-US" sz="1200" dirty="0" smtClean="0">
                <a:solidFill>
                  <a:srgbClr val="663300"/>
                </a:solidFill>
                <a:latin typeface="+mn-ea"/>
              </a:rPr>
              <a:t>意大利咖啡拉花艺术大赛在</a:t>
            </a:r>
            <a:r>
              <a:rPr lang="en-US" altLang="zh-CN" sz="1200" dirty="0" smtClean="0">
                <a:solidFill>
                  <a:srgbClr val="663300"/>
                </a:solidFill>
                <a:latin typeface="+mn-ea"/>
              </a:rPr>
              <a:t>9 </a:t>
            </a:r>
            <a:r>
              <a:rPr lang="zh-CN" altLang="en-US" sz="1200" dirty="0" smtClean="0">
                <a:solidFill>
                  <a:srgbClr val="663300"/>
                </a:solidFill>
                <a:latin typeface="+mn-ea"/>
              </a:rPr>
              <a:t>月</a:t>
            </a:r>
            <a:r>
              <a:rPr lang="en-US" altLang="zh-CN" sz="1200" dirty="0" smtClean="0">
                <a:solidFill>
                  <a:srgbClr val="663300"/>
                </a:solidFill>
                <a:latin typeface="+mn-ea"/>
              </a:rPr>
              <a:t>15-17 </a:t>
            </a:r>
            <a:r>
              <a:rPr lang="zh-CN" altLang="en-US" sz="1200" dirty="0" smtClean="0">
                <a:solidFill>
                  <a:srgbClr val="663300"/>
                </a:solidFill>
                <a:latin typeface="+mn-ea"/>
              </a:rPr>
              <a:t>日北京中国国际咖啡展览会现场给大家带来了一场咖啡拉花视觉盛宴。</a:t>
            </a:r>
            <a:endParaRPr lang="zh-CN" altLang="en-US" sz="1200" dirty="0">
              <a:solidFill>
                <a:srgbClr val="663300"/>
              </a:solidFill>
              <a:latin typeface="+mn-ea"/>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2"/>
                                        </p:tgtEl>
                                        <p:attrNameLst>
                                          <p:attrName>style.visibility</p:attrName>
                                        </p:attrNameLst>
                                      </p:cBhvr>
                                      <p:to>
                                        <p:strVal val="visible"/>
                                      </p:to>
                                    </p:set>
                                    <p:anim by="(-#ppt_w*2)" calcmode="lin" valueType="num">
                                      <p:cBhvr rctx="PPT">
                                        <p:cTn id="7" dur="250" autoRev="1" fill="hold">
                                          <p:stCondLst>
                                            <p:cond delay="0"/>
                                          </p:stCondLst>
                                        </p:cTn>
                                        <p:tgtEl>
                                          <p:spTgt spid="22"/>
                                        </p:tgtEl>
                                        <p:attrNameLst>
                                          <p:attrName>ppt_w</p:attrName>
                                        </p:attrNameLst>
                                      </p:cBhvr>
                                    </p:anim>
                                    <p:anim by="(#ppt_w*0.50)" calcmode="lin" valueType="num">
                                      <p:cBhvr>
                                        <p:cTn id="8" dur="250" decel="50000" autoRev="1" fill="hold">
                                          <p:stCondLst>
                                            <p:cond delay="0"/>
                                          </p:stCondLst>
                                        </p:cTn>
                                        <p:tgtEl>
                                          <p:spTgt spid="22"/>
                                        </p:tgtEl>
                                        <p:attrNameLst>
                                          <p:attrName>ppt_x</p:attrName>
                                        </p:attrNameLst>
                                      </p:cBhvr>
                                    </p:anim>
                                    <p:anim from="(-#ppt_h/2)" to="(#ppt_y)" calcmode="lin" valueType="num">
                                      <p:cBhvr>
                                        <p:cTn id="9" dur="500" fill="hold">
                                          <p:stCondLst>
                                            <p:cond delay="0"/>
                                          </p:stCondLst>
                                        </p:cTn>
                                        <p:tgtEl>
                                          <p:spTgt spid="22"/>
                                        </p:tgtEl>
                                        <p:attrNameLst>
                                          <p:attrName>ppt_y</p:attrName>
                                        </p:attrNameLst>
                                      </p:cBhvr>
                                    </p:anim>
                                    <p:animRot by="21600000">
                                      <p:cBhvr>
                                        <p:cTn id="10" dur="500" fill="hold">
                                          <p:stCondLst>
                                            <p:cond delay="0"/>
                                          </p:stCondLst>
                                        </p:cTn>
                                        <p:tgtEl>
                                          <p:spTgt spid="22"/>
                                        </p:tgtEl>
                                        <p:attrNameLst>
                                          <p:attrName>r</p:attrName>
                                        </p:attrNameLst>
                                      </p:cBhvr>
                                    </p:animRot>
                                  </p:childTnLst>
                                </p:cTn>
                              </p:par>
                            </p:childTnLst>
                          </p:cTn>
                        </p:par>
                        <p:par>
                          <p:cTn id="11" fill="hold">
                            <p:stCondLst>
                              <p:cond delay="2549"/>
                            </p:stCondLst>
                            <p:childTnLst>
                              <p:par>
                                <p:cTn id="12" presetID="53" presetClass="entr" presetSubtype="16"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par>
                          <p:cTn id="17" fill="hold">
                            <p:stCondLst>
                              <p:cond delay="3049"/>
                            </p:stCondLst>
                            <p:childTnLst>
                              <p:par>
                                <p:cTn id="18" presetID="53" presetClass="entr" presetSubtype="16"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par>
                          <p:cTn id="23" fill="hold">
                            <p:stCondLst>
                              <p:cond delay="3549"/>
                            </p:stCondLst>
                            <p:childTnLst>
                              <p:par>
                                <p:cTn id="24" presetID="53" presetClass="entr" presetSubtype="16"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Effect transition="in" filter="fade">
                                      <p:cBhvr>
                                        <p:cTn id="28" dur="500"/>
                                        <p:tgtEl>
                                          <p:spTgt spid="2"/>
                                        </p:tgtEl>
                                      </p:cBhvr>
                                    </p:animEffect>
                                  </p:childTnLst>
                                </p:cTn>
                              </p:par>
                            </p:childTnLst>
                          </p:cTn>
                        </p:par>
                        <p:par>
                          <p:cTn id="29" fill="hold">
                            <p:stCondLst>
                              <p:cond delay="4049"/>
                            </p:stCondLst>
                            <p:childTnLst>
                              <p:par>
                                <p:cTn id="30" presetID="22" presetClass="entr" presetSubtype="4"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par>
                          <p:cTn id="33" fill="hold">
                            <p:stCondLst>
                              <p:cond delay="4549"/>
                            </p:stCondLst>
                            <p:childTnLst>
                              <p:par>
                                <p:cTn id="34" presetID="22" presetClass="entr" presetSubtype="4"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00"/>
                                        <p:tgtEl>
                                          <p:spTgt spid="10"/>
                                        </p:tgtEl>
                                      </p:cBhvr>
                                    </p:animEffect>
                                  </p:childTnLst>
                                </p:cTn>
                              </p:par>
                            </p:childTnLst>
                          </p:cTn>
                        </p:par>
                        <p:par>
                          <p:cTn id="37" fill="hold">
                            <p:stCondLst>
                              <p:cond delay="5049"/>
                            </p:stCondLst>
                            <p:childTnLst>
                              <p:par>
                                <p:cTn id="38" presetID="22" presetClass="entr" presetSubtype="4"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00"/>
                                        <p:tgtEl>
                                          <p:spTgt spid="14"/>
                                        </p:tgtEl>
                                      </p:cBhvr>
                                    </p:animEffect>
                                  </p:childTnLst>
                                </p:cTn>
                              </p:par>
                            </p:childTnLst>
                          </p:cTn>
                        </p:par>
                        <p:par>
                          <p:cTn id="41" fill="hold">
                            <p:stCondLst>
                              <p:cond delay="5549"/>
                            </p:stCondLst>
                            <p:childTnLst>
                              <p:par>
                                <p:cTn id="42" presetID="41" presetClass="entr" presetSubtype="0" fill="hold" grpId="0" nodeType="afterEffect">
                                  <p:stCondLst>
                                    <p:cond delay="0"/>
                                  </p:stCondLst>
                                  <p:iterate type="lt">
                                    <p:tmPct val="10000"/>
                                  </p:iterate>
                                  <p:childTnLst>
                                    <p:set>
                                      <p:cBhvr>
                                        <p:cTn id="43" dur="1" fill="hold">
                                          <p:stCondLst>
                                            <p:cond delay="0"/>
                                          </p:stCondLst>
                                        </p:cTn>
                                        <p:tgtEl>
                                          <p:spTgt spid="9"/>
                                        </p:tgtEl>
                                        <p:attrNameLst>
                                          <p:attrName>style.visibility</p:attrName>
                                        </p:attrNameLst>
                                      </p:cBhvr>
                                      <p:to>
                                        <p:strVal val="visible"/>
                                      </p:to>
                                    </p:set>
                                    <p:anim calcmode="lin" valueType="num">
                                      <p:cBhvr>
                                        <p:cTn id="44"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45" dur="500" fill="hold"/>
                                        <p:tgtEl>
                                          <p:spTgt spid="9"/>
                                        </p:tgtEl>
                                        <p:attrNameLst>
                                          <p:attrName>ppt_y</p:attrName>
                                        </p:attrNameLst>
                                      </p:cBhvr>
                                      <p:tavLst>
                                        <p:tav tm="0">
                                          <p:val>
                                            <p:strVal val="#ppt_y"/>
                                          </p:val>
                                        </p:tav>
                                        <p:tav tm="100000">
                                          <p:val>
                                            <p:strVal val="#ppt_y"/>
                                          </p:val>
                                        </p:tav>
                                      </p:tavLst>
                                    </p:anim>
                                    <p:anim calcmode="lin" valueType="num">
                                      <p:cBhvr>
                                        <p:cTn id="46"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47"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48" dur="500" tmFilter="0,0; .5, 1; 1, 1"/>
                                        <p:tgtEl>
                                          <p:spTgt spid="9"/>
                                        </p:tgtEl>
                                      </p:cBhvr>
                                    </p:animEffect>
                                  </p:childTnLst>
                                </p:cTn>
                              </p:par>
                            </p:childTnLst>
                          </p:cTn>
                        </p:par>
                        <p:par>
                          <p:cTn id="49" fill="hold">
                            <p:stCondLst>
                              <p:cond delay="9049"/>
                            </p:stCondLst>
                            <p:childTnLst>
                              <p:par>
                                <p:cTn id="50" presetID="41" presetClass="entr" presetSubtype="0" fill="hold" grpId="0" nodeType="afterEffect">
                                  <p:stCondLst>
                                    <p:cond delay="0"/>
                                  </p:stCondLst>
                                  <p:iterate type="lt">
                                    <p:tmPct val="10000"/>
                                  </p:iterate>
                                  <p:childTnLst>
                                    <p:set>
                                      <p:cBhvr>
                                        <p:cTn id="51" dur="1" fill="hold">
                                          <p:stCondLst>
                                            <p:cond delay="0"/>
                                          </p:stCondLst>
                                        </p:cTn>
                                        <p:tgtEl>
                                          <p:spTgt spid="19"/>
                                        </p:tgtEl>
                                        <p:attrNameLst>
                                          <p:attrName>style.visibility</p:attrName>
                                        </p:attrNameLst>
                                      </p:cBhvr>
                                      <p:to>
                                        <p:strVal val="visible"/>
                                      </p:to>
                                    </p:set>
                                    <p:anim calcmode="lin" valueType="num">
                                      <p:cBhvr>
                                        <p:cTn id="52"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19"/>
                                        </p:tgtEl>
                                        <p:attrNameLst>
                                          <p:attrName>ppt_y</p:attrName>
                                        </p:attrNameLst>
                                      </p:cBhvr>
                                      <p:tavLst>
                                        <p:tav tm="0">
                                          <p:val>
                                            <p:strVal val="#ppt_y"/>
                                          </p:val>
                                        </p:tav>
                                        <p:tav tm="100000">
                                          <p:val>
                                            <p:strVal val="#ppt_y"/>
                                          </p:val>
                                        </p:tav>
                                      </p:tavLst>
                                    </p:anim>
                                    <p:anim calcmode="lin" valueType="num">
                                      <p:cBhvr>
                                        <p:cTn id="54"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2"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74940" y="2864778"/>
            <a:ext cx="2403830" cy="341005"/>
            <a:chOff x="6191601" y="2351665"/>
            <a:chExt cx="2538072" cy="360000"/>
          </a:xfrm>
        </p:grpSpPr>
        <p:sp>
          <p:nvSpPr>
            <p:cNvPr id="3" name="矩形 2"/>
            <p:cNvSpPr/>
            <p:nvPr/>
          </p:nvSpPr>
          <p:spPr>
            <a:xfrm>
              <a:off x="6191601" y="2351665"/>
              <a:ext cx="2538072" cy="360000"/>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rgbClr val="663300"/>
                </a:solidFill>
              </a:endParaRPr>
            </a:p>
          </p:txBody>
        </p:sp>
        <p:sp>
          <p:nvSpPr>
            <p:cNvPr id="4" name="文本框 3"/>
            <p:cNvSpPr txBox="1"/>
            <p:nvPr/>
          </p:nvSpPr>
          <p:spPr>
            <a:xfrm>
              <a:off x="6640831" y="2396227"/>
              <a:ext cx="1632447" cy="276182"/>
            </a:xfrm>
            <a:prstGeom prst="rect">
              <a:avLst/>
            </a:prstGeom>
            <a:noFill/>
          </p:spPr>
          <p:txBody>
            <a:bodyPr wrap="square" rtlCol="0">
              <a:spAutoFit/>
            </a:bodyPr>
            <a:lstStyle/>
            <a:p>
              <a:pPr algn="ctr"/>
              <a:r>
                <a:rPr lang="zh-CN" altLang="en-US" sz="1100" dirty="0" smtClean="0">
                  <a:solidFill>
                    <a:schemeClr val="bg1"/>
                  </a:solidFill>
                </a:rPr>
                <a:t>拉花的男神们</a:t>
              </a:r>
              <a:endParaRPr lang="zh-CN" altLang="en-US" sz="1100" dirty="0">
                <a:solidFill>
                  <a:schemeClr val="bg1"/>
                </a:solidFill>
              </a:endParaRPr>
            </a:p>
          </p:txBody>
        </p:sp>
      </p:grpSp>
      <p:pic>
        <p:nvPicPr>
          <p:cNvPr id="5" name="图片 4"/>
          <p:cNvPicPr>
            <a:picLocks noChangeAspect="1"/>
          </p:cNvPicPr>
          <p:nvPr/>
        </p:nvPicPr>
        <p:blipFill>
          <a:blip r:embed="rId2" cstate="print"/>
          <a:stretch>
            <a:fillRect/>
          </a:stretch>
        </p:blipFill>
        <p:spPr>
          <a:xfrm>
            <a:off x="3175070" y="1287602"/>
            <a:ext cx="2771490" cy="3156419"/>
          </a:xfrm>
          <a:prstGeom prst="rect">
            <a:avLst/>
          </a:prstGeom>
        </p:spPr>
      </p:pic>
      <p:pic>
        <p:nvPicPr>
          <p:cNvPr id="7" name="图片 6"/>
          <p:cNvPicPr>
            <a:picLocks noChangeAspect="1"/>
          </p:cNvPicPr>
          <p:nvPr/>
        </p:nvPicPr>
        <p:blipFill>
          <a:blip r:embed="rId3" cstate="print"/>
          <a:stretch>
            <a:fillRect/>
          </a:stretch>
        </p:blipFill>
        <p:spPr>
          <a:xfrm>
            <a:off x="579692" y="3211130"/>
            <a:ext cx="2394325" cy="1596217"/>
          </a:xfrm>
          <a:prstGeom prst="rect">
            <a:avLst/>
          </a:prstGeom>
        </p:spPr>
      </p:pic>
      <p:grpSp>
        <p:nvGrpSpPr>
          <p:cNvPr id="8" name="组合 7"/>
          <p:cNvGrpSpPr/>
          <p:nvPr/>
        </p:nvGrpSpPr>
        <p:grpSpPr>
          <a:xfrm>
            <a:off x="6524526" y="4591112"/>
            <a:ext cx="2403831" cy="341005"/>
            <a:chOff x="6253851" y="2351665"/>
            <a:chExt cx="2538074" cy="360000"/>
          </a:xfrm>
        </p:grpSpPr>
        <p:sp>
          <p:nvSpPr>
            <p:cNvPr id="9" name="矩形 8"/>
            <p:cNvSpPr/>
            <p:nvPr/>
          </p:nvSpPr>
          <p:spPr>
            <a:xfrm>
              <a:off x="6253851" y="2351665"/>
              <a:ext cx="2538074" cy="360000"/>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rgbClr val="663300"/>
                </a:solidFill>
              </a:endParaRPr>
            </a:p>
          </p:txBody>
        </p:sp>
        <p:sp>
          <p:nvSpPr>
            <p:cNvPr id="10" name="文本框 9"/>
            <p:cNvSpPr txBox="1"/>
            <p:nvPr/>
          </p:nvSpPr>
          <p:spPr>
            <a:xfrm>
              <a:off x="6706664" y="2409781"/>
              <a:ext cx="1632447" cy="276182"/>
            </a:xfrm>
            <a:prstGeom prst="rect">
              <a:avLst/>
            </a:prstGeom>
            <a:noFill/>
          </p:spPr>
          <p:txBody>
            <a:bodyPr wrap="square" rtlCol="0">
              <a:spAutoFit/>
            </a:bodyPr>
            <a:lstStyle/>
            <a:p>
              <a:pPr algn="ctr"/>
              <a:r>
                <a:rPr lang="zh-CN" altLang="en-US" sz="1100" dirty="0" smtClean="0">
                  <a:solidFill>
                    <a:schemeClr val="bg1"/>
                  </a:solidFill>
                </a:rPr>
                <a:t>可爱的冠军的小哥哥</a:t>
              </a:r>
              <a:endParaRPr lang="zh-CN" altLang="en-US" sz="1100" dirty="0">
                <a:solidFill>
                  <a:schemeClr val="bg1"/>
                </a:solidFill>
              </a:endParaRPr>
            </a:p>
          </p:txBody>
        </p:sp>
      </p:grpSp>
      <p:sp>
        <p:nvSpPr>
          <p:cNvPr id="11" name="文本框 10"/>
          <p:cNvSpPr txBox="1"/>
          <p:nvPr/>
        </p:nvSpPr>
        <p:spPr>
          <a:xfrm>
            <a:off x="6257676" y="645917"/>
            <a:ext cx="2455995" cy="3623310"/>
          </a:xfrm>
          <a:prstGeom prst="rect">
            <a:avLst/>
          </a:prstGeom>
          <a:noFill/>
        </p:spPr>
        <p:txBody>
          <a:bodyPr wrap="square" lIns="0" tIns="34291" rIns="0" bIns="34291" rtlCol="0">
            <a:spAutoFit/>
          </a:bodyPr>
          <a:lstStyle/>
          <a:p>
            <a:pPr>
              <a:lnSpc>
                <a:spcPct val="150000"/>
              </a:lnSpc>
            </a:pPr>
            <a:r>
              <a:rPr lang="zh-CN" altLang="en-US" dirty="0" smtClean="0">
                <a:solidFill>
                  <a:srgbClr val="663300"/>
                </a:solidFill>
                <a:latin typeface="+mn-ea"/>
              </a:rPr>
              <a:t>        咖啡男神拉花擂台赛，为世界首创的以男性咖啡师为主角的咖啡竞技赛，由威士特咖啡牵手咖啡精品生活共同举办。</a:t>
            </a:r>
            <a:endParaRPr lang="en-US" altLang="zh-CN" dirty="0" smtClean="0">
              <a:solidFill>
                <a:srgbClr val="663300"/>
              </a:solidFill>
              <a:latin typeface="+mn-ea"/>
            </a:endParaRPr>
          </a:p>
          <a:p>
            <a:pPr>
              <a:lnSpc>
                <a:spcPct val="150000"/>
              </a:lnSpc>
            </a:pPr>
            <a:r>
              <a:rPr lang="zh-CN" altLang="en-US" dirty="0" smtClean="0">
                <a:solidFill>
                  <a:srgbClr val="663300"/>
                </a:solidFill>
                <a:latin typeface="+mn-ea"/>
              </a:rPr>
              <a:t>以拉花作为比赛内容，以“擂台赛”作为最激动人心的比</a:t>
            </a:r>
          </a:p>
          <a:p>
            <a:pPr>
              <a:lnSpc>
                <a:spcPct val="150000"/>
              </a:lnSpc>
            </a:pPr>
            <a:r>
              <a:rPr lang="zh-CN" altLang="en-US" dirty="0" smtClean="0">
                <a:solidFill>
                  <a:srgbClr val="663300"/>
                </a:solidFill>
                <a:latin typeface="+mn-ea"/>
              </a:rPr>
              <a:t>赛形式，赢者继续比赛，输者喝掉咖啡下台。经过</a:t>
            </a:r>
            <a:r>
              <a:rPr lang="en-US" altLang="zh-CN" dirty="0" smtClean="0">
                <a:solidFill>
                  <a:srgbClr val="663300"/>
                </a:solidFill>
                <a:latin typeface="+mn-ea"/>
              </a:rPr>
              <a:t>20 </a:t>
            </a:r>
            <a:r>
              <a:rPr lang="zh-CN" altLang="en-US" dirty="0" smtClean="0">
                <a:solidFill>
                  <a:srgbClr val="663300"/>
                </a:solidFill>
                <a:latin typeface="+mn-ea"/>
              </a:rPr>
              <a:t>场城市区域赛，总决赛于</a:t>
            </a:r>
            <a:r>
              <a:rPr lang="en-US" altLang="zh-CN" dirty="0" smtClean="0">
                <a:solidFill>
                  <a:srgbClr val="663300"/>
                </a:solidFill>
                <a:latin typeface="+mn-ea"/>
              </a:rPr>
              <a:t>9 </a:t>
            </a:r>
            <a:r>
              <a:rPr lang="zh-CN" altLang="en-US" dirty="0" smtClean="0">
                <a:solidFill>
                  <a:srgbClr val="663300"/>
                </a:solidFill>
                <a:latin typeface="+mn-ea"/>
              </a:rPr>
              <a:t>月</a:t>
            </a:r>
            <a:r>
              <a:rPr lang="en-US" altLang="zh-CN" dirty="0" smtClean="0">
                <a:solidFill>
                  <a:srgbClr val="663300"/>
                </a:solidFill>
                <a:latin typeface="+mn-ea"/>
              </a:rPr>
              <a:t>15-17 </a:t>
            </a:r>
            <a:r>
              <a:rPr lang="zh-CN" altLang="en-US" dirty="0" smtClean="0">
                <a:solidFill>
                  <a:srgbClr val="663300"/>
                </a:solidFill>
                <a:latin typeface="+mn-ea"/>
              </a:rPr>
              <a:t>日亮相</a:t>
            </a:r>
            <a:r>
              <a:rPr lang="en-US" altLang="zh-CN" dirty="0" smtClean="0">
                <a:solidFill>
                  <a:srgbClr val="663300"/>
                </a:solidFill>
                <a:latin typeface="+mn-ea"/>
              </a:rPr>
              <a:t>Cafe Show China </a:t>
            </a:r>
            <a:r>
              <a:rPr lang="zh-CN" altLang="en-US" dirty="0" smtClean="0">
                <a:solidFill>
                  <a:srgbClr val="663300"/>
                </a:solidFill>
                <a:latin typeface="+mn-ea"/>
              </a:rPr>
              <a:t>成功举办。</a:t>
            </a:r>
            <a:endParaRPr lang="zh-CN" altLang="en-US" dirty="0">
              <a:solidFill>
                <a:srgbClr val="663300"/>
              </a:solidFill>
              <a:latin typeface="+mn-ea"/>
            </a:endParaRPr>
          </a:p>
        </p:txBody>
      </p:sp>
      <p:sp>
        <p:nvSpPr>
          <p:cNvPr id="12" name="文本框 11"/>
          <p:cNvSpPr txBox="1"/>
          <p:nvPr/>
        </p:nvSpPr>
        <p:spPr>
          <a:xfrm>
            <a:off x="609647" y="1581813"/>
            <a:ext cx="2403831" cy="1038748"/>
          </a:xfrm>
          <a:prstGeom prst="rect">
            <a:avLst/>
          </a:prstGeom>
          <a:noFill/>
        </p:spPr>
        <p:txBody>
          <a:bodyPr wrap="square" lIns="0" tIns="34291" rIns="0" bIns="34291" rtlCol="0">
            <a:spAutoFit/>
          </a:bodyPr>
          <a:lstStyle/>
          <a:p>
            <a:pPr algn="just">
              <a:lnSpc>
                <a:spcPct val="150000"/>
              </a:lnSpc>
            </a:pPr>
            <a:r>
              <a:rPr lang="zh-CN" altLang="en-US" dirty="0" smtClean="0">
                <a:solidFill>
                  <a:srgbClr val="663300"/>
                </a:solidFill>
                <a:latin typeface="+mn-ea"/>
              </a:rPr>
              <a:t>         比赛邀请了马云鹏老师、裴克、李涛、</a:t>
            </a:r>
            <a:r>
              <a:rPr lang="en-US" altLang="zh-CN" dirty="0" smtClean="0">
                <a:solidFill>
                  <a:srgbClr val="663300"/>
                </a:solidFill>
                <a:latin typeface="+mn-ea"/>
              </a:rPr>
              <a:t>Terry Lam</a:t>
            </a:r>
            <a:r>
              <a:rPr lang="zh-CN" altLang="en-US" dirty="0" smtClean="0">
                <a:solidFill>
                  <a:srgbClr val="663300"/>
                </a:solidFill>
                <a:latin typeface="+mn-ea"/>
              </a:rPr>
              <a:t>、  </a:t>
            </a:r>
            <a:r>
              <a:rPr lang="en-US" altLang="zh-CN" dirty="0" smtClean="0">
                <a:solidFill>
                  <a:srgbClr val="663300"/>
                </a:solidFill>
                <a:latin typeface="+mn-ea"/>
              </a:rPr>
              <a:t> </a:t>
            </a:r>
            <a:r>
              <a:rPr lang="zh-CN" altLang="en-US" dirty="0" smtClean="0">
                <a:solidFill>
                  <a:srgbClr val="663300"/>
                </a:solidFill>
                <a:latin typeface="+mn-ea"/>
              </a:rPr>
              <a:t>林基创 、郑沛伦为评审老师！</a:t>
            </a:r>
            <a:endParaRPr lang="zh-CN" altLang="en-US" dirty="0">
              <a:solidFill>
                <a:srgbClr val="663300"/>
              </a:solidFill>
              <a:latin typeface="+mn-ea"/>
            </a:endParaRPr>
          </a:p>
        </p:txBody>
      </p:sp>
      <p:grpSp>
        <p:nvGrpSpPr>
          <p:cNvPr id="13" name="组合 12"/>
          <p:cNvGrpSpPr/>
          <p:nvPr/>
        </p:nvGrpSpPr>
        <p:grpSpPr>
          <a:xfrm flipH="1">
            <a:off x="6006033" y="4436962"/>
            <a:ext cx="355043" cy="370524"/>
            <a:chOff x="3561716" y="1094740"/>
            <a:chExt cx="36513" cy="38100"/>
          </a:xfrm>
        </p:grpSpPr>
        <p:sp>
          <p:nvSpPr>
            <p:cNvPr id="14" name="Line 181"/>
            <p:cNvSpPr>
              <a:spLocks noChangeShapeType="1"/>
            </p:cNvSpPr>
            <p:nvPr/>
          </p:nvSpPr>
          <p:spPr bwMode="auto">
            <a:xfrm flipV="1">
              <a:off x="3561716" y="1094740"/>
              <a:ext cx="36512" cy="36980"/>
            </a:xfrm>
            <a:prstGeom prst="line">
              <a:avLst/>
            </a:prstGeom>
            <a:noFill/>
            <a:ln w="12700" cap="flat">
              <a:solidFill>
                <a:srgbClr val="663300"/>
              </a:solidFill>
              <a:prstDash val="solid"/>
              <a:miter lim="800000"/>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sz="900"/>
            </a:p>
          </p:txBody>
        </p:sp>
        <p:sp>
          <p:nvSpPr>
            <p:cNvPr id="15" name="Freeform 182"/>
            <p:cNvSpPr/>
            <p:nvPr/>
          </p:nvSpPr>
          <p:spPr bwMode="auto">
            <a:xfrm>
              <a:off x="3561716" y="1094740"/>
              <a:ext cx="36513" cy="38100"/>
            </a:xfrm>
            <a:custGeom>
              <a:avLst/>
              <a:gdLst>
                <a:gd name="T0" fmla="*/ 0 w 23"/>
                <a:gd name="T1" fmla="*/ 0 h 24"/>
                <a:gd name="T2" fmla="*/ 23 w 23"/>
                <a:gd name="T3" fmla="*/ 0 h 24"/>
                <a:gd name="T4" fmla="*/ 23 w 23"/>
                <a:gd name="T5" fmla="*/ 24 h 24"/>
              </a:gdLst>
              <a:ahLst/>
              <a:cxnLst>
                <a:cxn ang="0">
                  <a:pos x="T0" y="T1"/>
                </a:cxn>
                <a:cxn ang="0">
                  <a:pos x="T2" y="T3"/>
                </a:cxn>
                <a:cxn ang="0">
                  <a:pos x="T4" y="T5"/>
                </a:cxn>
              </a:cxnLst>
              <a:rect l="0" t="0" r="r" b="b"/>
              <a:pathLst>
                <a:path w="23" h="24">
                  <a:moveTo>
                    <a:pt x="0" y="0"/>
                  </a:moveTo>
                  <a:lnTo>
                    <a:pt x="23" y="0"/>
                  </a:lnTo>
                  <a:lnTo>
                    <a:pt x="23" y="24"/>
                  </a:lnTo>
                </a:path>
              </a:pathLst>
            </a:custGeom>
            <a:noFill/>
            <a:ln w="12700" cap="flat">
              <a:solidFill>
                <a:srgbClr val="663300"/>
              </a:solidFill>
              <a:prstDash val="solid"/>
              <a:bevel/>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sz="900"/>
            </a:p>
          </p:txBody>
        </p:sp>
      </p:grpSp>
      <p:grpSp>
        <p:nvGrpSpPr>
          <p:cNvPr id="17" name="组合 16"/>
          <p:cNvGrpSpPr/>
          <p:nvPr/>
        </p:nvGrpSpPr>
        <p:grpSpPr>
          <a:xfrm>
            <a:off x="1737303" y="750593"/>
            <a:ext cx="681918" cy="682010"/>
            <a:chOff x="1219200" y="952501"/>
            <a:chExt cx="720000" cy="720000"/>
          </a:xfrm>
        </p:grpSpPr>
        <p:sp>
          <p:nvSpPr>
            <p:cNvPr id="18" name="Freeform 77"/>
            <p:cNvSpPr>
              <a:spLocks noEditPoints="1"/>
            </p:cNvSpPr>
            <p:nvPr/>
          </p:nvSpPr>
          <p:spPr bwMode="auto">
            <a:xfrm>
              <a:off x="1346023" y="1110945"/>
              <a:ext cx="487109" cy="334145"/>
            </a:xfrm>
            <a:custGeom>
              <a:avLst/>
              <a:gdLst>
                <a:gd name="T0" fmla="*/ 340 w 413"/>
                <a:gd name="T1" fmla="*/ 283 h 283"/>
                <a:gd name="T2" fmla="*/ 73 w 413"/>
                <a:gd name="T3" fmla="*/ 283 h 283"/>
                <a:gd name="T4" fmla="*/ 72 w 413"/>
                <a:gd name="T5" fmla="*/ 283 h 283"/>
                <a:gd name="T6" fmla="*/ 0 w 413"/>
                <a:gd name="T7" fmla="*/ 209 h 283"/>
                <a:gd name="T8" fmla="*/ 70 w 413"/>
                <a:gd name="T9" fmla="*/ 135 h 283"/>
                <a:gd name="T10" fmla="*/ 66 w 413"/>
                <a:gd name="T11" fmla="*/ 107 h 283"/>
                <a:gd name="T12" fmla="*/ 173 w 413"/>
                <a:gd name="T13" fmla="*/ 0 h 283"/>
                <a:gd name="T14" fmla="*/ 273 w 413"/>
                <a:gd name="T15" fmla="*/ 69 h 283"/>
                <a:gd name="T16" fmla="*/ 273 w 413"/>
                <a:gd name="T17" fmla="*/ 69 h 283"/>
                <a:gd name="T18" fmla="*/ 346 w 413"/>
                <a:gd name="T19" fmla="*/ 135 h 283"/>
                <a:gd name="T20" fmla="*/ 413 w 413"/>
                <a:gd name="T21" fmla="*/ 209 h 283"/>
                <a:gd name="T22" fmla="*/ 341 w 413"/>
                <a:gd name="T23" fmla="*/ 283 h 283"/>
                <a:gd name="T24" fmla="*/ 340 w 413"/>
                <a:gd name="T25" fmla="*/ 283 h 283"/>
                <a:gd name="T26" fmla="*/ 73 w 413"/>
                <a:gd name="T27" fmla="*/ 268 h 283"/>
                <a:gd name="T28" fmla="*/ 339 w 413"/>
                <a:gd name="T29" fmla="*/ 268 h 283"/>
                <a:gd name="T30" fmla="*/ 340 w 413"/>
                <a:gd name="T31" fmla="*/ 268 h 283"/>
                <a:gd name="T32" fmla="*/ 398 w 413"/>
                <a:gd name="T33" fmla="*/ 209 h 283"/>
                <a:gd name="T34" fmla="*/ 339 w 413"/>
                <a:gd name="T35" fmla="*/ 150 h 283"/>
                <a:gd name="T36" fmla="*/ 332 w 413"/>
                <a:gd name="T37" fmla="*/ 142 h 283"/>
                <a:gd name="T38" fmla="*/ 273 w 413"/>
                <a:gd name="T39" fmla="*/ 83 h 283"/>
                <a:gd name="T40" fmla="*/ 268 w 413"/>
                <a:gd name="T41" fmla="*/ 84 h 283"/>
                <a:gd name="T42" fmla="*/ 261 w 413"/>
                <a:gd name="T43" fmla="*/ 79 h 283"/>
                <a:gd name="T44" fmla="*/ 173 w 413"/>
                <a:gd name="T45" fmla="*/ 15 h 283"/>
                <a:gd name="T46" fmla="*/ 81 w 413"/>
                <a:gd name="T47" fmla="*/ 107 h 283"/>
                <a:gd name="T48" fmla="*/ 87 w 413"/>
                <a:gd name="T49" fmla="*/ 140 h 283"/>
                <a:gd name="T50" fmla="*/ 86 w 413"/>
                <a:gd name="T51" fmla="*/ 147 h 283"/>
                <a:gd name="T52" fmla="*/ 79 w 413"/>
                <a:gd name="T53" fmla="*/ 150 h 283"/>
                <a:gd name="T54" fmla="*/ 73 w 413"/>
                <a:gd name="T55" fmla="*/ 150 h 283"/>
                <a:gd name="T56" fmla="*/ 14 w 413"/>
                <a:gd name="T57" fmla="*/ 209 h 283"/>
                <a:gd name="T58" fmla="*/ 73 w 413"/>
                <a:gd name="T59" fmla="*/ 268 h 283"/>
                <a:gd name="T60" fmla="*/ 73 w 413"/>
                <a:gd name="T61" fmla="*/ 26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13" h="283">
                  <a:moveTo>
                    <a:pt x="340" y="283"/>
                  </a:moveTo>
                  <a:cubicBezTo>
                    <a:pt x="73" y="283"/>
                    <a:pt x="73" y="283"/>
                    <a:pt x="73" y="283"/>
                  </a:cubicBezTo>
                  <a:cubicBezTo>
                    <a:pt x="73" y="283"/>
                    <a:pt x="72" y="283"/>
                    <a:pt x="72" y="283"/>
                  </a:cubicBezTo>
                  <a:cubicBezTo>
                    <a:pt x="32" y="282"/>
                    <a:pt x="0" y="249"/>
                    <a:pt x="0" y="209"/>
                  </a:cubicBezTo>
                  <a:cubicBezTo>
                    <a:pt x="0" y="169"/>
                    <a:pt x="31" y="137"/>
                    <a:pt x="70" y="135"/>
                  </a:cubicBezTo>
                  <a:cubicBezTo>
                    <a:pt x="67" y="126"/>
                    <a:pt x="66" y="117"/>
                    <a:pt x="66" y="107"/>
                  </a:cubicBezTo>
                  <a:cubicBezTo>
                    <a:pt x="66" y="48"/>
                    <a:pt x="114" y="0"/>
                    <a:pt x="173" y="0"/>
                  </a:cubicBezTo>
                  <a:cubicBezTo>
                    <a:pt x="217" y="0"/>
                    <a:pt x="257" y="27"/>
                    <a:pt x="273" y="69"/>
                  </a:cubicBezTo>
                  <a:cubicBezTo>
                    <a:pt x="273" y="69"/>
                    <a:pt x="273" y="69"/>
                    <a:pt x="273" y="69"/>
                  </a:cubicBezTo>
                  <a:cubicBezTo>
                    <a:pt x="311" y="69"/>
                    <a:pt x="343" y="98"/>
                    <a:pt x="346" y="135"/>
                  </a:cubicBezTo>
                  <a:cubicBezTo>
                    <a:pt x="384" y="139"/>
                    <a:pt x="413" y="171"/>
                    <a:pt x="413" y="209"/>
                  </a:cubicBezTo>
                  <a:cubicBezTo>
                    <a:pt x="413" y="249"/>
                    <a:pt x="381" y="282"/>
                    <a:pt x="341" y="283"/>
                  </a:cubicBezTo>
                  <a:cubicBezTo>
                    <a:pt x="340" y="283"/>
                    <a:pt x="340" y="283"/>
                    <a:pt x="340" y="283"/>
                  </a:cubicBezTo>
                  <a:close/>
                  <a:moveTo>
                    <a:pt x="73" y="268"/>
                  </a:moveTo>
                  <a:cubicBezTo>
                    <a:pt x="339" y="268"/>
                    <a:pt x="339" y="268"/>
                    <a:pt x="339" y="268"/>
                  </a:cubicBezTo>
                  <a:cubicBezTo>
                    <a:pt x="339" y="268"/>
                    <a:pt x="340" y="268"/>
                    <a:pt x="340" y="268"/>
                  </a:cubicBezTo>
                  <a:cubicBezTo>
                    <a:pt x="372" y="268"/>
                    <a:pt x="398" y="241"/>
                    <a:pt x="398" y="209"/>
                  </a:cubicBezTo>
                  <a:cubicBezTo>
                    <a:pt x="398" y="176"/>
                    <a:pt x="372" y="150"/>
                    <a:pt x="339" y="150"/>
                  </a:cubicBezTo>
                  <a:cubicBezTo>
                    <a:pt x="335" y="150"/>
                    <a:pt x="332" y="146"/>
                    <a:pt x="332" y="142"/>
                  </a:cubicBezTo>
                  <a:cubicBezTo>
                    <a:pt x="332" y="110"/>
                    <a:pt x="305" y="83"/>
                    <a:pt x="273" y="83"/>
                  </a:cubicBezTo>
                  <a:cubicBezTo>
                    <a:pt x="271" y="83"/>
                    <a:pt x="270" y="83"/>
                    <a:pt x="268" y="84"/>
                  </a:cubicBezTo>
                  <a:cubicBezTo>
                    <a:pt x="265" y="84"/>
                    <a:pt x="262" y="82"/>
                    <a:pt x="261" y="79"/>
                  </a:cubicBezTo>
                  <a:cubicBezTo>
                    <a:pt x="248" y="40"/>
                    <a:pt x="213" y="15"/>
                    <a:pt x="173" y="15"/>
                  </a:cubicBezTo>
                  <a:cubicBezTo>
                    <a:pt x="122" y="15"/>
                    <a:pt x="81" y="56"/>
                    <a:pt x="81" y="107"/>
                  </a:cubicBezTo>
                  <a:cubicBezTo>
                    <a:pt x="81" y="118"/>
                    <a:pt x="83" y="129"/>
                    <a:pt x="87" y="140"/>
                  </a:cubicBezTo>
                  <a:cubicBezTo>
                    <a:pt x="88" y="142"/>
                    <a:pt x="87" y="145"/>
                    <a:pt x="86" y="147"/>
                  </a:cubicBezTo>
                  <a:cubicBezTo>
                    <a:pt x="84" y="149"/>
                    <a:pt x="82" y="150"/>
                    <a:pt x="79" y="150"/>
                  </a:cubicBezTo>
                  <a:cubicBezTo>
                    <a:pt x="77" y="150"/>
                    <a:pt x="75" y="150"/>
                    <a:pt x="73" y="150"/>
                  </a:cubicBezTo>
                  <a:cubicBezTo>
                    <a:pt x="41" y="150"/>
                    <a:pt x="14" y="176"/>
                    <a:pt x="14" y="209"/>
                  </a:cubicBezTo>
                  <a:cubicBezTo>
                    <a:pt x="14" y="241"/>
                    <a:pt x="41" y="268"/>
                    <a:pt x="73" y="268"/>
                  </a:cubicBezTo>
                  <a:cubicBezTo>
                    <a:pt x="73" y="268"/>
                    <a:pt x="73" y="268"/>
                    <a:pt x="73" y="268"/>
                  </a:cubicBezTo>
                  <a:close/>
                </a:path>
              </a:pathLst>
            </a:custGeom>
            <a:solidFill>
              <a:schemeClr val="accent2"/>
            </a:solidFill>
            <a:ln>
              <a:solidFill>
                <a:srgbClr val="663300"/>
              </a:solidFill>
            </a:ln>
          </p:spPr>
          <p:txBody>
            <a:bodyPr vert="horz" wrap="square" lIns="68571" tIns="34286" rIns="68571" bIns="34286" numCol="1" anchor="t" anchorCtr="0" compatLnSpc="1"/>
            <a:lstStyle/>
            <a:p>
              <a:endParaRPr lang="en-US" sz="900"/>
            </a:p>
          </p:txBody>
        </p:sp>
        <p:sp>
          <p:nvSpPr>
            <p:cNvPr id="19" name="椭圆 18"/>
            <p:cNvSpPr/>
            <p:nvPr/>
          </p:nvSpPr>
          <p:spPr>
            <a:xfrm>
              <a:off x="1219200" y="952501"/>
              <a:ext cx="720000" cy="720000"/>
            </a:xfrm>
            <a:prstGeom prst="ellipse">
              <a:avLst/>
            </a:prstGeom>
            <a:noFill/>
            <a:ln w="1905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grpSp>
      <p:sp>
        <p:nvSpPr>
          <p:cNvPr id="24" name="文本框 17"/>
          <p:cNvSpPr txBox="1"/>
          <p:nvPr/>
        </p:nvSpPr>
        <p:spPr>
          <a:xfrm>
            <a:off x="684475" y="199491"/>
            <a:ext cx="7025385" cy="369332"/>
          </a:xfrm>
          <a:prstGeom prst="rect">
            <a:avLst/>
          </a:prstGeom>
          <a:noFill/>
        </p:spPr>
        <p:txBody>
          <a:bodyPr wrap="none" rtlCol="0">
            <a:spAutoFit/>
          </a:bodyPr>
          <a:lstStyle/>
          <a:p>
            <a:r>
              <a:rPr lang="en-US" altLang="zh-CN" sz="1800" dirty="0" smtClean="0"/>
              <a:t>2018</a:t>
            </a:r>
            <a:r>
              <a:rPr lang="zh-CN" altLang="en-US" sz="1800" dirty="0" smtClean="0"/>
              <a:t>中国国际咖啡展 </a:t>
            </a:r>
            <a:r>
              <a:rPr lang="en-US" altLang="zh-CN" sz="1800" dirty="0" smtClean="0"/>
              <a:t>CAFE SHOW CHINA-</a:t>
            </a:r>
            <a:r>
              <a:rPr lang="zh-CN" altLang="en-US" sz="1800" dirty="0" smtClean="0"/>
              <a:t>咖啡男神拉花擂台赛</a:t>
            </a:r>
            <a:r>
              <a:rPr lang="en-US" altLang="zh-CN" sz="1800" dirty="0" smtClean="0"/>
              <a:t>-</a:t>
            </a:r>
            <a:r>
              <a:rPr lang="zh-CN" altLang="en-US" sz="1800" dirty="0" smtClean="0"/>
              <a:t>总决赛</a:t>
            </a:r>
            <a:endParaRPr lang="zh-CN" altLang="en-US" sz="1800" dirty="0"/>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4"/>
                                        </p:tgtEl>
                                        <p:attrNameLst>
                                          <p:attrName>style.visibility</p:attrName>
                                        </p:attrNameLst>
                                      </p:cBhvr>
                                      <p:to>
                                        <p:strVal val="visible"/>
                                      </p:to>
                                    </p:set>
                                    <p:anim by="(-#ppt_w*2)" calcmode="lin" valueType="num">
                                      <p:cBhvr rctx="PPT">
                                        <p:cTn id="7" dur="250" autoRev="1" fill="hold">
                                          <p:stCondLst>
                                            <p:cond delay="0"/>
                                          </p:stCondLst>
                                        </p:cTn>
                                        <p:tgtEl>
                                          <p:spTgt spid="24"/>
                                        </p:tgtEl>
                                        <p:attrNameLst>
                                          <p:attrName>ppt_w</p:attrName>
                                        </p:attrNameLst>
                                      </p:cBhvr>
                                    </p:anim>
                                    <p:anim by="(#ppt_w*0.50)" calcmode="lin" valueType="num">
                                      <p:cBhvr>
                                        <p:cTn id="8" dur="250" decel="50000" autoRev="1" fill="hold">
                                          <p:stCondLst>
                                            <p:cond delay="0"/>
                                          </p:stCondLst>
                                        </p:cTn>
                                        <p:tgtEl>
                                          <p:spTgt spid="24"/>
                                        </p:tgtEl>
                                        <p:attrNameLst>
                                          <p:attrName>ppt_x</p:attrName>
                                        </p:attrNameLst>
                                      </p:cBhvr>
                                    </p:anim>
                                    <p:anim from="(-#ppt_h/2)" to="(#ppt_y)" calcmode="lin" valueType="num">
                                      <p:cBhvr>
                                        <p:cTn id="9" dur="500" fill="hold">
                                          <p:stCondLst>
                                            <p:cond delay="0"/>
                                          </p:stCondLst>
                                        </p:cTn>
                                        <p:tgtEl>
                                          <p:spTgt spid="24"/>
                                        </p:tgtEl>
                                        <p:attrNameLst>
                                          <p:attrName>ppt_y</p:attrName>
                                        </p:attrNameLst>
                                      </p:cBhvr>
                                    </p:anim>
                                    <p:animRot by="21600000">
                                      <p:cBhvr>
                                        <p:cTn id="10" dur="500" fill="hold">
                                          <p:stCondLst>
                                            <p:cond delay="0"/>
                                          </p:stCondLst>
                                        </p:cTn>
                                        <p:tgtEl>
                                          <p:spTgt spid="24"/>
                                        </p:tgtEl>
                                        <p:attrNameLst>
                                          <p:attrName>r</p:attrName>
                                        </p:attrNameLst>
                                      </p:cBhvr>
                                    </p:animRot>
                                  </p:childTnLst>
                                </p:cTn>
                              </p:par>
                            </p:childTnLst>
                          </p:cTn>
                        </p:par>
                        <p:par>
                          <p:cTn id="11" fill="hold">
                            <p:stCondLst>
                              <p:cond delay="25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par>
                          <p:cTn id="17" fill="hold">
                            <p:stCondLst>
                              <p:cond delay="3000"/>
                            </p:stCondLst>
                            <p:childTnLst>
                              <p:par>
                                <p:cTn id="18" presetID="22" presetClass="entr" presetSubtype="4"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par>
                          <p:cTn id="21" fill="hold">
                            <p:stCondLst>
                              <p:cond delay="3500"/>
                            </p:stCondLst>
                            <p:childTnLst>
                              <p:par>
                                <p:cTn id="22" presetID="53" presetClass="entr" presetSubtype="16"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par>
                          <p:cTn id="27" fill="hold">
                            <p:stCondLst>
                              <p:cond delay="4000"/>
                            </p:stCondLst>
                            <p:childTnLst>
                              <p:par>
                                <p:cTn id="28" presetID="22" presetClass="entr" presetSubtype="4"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par>
                          <p:cTn id="31" fill="hold">
                            <p:stCondLst>
                              <p:cond delay="4500"/>
                            </p:stCondLst>
                            <p:childTnLst>
                              <p:par>
                                <p:cTn id="32" presetID="53" presetClass="entr" presetSubtype="16"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childTnLst>
                          </p:cTn>
                        </p:par>
                        <p:par>
                          <p:cTn id="37" fill="hold">
                            <p:stCondLst>
                              <p:cond delay="5000"/>
                            </p:stCondLst>
                            <p:childTnLst>
                              <p:par>
                                <p:cTn id="38" presetID="2" presetClass="entr" presetSubtype="4"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childTnLst>
                          </p:cTn>
                        </p:par>
                        <p:par>
                          <p:cTn id="42" fill="hold">
                            <p:stCondLst>
                              <p:cond delay="5500"/>
                            </p:stCondLst>
                            <p:childTnLst>
                              <p:par>
                                <p:cTn id="43" presetID="10" presetClass="entr" presetSubtype="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par>
                          <p:cTn id="46" fill="hold">
                            <p:stCondLst>
                              <p:cond delay="6000"/>
                            </p:stCondLst>
                            <p:childTnLst>
                              <p:par>
                                <p:cTn id="47" presetID="10" presetClass="entr" presetSubtype="0"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23871" y="2117384"/>
            <a:ext cx="2403830" cy="341005"/>
            <a:chOff x="6191601" y="2351665"/>
            <a:chExt cx="2538072" cy="360000"/>
          </a:xfrm>
        </p:grpSpPr>
        <p:sp>
          <p:nvSpPr>
            <p:cNvPr id="3" name="矩形 2"/>
            <p:cNvSpPr/>
            <p:nvPr/>
          </p:nvSpPr>
          <p:spPr>
            <a:xfrm>
              <a:off x="6191601" y="2351665"/>
              <a:ext cx="2538072" cy="360000"/>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rgbClr val="663300"/>
                </a:solidFill>
              </a:endParaRPr>
            </a:p>
          </p:txBody>
        </p:sp>
        <p:sp>
          <p:nvSpPr>
            <p:cNvPr id="4" name="文本框 3"/>
            <p:cNvSpPr txBox="1"/>
            <p:nvPr/>
          </p:nvSpPr>
          <p:spPr>
            <a:xfrm>
              <a:off x="6640831" y="2396227"/>
              <a:ext cx="1632447" cy="276182"/>
            </a:xfrm>
            <a:prstGeom prst="rect">
              <a:avLst/>
            </a:prstGeom>
            <a:noFill/>
          </p:spPr>
          <p:txBody>
            <a:bodyPr wrap="square" rtlCol="0">
              <a:spAutoFit/>
            </a:bodyPr>
            <a:lstStyle/>
            <a:p>
              <a:pPr algn="ctr"/>
              <a:r>
                <a:rPr lang="zh-CN" altLang="en-US" sz="1100" dirty="0" smtClean="0">
                  <a:solidFill>
                    <a:schemeClr val="bg1"/>
                  </a:solidFill>
                </a:rPr>
                <a:t>大合影</a:t>
              </a:r>
              <a:endParaRPr lang="zh-CN" altLang="en-US" sz="1100" dirty="0">
                <a:solidFill>
                  <a:schemeClr val="bg1"/>
                </a:solidFill>
              </a:endParaRPr>
            </a:p>
          </p:txBody>
        </p:sp>
      </p:grpSp>
      <p:pic>
        <p:nvPicPr>
          <p:cNvPr id="6" name="图片 5"/>
          <p:cNvPicPr>
            <a:picLocks noChangeAspect="1"/>
          </p:cNvPicPr>
          <p:nvPr/>
        </p:nvPicPr>
        <p:blipFill>
          <a:blip r:embed="rId2" cstate="print"/>
          <a:stretch>
            <a:fillRect/>
          </a:stretch>
        </p:blipFill>
        <p:spPr>
          <a:xfrm>
            <a:off x="6136916" y="892447"/>
            <a:ext cx="2368017" cy="1596219"/>
          </a:xfrm>
          <a:prstGeom prst="rect">
            <a:avLst/>
          </a:prstGeom>
        </p:spPr>
      </p:pic>
      <p:pic>
        <p:nvPicPr>
          <p:cNvPr id="7" name="图片 6"/>
          <p:cNvPicPr>
            <a:picLocks noChangeAspect="1"/>
          </p:cNvPicPr>
          <p:nvPr/>
        </p:nvPicPr>
        <p:blipFill>
          <a:blip r:embed="rId3" cstate="print"/>
          <a:stretch>
            <a:fillRect/>
          </a:stretch>
        </p:blipFill>
        <p:spPr>
          <a:xfrm>
            <a:off x="428623" y="2454846"/>
            <a:ext cx="2394325" cy="1596217"/>
          </a:xfrm>
          <a:prstGeom prst="rect">
            <a:avLst/>
          </a:prstGeom>
        </p:spPr>
      </p:pic>
      <p:grpSp>
        <p:nvGrpSpPr>
          <p:cNvPr id="8" name="组合 7"/>
          <p:cNvGrpSpPr/>
          <p:nvPr/>
        </p:nvGrpSpPr>
        <p:grpSpPr>
          <a:xfrm>
            <a:off x="6119009" y="2491944"/>
            <a:ext cx="2403831" cy="341005"/>
            <a:chOff x="6253851" y="2351665"/>
            <a:chExt cx="2538074" cy="360000"/>
          </a:xfrm>
        </p:grpSpPr>
        <p:sp>
          <p:nvSpPr>
            <p:cNvPr id="9" name="矩形 8"/>
            <p:cNvSpPr/>
            <p:nvPr/>
          </p:nvSpPr>
          <p:spPr>
            <a:xfrm>
              <a:off x="6253851" y="2351665"/>
              <a:ext cx="2538074" cy="360000"/>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rgbClr val="663300"/>
                </a:solidFill>
              </a:endParaRPr>
            </a:p>
          </p:txBody>
        </p:sp>
        <p:sp>
          <p:nvSpPr>
            <p:cNvPr id="10" name="文本框 9"/>
            <p:cNvSpPr txBox="1"/>
            <p:nvPr/>
          </p:nvSpPr>
          <p:spPr>
            <a:xfrm>
              <a:off x="6517798" y="2409780"/>
              <a:ext cx="1821313" cy="276182"/>
            </a:xfrm>
            <a:prstGeom prst="rect">
              <a:avLst/>
            </a:prstGeom>
            <a:noFill/>
          </p:spPr>
          <p:txBody>
            <a:bodyPr wrap="square" rtlCol="0">
              <a:spAutoFit/>
            </a:bodyPr>
            <a:lstStyle/>
            <a:p>
              <a:pPr algn="ctr"/>
              <a:r>
                <a:rPr lang="zh-CN" altLang="en-US" sz="1100" dirty="0" smtClean="0">
                  <a:solidFill>
                    <a:schemeClr val="bg1"/>
                  </a:solidFill>
                </a:rPr>
                <a:t>技能大赛现场</a:t>
              </a:r>
              <a:endParaRPr lang="zh-CN" altLang="en-US" sz="1100" dirty="0">
                <a:solidFill>
                  <a:schemeClr val="bg1"/>
                </a:solidFill>
              </a:endParaRPr>
            </a:p>
          </p:txBody>
        </p:sp>
      </p:grpSp>
      <p:sp>
        <p:nvSpPr>
          <p:cNvPr id="12" name="文本框 11"/>
          <p:cNvSpPr txBox="1"/>
          <p:nvPr/>
        </p:nvSpPr>
        <p:spPr>
          <a:xfrm>
            <a:off x="3184903" y="1011363"/>
            <a:ext cx="2577170" cy="3300906"/>
          </a:xfrm>
          <a:prstGeom prst="rect">
            <a:avLst/>
          </a:prstGeom>
          <a:noFill/>
        </p:spPr>
        <p:txBody>
          <a:bodyPr wrap="square" lIns="0" tIns="34291" rIns="0" bIns="34291" rtlCol="0">
            <a:spAutoFit/>
          </a:bodyPr>
          <a:lstStyle/>
          <a:p>
            <a:pPr>
              <a:lnSpc>
                <a:spcPct val="150000"/>
              </a:lnSpc>
            </a:pPr>
            <a:r>
              <a:rPr lang="zh-CN" altLang="en-US" dirty="0" smtClean="0">
                <a:solidFill>
                  <a:srgbClr val="663300"/>
                </a:solidFill>
                <a:latin typeface="+mn-ea"/>
              </a:rPr>
              <a:t>        由中华全国供销合作总社职业技能鉴定指导中心、人力资源和社会保障部中国就业培训指导中心共同举办、中国商业经济学会咖啡分会承办的</a:t>
            </a:r>
            <a:r>
              <a:rPr lang="en-US" altLang="zh-CN" dirty="0" smtClean="0">
                <a:solidFill>
                  <a:srgbClr val="663300"/>
                </a:solidFill>
                <a:latin typeface="+mn-ea"/>
              </a:rPr>
              <a:t>2018 </a:t>
            </a:r>
            <a:r>
              <a:rPr lang="zh-CN" altLang="en-US" dirty="0" smtClean="0">
                <a:solidFill>
                  <a:srgbClr val="663300"/>
                </a:solidFill>
                <a:latin typeface="+mn-ea"/>
              </a:rPr>
              <a:t>年中国技能大赛</a:t>
            </a:r>
            <a:r>
              <a:rPr lang="en-US" altLang="zh-CN" dirty="0" smtClean="0">
                <a:solidFill>
                  <a:srgbClr val="663300"/>
                </a:solidFill>
                <a:latin typeface="+mn-ea"/>
              </a:rPr>
              <a:t>- </a:t>
            </a:r>
            <a:r>
              <a:rPr lang="zh-CN" altLang="en-US" dirty="0" smtClean="0">
                <a:solidFill>
                  <a:srgbClr val="663300"/>
                </a:solidFill>
                <a:latin typeface="+mn-ea"/>
              </a:rPr>
              <a:t>首届全国咖啡师职业技能大赛是目前中国咖啡行业首个国家级自有赛事，属国家二类大赛。大赛在中国国际咖啡展大放光彩，获得业界极高的评价。</a:t>
            </a:r>
            <a:endParaRPr lang="zh-CN" altLang="en-US" dirty="0">
              <a:solidFill>
                <a:srgbClr val="663300"/>
              </a:solidFill>
              <a:latin typeface="+mn-ea"/>
            </a:endParaRPr>
          </a:p>
        </p:txBody>
      </p:sp>
      <p:grpSp>
        <p:nvGrpSpPr>
          <p:cNvPr id="17" name="组合 16"/>
          <p:cNvGrpSpPr/>
          <p:nvPr/>
        </p:nvGrpSpPr>
        <p:grpSpPr>
          <a:xfrm>
            <a:off x="6831439" y="3408979"/>
            <a:ext cx="681918" cy="682010"/>
            <a:chOff x="1219200" y="952501"/>
            <a:chExt cx="720000" cy="720000"/>
          </a:xfrm>
        </p:grpSpPr>
        <p:sp>
          <p:nvSpPr>
            <p:cNvPr id="18" name="Freeform 77"/>
            <p:cNvSpPr>
              <a:spLocks noEditPoints="1"/>
            </p:cNvSpPr>
            <p:nvPr/>
          </p:nvSpPr>
          <p:spPr bwMode="auto">
            <a:xfrm>
              <a:off x="1346023" y="1110945"/>
              <a:ext cx="487109" cy="334145"/>
            </a:xfrm>
            <a:custGeom>
              <a:avLst/>
              <a:gdLst>
                <a:gd name="T0" fmla="*/ 340 w 413"/>
                <a:gd name="T1" fmla="*/ 283 h 283"/>
                <a:gd name="T2" fmla="*/ 73 w 413"/>
                <a:gd name="T3" fmla="*/ 283 h 283"/>
                <a:gd name="T4" fmla="*/ 72 w 413"/>
                <a:gd name="T5" fmla="*/ 283 h 283"/>
                <a:gd name="T6" fmla="*/ 0 w 413"/>
                <a:gd name="T7" fmla="*/ 209 h 283"/>
                <a:gd name="T8" fmla="*/ 70 w 413"/>
                <a:gd name="T9" fmla="*/ 135 h 283"/>
                <a:gd name="T10" fmla="*/ 66 w 413"/>
                <a:gd name="T11" fmla="*/ 107 h 283"/>
                <a:gd name="T12" fmla="*/ 173 w 413"/>
                <a:gd name="T13" fmla="*/ 0 h 283"/>
                <a:gd name="T14" fmla="*/ 273 w 413"/>
                <a:gd name="T15" fmla="*/ 69 h 283"/>
                <a:gd name="T16" fmla="*/ 273 w 413"/>
                <a:gd name="T17" fmla="*/ 69 h 283"/>
                <a:gd name="T18" fmla="*/ 346 w 413"/>
                <a:gd name="T19" fmla="*/ 135 h 283"/>
                <a:gd name="T20" fmla="*/ 413 w 413"/>
                <a:gd name="T21" fmla="*/ 209 h 283"/>
                <a:gd name="T22" fmla="*/ 341 w 413"/>
                <a:gd name="T23" fmla="*/ 283 h 283"/>
                <a:gd name="T24" fmla="*/ 340 w 413"/>
                <a:gd name="T25" fmla="*/ 283 h 283"/>
                <a:gd name="T26" fmla="*/ 73 w 413"/>
                <a:gd name="T27" fmla="*/ 268 h 283"/>
                <a:gd name="T28" fmla="*/ 339 w 413"/>
                <a:gd name="T29" fmla="*/ 268 h 283"/>
                <a:gd name="T30" fmla="*/ 340 w 413"/>
                <a:gd name="T31" fmla="*/ 268 h 283"/>
                <a:gd name="T32" fmla="*/ 398 w 413"/>
                <a:gd name="T33" fmla="*/ 209 h 283"/>
                <a:gd name="T34" fmla="*/ 339 w 413"/>
                <a:gd name="T35" fmla="*/ 150 h 283"/>
                <a:gd name="T36" fmla="*/ 332 w 413"/>
                <a:gd name="T37" fmla="*/ 142 h 283"/>
                <a:gd name="T38" fmla="*/ 273 w 413"/>
                <a:gd name="T39" fmla="*/ 83 h 283"/>
                <a:gd name="T40" fmla="*/ 268 w 413"/>
                <a:gd name="T41" fmla="*/ 84 h 283"/>
                <a:gd name="T42" fmla="*/ 261 w 413"/>
                <a:gd name="T43" fmla="*/ 79 h 283"/>
                <a:gd name="T44" fmla="*/ 173 w 413"/>
                <a:gd name="T45" fmla="*/ 15 h 283"/>
                <a:gd name="T46" fmla="*/ 81 w 413"/>
                <a:gd name="T47" fmla="*/ 107 h 283"/>
                <a:gd name="T48" fmla="*/ 87 w 413"/>
                <a:gd name="T49" fmla="*/ 140 h 283"/>
                <a:gd name="T50" fmla="*/ 86 w 413"/>
                <a:gd name="T51" fmla="*/ 147 h 283"/>
                <a:gd name="T52" fmla="*/ 79 w 413"/>
                <a:gd name="T53" fmla="*/ 150 h 283"/>
                <a:gd name="T54" fmla="*/ 73 w 413"/>
                <a:gd name="T55" fmla="*/ 150 h 283"/>
                <a:gd name="T56" fmla="*/ 14 w 413"/>
                <a:gd name="T57" fmla="*/ 209 h 283"/>
                <a:gd name="T58" fmla="*/ 73 w 413"/>
                <a:gd name="T59" fmla="*/ 268 h 283"/>
                <a:gd name="T60" fmla="*/ 73 w 413"/>
                <a:gd name="T61" fmla="*/ 26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13" h="283">
                  <a:moveTo>
                    <a:pt x="340" y="283"/>
                  </a:moveTo>
                  <a:cubicBezTo>
                    <a:pt x="73" y="283"/>
                    <a:pt x="73" y="283"/>
                    <a:pt x="73" y="283"/>
                  </a:cubicBezTo>
                  <a:cubicBezTo>
                    <a:pt x="73" y="283"/>
                    <a:pt x="72" y="283"/>
                    <a:pt x="72" y="283"/>
                  </a:cubicBezTo>
                  <a:cubicBezTo>
                    <a:pt x="32" y="282"/>
                    <a:pt x="0" y="249"/>
                    <a:pt x="0" y="209"/>
                  </a:cubicBezTo>
                  <a:cubicBezTo>
                    <a:pt x="0" y="169"/>
                    <a:pt x="31" y="137"/>
                    <a:pt x="70" y="135"/>
                  </a:cubicBezTo>
                  <a:cubicBezTo>
                    <a:pt x="67" y="126"/>
                    <a:pt x="66" y="117"/>
                    <a:pt x="66" y="107"/>
                  </a:cubicBezTo>
                  <a:cubicBezTo>
                    <a:pt x="66" y="48"/>
                    <a:pt x="114" y="0"/>
                    <a:pt x="173" y="0"/>
                  </a:cubicBezTo>
                  <a:cubicBezTo>
                    <a:pt x="217" y="0"/>
                    <a:pt x="257" y="27"/>
                    <a:pt x="273" y="69"/>
                  </a:cubicBezTo>
                  <a:cubicBezTo>
                    <a:pt x="273" y="69"/>
                    <a:pt x="273" y="69"/>
                    <a:pt x="273" y="69"/>
                  </a:cubicBezTo>
                  <a:cubicBezTo>
                    <a:pt x="311" y="69"/>
                    <a:pt x="343" y="98"/>
                    <a:pt x="346" y="135"/>
                  </a:cubicBezTo>
                  <a:cubicBezTo>
                    <a:pt x="384" y="139"/>
                    <a:pt x="413" y="171"/>
                    <a:pt x="413" y="209"/>
                  </a:cubicBezTo>
                  <a:cubicBezTo>
                    <a:pt x="413" y="249"/>
                    <a:pt x="381" y="282"/>
                    <a:pt x="341" y="283"/>
                  </a:cubicBezTo>
                  <a:cubicBezTo>
                    <a:pt x="340" y="283"/>
                    <a:pt x="340" y="283"/>
                    <a:pt x="340" y="283"/>
                  </a:cubicBezTo>
                  <a:close/>
                  <a:moveTo>
                    <a:pt x="73" y="268"/>
                  </a:moveTo>
                  <a:cubicBezTo>
                    <a:pt x="339" y="268"/>
                    <a:pt x="339" y="268"/>
                    <a:pt x="339" y="268"/>
                  </a:cubicBezTo>
                  <a:cubicBezTo>
                    <a:pt x="339" y="268"/>
                    <a:pt x="340" y="268"/>
                    <a:pt x="340" y="268"/>
                  </a:cubicBezTo>
                  <a:cubicBezTo>
                    <a:pt x="372" y="268"/>
                    <a:pt x="398" y="241"/>
                    <a:pt x="398" y="209"/>
                  </a:cubicBezTo>
                  <a:cubicBezTo>
                    <a:pt x="398" y="176"/>
                    <a:pt x="372" y="150"/>
                    <a:pt x="339" y="150"/>
                  </a:cubicBezTo>
                  <a:cubicBezTo>
                    <a:pt x="335" y="150"/>
                    <a:pt x="332" y="146"/>
                    <a:pt x="332" y="142"/>
                  </a:cubicBezTo>
                  <a:cubicBezTo>
                    <a:pt x="332" y="110"/>
                    <a:pt x="305" y="83"/>
                    <a:pt x="273" y="83"/>
                  </a:cubicBezTo>
                  <a:cubicBezTo>
                    <a:pt x="271" y="83"/>
                    <a:pt x="270" y="83"/>
                    <a:pt x="268" y="84"/>
                  </a:cubicBezTo>
                  <a:cubicBezTo>
                    <a:pt x="265" y="84"/>
                    <a:pt x="262" y="82"/>
                    <a:pt x="261" y="79"/>
                  </a:cubicBezTo>
                  <a:cubicBezTo>
                    <a:pt x="248" y="40"/>
                    <a:pt x="213" y="15"/>
                    <a:pt x="173" y="15"/>
                  </a:cubicBezTo>
                  <a:cubicBezTo>
                    <a:pt x="122" y="15"/>
                    <a:pt x="81" y="56"/>
                    <a:pt x="81" y="107"/>
                  </a:cubicBezTo>
                  <a:cubicBezTo>
                    <a:pt x="81" y="118"/>
                    <a:pt x="83" y="129"/>
                    <a:pt x="87" y="140"/>
                  </a:cubicBezTo>
                  <a:cubicBezTo>
                    <a:pt x="88" y="142"/>
                    <a:pt x="87" y="145"/>
                    <a:pt x="86" y="147"/>
                  </a:cubicBezTo>
                  <a:cubicBezTo>
                    <a:pt x="84" y="149"/>
                    <a:pt x="82" y="150"/>
                    <a:pt x="79" y="150"/>
                  </a:cubicBezTo>
                  <a:cubicBezTo>
                    <a:pt x="77" y="150"/>
                    <a:pt x="75" y="150"/>
                    <a:pt x="73" y="150"/>
                  </a:cubicBezTo>
                  <a:cubicBezTo>
                    <a:pt x="41" y="150"/>
                    <a:pt x="14" y="176"/>
                    <a:pt x="14" y="209"/>
                  </a:cubicBezTo>
                  <a:cubicBezTo>
                    <a:pt x="14" y="241"/>
                    <a:pt x="41" y="268"/>
                    <a:pt x="73" y="268"/>
                  </a:cubicBezTo>
                  <a:cubicBezTo>
                    <a:pt x="73" y="268"/>
                    <a:pt x="73" y="268"/>
                    <a:pt x="73" y="268"/>
                  </a:cubicBezTo>
                  <a:close/>
                </a:path>
              </a:pathLst>
            </a:custGeom>
            <a:solidFill>
              <a:schemeClr val="accent2"/>
            </a:solidFill>
            <a:ln>
              <a:solidFill>
                <a:srgbClr val="663300"/>
              </a:solidFill>
            </a:ln>
          </p:spPr>
          <p:txBody>
            <a:bodyPr vert="horz" wrap="square" lIns="68571" tIns="34286" rIns="68571" bIns="34286" numCol="1" anchor="t" anchorCtr="0" compatLnSpc="1"/>
            <a:lstStyle/>
            <a:p>
              <a:endParaRPr lang="en-US" sz="900"/>
            </a:p>
          </p:txBody>
        </p:sp>
        <p:sp>
          <p:nvSpPr>
            <p:cNvPr id="19" name="椭圆 18"/>
            <p:cNvSpPr/>
            <p:nvPr/>
          </p:nvSpPr>
          <p:spPr>
            <a:xfrm>
              <a:off x="1219200" y="952501"/>
              <a:ext cx="720000" cy="720000"/>
            </a:xfrm>
            <a:prstGeom prst="ellipse">
              <a:avLst/>
            </a:prstGeom>
            <a:noFill/>
            <a:ln w="1905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grpSp>
      <p:sp>
        <p:nvSpPr>
          <p:cNvPr id="24" name="文本框 17"/>
          <p:cNvSpPr txBox="1"/>
          <p:nvPr/>
        </p:nvSpPr>
        <p:spPr>
          <a:xfrm>
            <a:off x="684475" y="199491"/>
            <a:ext cx="6724020" cy="646331"/>
          </a:xfrm>
          <a:prstGeom prst="rect">
            <a:avLst/>
          </a:prstGeom>
          <a:noFill/>
        </p:spPr>
        <p:txBody>
          <a:bodyPr wrap="none" rtlCol="0">
            <a:spAutoFit/>
          </a:bodyPr>
          <a:lstStyle/>
          <a:p>
            <a:r>
              <a:rPr lang="en-US" altLang="zh-CN" sz="1800" dirty="0" smtClean="0"/>
              <a:t>2018</a:t>
            </a:r>
            <a:r>
              <a:rPr lang="zh-CN" altLang="en-US" sz="1800" dirty="0" smtClean="0"/>
              <a:t>中国国际咖啡展 </a:t>
            </a:r>
            <a:r>
              <a:rPr lang="en-US" altLang="zh-CN" sz="1800" dirty="0" smtClean="0"/>
              <a:t>CAFE SHOW CHINA-</a:t>
            </a:r>
            <a:r>
              <a:rPr lang="zh-CN" altLang="en-US" sz="1800" dirty="0" smtClean="0"/>
              <a:t>首届全国咖啡师技能大赛</a:t>
            </a:r>
          </a:p>
          <a:p>
            <a:endParaRPr lang="zh-CN" altLang="en-US" sz="1800" dirty="0"/>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4"/>
                                        </p:tgtEl>
                                        <p:attrNameLst>
                                          <p:attrName>style.visibility</p:attrName>
                                        </p:attrNameLst>
                                      </p:cBhvr>
                                      <p:to>
                                        <p:strVal val="visible"/>
                                      </p:to>
                                    </p:set>
                                    <p:anim by="(-#ppt_w*2)" calcmode="lin" valueType="num">
                                      <p:cBhvr rctx="PPT">
                                        <p:cTn id="7" dur="250" autoRev="1" fill="hold">
                                          <p:stCondLst>
                                            <p:cond delay="0"/>
                                          </p:stCondLst>
                                        </p:cTn>
                                        <p:tgtEl>
                                          <p:spTgt spid="24"/>
                                        </p:tgtEl>
                                        <p:attrNameLst>
                                          <p:attrName>ppt_w</p:attrName>
                                        </p:attrNameLst>
                                      </p:cBhvr>
                                    </p:anim>
                                    <p:anim by="(#ppt_w*0.50)" calcmode="lin" valueType="num">
                                      <p:cBhvr>
                                        <p:cTn id="8" dur="250" decel="50000" autoRev="1" fill="hold">
                                          <p:stCondLst>
                                            <p:cond delay="0"/>
                                          </p:stCondLst>
                                        </p:cTn>
                                        <p:tgtEl>
                                          <p:spTgt spid="24"/>
                                        </p:tgtEl>
                                        <p:attrNameLst>
                                          <p:attrName>ppt_x</p:attrName>
                                        </p:attrNameLst>
                                      </p:cBhvr>
                                    </p:anim>
                                    <p:anim from="(-#ppt_h/2)" to="(#ppt_y)" calcmode="lin" valueType="num">
                                      <p:cBhvr>
                                        <p:cTn id="9" dur="500" fill="hold">
                                          <p:stCondLst>
                                            <p:cond delay="0"/>
                                          </p:stCondLst>
                                        </p:cTn>
                                        <p:tgtEl>
                                          <p:spTgt spid="24"/>
                                        </p:tgtEl>
                                        <p:attrNameLst>
                                          <p:attrName>ppt_y</p:attrName>
                                        </p:attrNameLst>
                                      </p:cBhvr>
                                    </p:anim>
                                    <p:animRot by="21600000">
                                      <p:cBhvr>
                                        <p:cTn id="10" dur="500" fill="hold">
                                          <p:stCondLst>
                                            <p:cond delay="0"/>
                                          </p:stCondLst>
                                        </p:cTn>
                                        <p:tgtEl>
                                          <p:spTgt spid="24"/>
                                        </p:tgtEl>
                                        <p:attrNameLst>
                                          <p:attrName>r</p:attrName>
                                        </p:attrNameLst>
                                      </p:cBhvr>
                                    </p:animRot>
                                  </p:childTnLst>
                                </p:cTn>
                              </p:par>
                            </p:childTnLst>
                          </p:cTn>
                        </p:par>
                        <p:par>
                          <p:cTn id="11" fill="hold">
                            <p:stCondLst>
                              <p:cond delay="24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par>
                          <p:cTn id="17" fill="hold">
                            <p:stCondLst>
                              <p:cond delay="2900"/>
                            </p:stCondLst>
                            <p:childTnLst>
                              <p:par>
                                <p:cTn id="18" presetID="22" presetClass="entr" presetSubtype="4"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par>
                          <p:cTn id="21" fill="hold">
                            <p:stCondLst>
                              <p:cond delay="3400"/>
                            </p:stCondLst>
                            <p:childTnLst>
                              <p:par>
                                <p:cTn id="22" presetID="23" presetClass="entr" presetSubtype="16"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childTnLst>
                                </p:cTn>
                              </p:par>
                            </p:childTnLst>
                          </p:cTn>
                        </p:par>
                        <p:par>
                          <p:cTn id="26" fill="hold">
                            <p:stCondLst>
                              <p:cond delay="3900"/>
                            </p:stCondLst>
                            <p:childTnLst>
                              <p:par>
                                <p:cTn id="27" presetID="22" presetClass="entr" presetSubtype="4"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par>
                          <p:cTn id="30" fill="hold">
                            <p:stCondLst>
                              <p:cond delay="4400"/>
                            </p:stCondLst>
                            <p:childTnLst>
                              <p:par>
                                <p:cTn id="31" presetID="53" presetClass="entr" presetSubtype="16"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childTnLst>
                          </p:cTn>
                        </p:par>
                        <p:par>
                          <p:cTn id="36" fill="hold">
                            <p:stCondLst>
                              <p:cond delay="4900"/>
                            </p:stCondLst>
                            <p:childTnLst>
                              <p:par>
                                <p:cTn id="37" presetID="10" presetClass="entr" presetSubtype="0"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9"/>
          <p:cNvPicPr>
            <a:picLocks noChangeAspect="1" noChangeArrowheads="1"/>
          </p:cNvPicPr>
          <p:nvPr/>
        </p:nvPicPr>
        <p:blipFill>
          <a:blip r:embed="rId2" cstate="print"/>
          <a:stretch>
            <a:fillRect/>
          </a:stretch>
        </p:blipFill>
        <p:spPr bwMode="auto">
          <a:xfrm>
            <a:off x="126604" y="950733"/>
            <a:ext cx="2880000" cy="2160000"/>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 name="文本框 17"/>
          <p:cNvSpPr txBox="1"/>
          <p:nvPr/>
        </p:nvSpPr>
        <p:spPr>
          <a:xfrm>
            <a:off x="684475" y="199491"/>
            <a:ext cx="6781728" cy="646331"/>
          </a:xfrm>
          <a:prstGeom prst="rect">
            <a:avLst/>
          </a:prstGeom>
          <a:noFill/>
        </p:spPr>
        <p:txBody>
          <a:bodyPr wrap="none" rtlCol="0">
            <a:spAutoFit/>
          </a:bodyPr>
          <a:lstStyle/>
          <a:p>
            <a:r>
              <a:rPr lang="en-US" altLang="zh-CN" sz="1800" dirty="0" smtClean="0"/>
              <a:t>2018</a:t>
            </a:r>
            <a:r>
              <a:rPr lang="zh-CN" altLang="en-US" sz="1800" dirty="0" smtClean="0"/>
              <a:t>中国国际咖啡展 </a:t>
            </a:r>
            <a:r>
              <a:rPr lang="en-US" altLang="zh-CN" sz="1800" dirty="0" smtClean="0"/>
              <a:t>CAFE SHOW CHINA-</a:t>
            </a:r>
            <a:r>
              <a:rPr lang="zh-CN" altLang="en-US" sz="1800" dirty="0" smtClean="0"/>
              <a:t>论坛</a:t>
            </a:r>
            <a:r>
              <a:rPr lang="en-US" altLang="zh-CN" sz="1800" dirty="0" smtClean="0"/>
              <a:t>·</a:t>
            </a:r>
            <a:r>
              <a:rPr lang="zh-CN" altLang="en-US" sz="1800" dirty="0" smtClean="0"/>
              <a:t>我与咖啡的二三事</a:t>
            </a:r>
          </a:p>
          <a:p>
            <a:endParaRPr lang="zh-CN" altLang="en-US" sz="1800" dirty="0"/>
          </a:p>
        </p:txBody>
      </p:sp>
      <p:sp>
        <p:nvSpPr>
          <p:cNvPr id="4" name="TextBox 3"/>
          <p:cNvSpPr txBox="1"/>
          <p:nvPr/>
        </p:nvSpPr>
        <p:spPr>
          <a:xfrm>
            <a:off x="4469785" y="846019"/>
            <a:ext cx="4467234" cy="3992245"/>
          </a:xfrm>
          <a:prstGeom prst="rect">
            <a:avLst/>
          </a:prstGeom>
          <a:noFill/>
        </p:spPr>
        <p:txBody>
          <a:bodyPr wrap="square" rtlCol="0">
            <a:spAutoFit/>
          </a:bodyPr>
          <a:lstStyle/>
          <a:p>
            <a:pPr>
              <a:lnSpc>
                <a:spcPct val="150000"/>
              </a:lnSpc>
            </a:pPr>
            <a:r>
              <a:rPr lang="zh-CN" altLang="en-US" sz="1300" dirty="0" smtClean="0">
                <a:solidFill>
                  <a:srgbClr val="663300"/>
                </a:solidFill>
                <a:latin typeface="+mn-ea"/>
              </a:rPr>
              <a:t>        论坛</a:t>
            </a:r>
            <a:r>
              <a:rPr lang="zh-CN" altLang="zh-CN" sz="1300" dirty="0" smtClean="0">
                <a:solidFill>
                  <a:srgbClr val="663300"/>
                </a:solidFill>
                <a:latin typeface="+mn-ea"/>
              </a:rPr>
              <a:t>邀请</a:t>
            </a:r>
            <a:r>
              <a:rPr lang="zh-CN" altLang="en-US" sz="1300" dirty="0" smtClean="0">
                <a:solidFill>
                  <a:srgbClr val="663300"/>
                </a:solidFill>
                <a:latin typeface="+mn-ea"/>
              </a:rPr>
              <a:t>了行业内大咖们带来了</a:t>
            </a:r>
            <a:r>
              <a:rPr lang="en-US" altLang="zh-CN" sz="1300" dirty="0" smtClean="0">
                <a:solidFill>
                  <a:srgbClr val="663300"/>
                </a:solidFill>
                <a:latin typeface="+mn-ea"/>
              </a:rPr>
              <a:t>8</a:t>
            </a:r>
            <a:r>
              <a:rPr lang="zh-CN" altLang="en-US" sz="1300" dirty="0" smtClean="0">
                <a:solidFill>
                  <a:srgbClr val="663300"/>
                </a:solidFill>
                <a:latin typeface="+mn-ea"/>
              </a:rPr>
              <a:t>场精彩绝伦的演讲，观众收益颇丰</a:t>
            </a:r>
            <a:r>
              <a:rPr lang="zh-CN" altLang="zh-CN" sz="1300" dirty="0" smtClean="0">
                <a:solidFill>
                  <a:srgbClr val="663300"/>
                </a:solidFill>
                <a:latin typeface="+mn-ea"/>
              </a:rPr>
              <a:t>。</a:t>
            </a:r>
            <a:r>
              <a:rPr lang="zh-CN" altLang="en-US" sz="1300" dirty="0" smtClean="0">
                <a:solidFill>
                  <a:srgbClr val="663300"/>
                </a:solidFill>
                <a:latin typeface="+mn-ea"/>
              </a:rPr>
              <a:t>北欧青蛙咖啡的张跃讲述了他北欧的咖啡之旅；</a:t>
            </a:r>
            <a:r>
              <a:rPr lang="en-US" altLang="zh-CN" sz="1300" dirty="0" smtClean="0">
                <a:solidFill>
                  <a:srgbClr val="663300"/>
                </a:solidFill>
                <a:latin typeface="+mn-ea"/>
              </a:rPr>
              <a:t>IZZZI </a:t>
            </a:r>
            <a:r>
              <a:rPr lang="zh-CN" altLang="en-US" sz="1300" dirty="0" smtClean="0">
                <a:solidFill>
                  <a:srgbClr val="663300"/>
                </a:solidFill>
                <a:latin typeface="+mn-ea"/>
              </a:rPr>
              <a:t>咖啡的李承昊分享了他和咖啡的相遇故事；梧桐咖啡的张小暹从多重角度描绘了他和咖啡热爱之后，未完待续的美好未来；</a:t>
            </a:r>
            <a:r>
              <a:rPr lang="en-US" altLang="zh-CN" sz="1300" dirty="0" smtClean="0">
                <a:solidFill>
                  <a:srgbClr val="663300"/>
                </a:solidFill>
                <a:latin typeface="+mn-ea"/>
              </a:rPr>
              <a:t>BASIC COFFEE </a:t>
            </a:r>
            <a:r>
              <a:rPr lang="zh-CN" altLang="en-US" sz="1300" dirty="0" smtClean="0">
                <a:solidFill>
                  <a:srgbClr val="663300"/>
                </a:solidFill>
                <a:latin typeface="+mn-ea"/>
              </a:rPr>
              <a:t>本质咖啡的</a:t>
            </a:r>
            <a:r>
              <a:rPr lang="en-US" altLang="zh-CN" sz="1300" dirty="0" smtClean="0">
                <a:solidFill>
                  <a:srgbClr val="663300"/>
                </a:solidFill>
                <a:latin typeface="+mn-ea"/>
              </a:rPr>
              <a:t>Robin</a:t>
            </a:r>
            <a:r>
              <a:rPr lang="zh-CN" altLang="en-US" sz="1300" dirty="0" smtClean="0">
                <a:solidFill>
                  <a:srgbClr val="663300"/>
                </a:solidFill>
                <a:latin typeface="+mn-ea"/>
              </a:rPr>
              <a:t>解密了精品咖啡馆品牌的数据化运营方法；</a:t>
            </a:r>
            <a:r>
              <a:rPr lang="en-US" altLang="zh-CN" sz="1300" dirty="0" smtClean="0">
                <a:solidFill>
                  <a:srgbClr val="663300"/>
                </a:solidFill>
                <a:latin typeface="+mn-ea"/>
              </a:rPr>
              <a:t>Oasis </a:t>
            </a:r>
            <a:r>
              <a:rPr lang="zh-CN" altLang="en-US" sz="1300" dirty="0" smtClean="0">
                <a:solidFill>
                  <a:srgbClr val="663300"/>
                </a:solidFill>
                <a:latin typeface="+mn-ea"/>
              </a:rPr>
              <a:t>咖啡的段峥为大家带来咖啡里的风味花香的动人故事；行走的咖啡地图为大家介绍了几款火爆的咖啡丛书；北外 </a:t>
            </a:r>
            <a:r>
              <a:rPr lang="en-US" altLang="zh-CN" sz="1300" dirty="0" err="1" smtClean="0">
                <a:solidFill>
                  <a:srgbClr val="663300"/>
                </a:solidFill>
                <a:latin typeface="+mn-ea"/>
              </a:rPr>
              <a:t>Myosotis</a:t>
            </a:r>
            <a:r>
              <a:rPr lang="en-US" altLang="zh-CN" sz="1300" dirty="0" smtClean="0">
                <a:solidFill>
                  <a:srgbClr val="663300"/>
                </a:solidFill>
                <a:latin typeface="+mn-ea"/>
              </a:rPr>
              <a:t> café</a:t>
            </a:r>
            <a:r>
              <a:rPr lang="zh-CN" altLang="en-US" sz="1300" dirty="0" smtClean="0">
                <a:solidFill>
                  <a:srgbClr val="663300"/>
                </a:solidFill>
                <a:latin typeface="+mn-ea"/>
              </a:rPr>
              <a:t>的吕静宇和大家讨论了咖啡文化传播与国际交流的重要意义；</a:t>
            </a:r>
            <a:r>
              <a:rPr lang="en-US" altLang="zh-CN" sz="1300" dirty="0" smtClean="0">
                <a:solidFill>
                  <a:srgbClr val="663300"/>
                </a:solidFill>
                <a:latin typeface="+mn-ea"/>
              </a:rPr>
              <a:t>KCCW </a:t>
            </a:r>
            <a:r>
              <a:rPr lang="zh-CN" altLang="en-US" sz="1300" dirty="0" smtClean="0">
                <a:solidFill>
                  <a:srgbClr val="663300"/>
                </a:solidFill>
                <a:latin typeface="+mn-ea"/>
              </a:rPr>
              <a:t>张老师和他的孩子们为大家带来了精彩的辩论：大“咖”少年的“啡”常梦想 “</a:t>
            </a:r>
            <a:r>
              <a:rPr lang="en-US" altLang="zh-CN" sz="1300" dirty="0" smtClean="0">
                <a:solidFill>
                  <a:srgbClr val="663300"/>
                </a:solidFill>
                <a:latin typeface="+mn-ea"/>
              </a:rPr>
              <a:t>00 </a:t>
            </a:r>
            <a:r>
              <a:rPr lang="zh-CN" altLang="en-US" sz="1300" dirty="0" smtClean="0">
                <a:solidFill>
                  <a:srgbClr val="663300"/>
                </a:solidFill>
                <a:latin typeface="+mn-ea"/>
              </a:rPr>
              <a:t>后”的咖啡社会创新之旅，指出咖啡的未来重点还在青少年的兴趣培养。论坛取得了圆满成功，待明年再见！</a:t>
            </a:r>
          </a:p>
        </p:txBody>
      </p:sp>
      <p:pic>
        <p:nvPicPr>
          <p:cNvPr id="8" name="图片 7" descr="咖啡论坛2.jpg"/>
          <p:cNvPicPr>
            <a:picLocks noChangeAspect="1"/>
          </p:cNvPicPr>
          <p:nvPr/>
        </p:nvPicPr>
        <p:blipFill>
          <a:blip r:embed="rId3" cstate="print"/>
          <a:stretch>
            <a:fillRect/>
          </a:stretch>
        </p:blipFill>
        <p:spPr>
          <a:xfrm rot="20815497">
            <a:off x="361522" y="3037399"/>
            <a:ext cx="2160000" cy="1442000"/>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图片 8" descr="论坛3.jpg"/>
          <p:cNvPicPr>
            <a:picLocks noChangeAspect="1"/>
          </p:cNvPicPr>
          <p:nvPr/>
        </p:nvPicPr>
        <p:blipFill>
          <a:blip r:embed="rId4" cstate="print"/>
          <a:stretch>
            <a:fillRect/>
          </a:stretch>
        </p:blipFill>
        <p:spPr>
          <a:xfrm rot="21124931">
            <a:off x="2144600" y="3085102"/>
            <a:ext cx="2160000" cy="1620000"/>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图片 9" descr="论坛4.jpg"/>
          <p:cNvPicPr>
            <a:picLocks noChangeAspect="1"/>
          </p:cNvPicPr>
          <p:nvPr/>
        </p:nvPicPr>
        <p:blipFill>
          <a:blip r:embed="rId5" cstate="print"/>
          <a:stretch>
            <a:fillRect/>
          </a:stretch>
        </p:blipFill>
        <p:spPr>
          <a:xfrm rot="20657264">
            <a:off x="2269834" y="1979877"/>
            <a:ext cx="1800000" cy="1201667"/>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37"/>
                                        </p:tgtEl>
                                        <p:attrNameLst>
                                          <p:attrName>style.visibility</p:attrName>
                                        </p:attrNameLst>
                                      </p:cBhvr>
                                      <p:to>
                                        <p:strVal val="visible"/>
                                      </p:to>
                                    </p:set>
                                    <p:anim by="(-#ppt_w*2)" calcmode="lin" valueType="num">
                                      <p:cBhvr rctx="PPT">
                                        <p:cTn id="7" dur="250" autoRev="1" fill="hold">
                                          <p:stCondLst>
                                            <p:cond delay="0"/>
                                          </p:stCondLst>
                                        </p:cTn>
                                        <p:tgtEl>
                                          <p:spTgt spid="37"/>
                                        </p:tgtEl>
                                        <p:attrNameLst>
                                          <p:attrName>ppt_w</p:attrName>
                                        </p:attrNameLst>
                                      </p:cBhvr>
                                    </p:anim>
                                    <p:anim by="(#ppt_w*0.50)" calcmode="lin" valueType="num">
                                      <p:cBhvr>
                                        <p:cTn id="8" dur="250" decel="50000" autoRev="1" fill="hold">
                                          <p:stCondLst>
                                            <p:cond delay="0"/>
                                          </p:stCondLst>
                                        </p:cTn>
                                        <p:tgtEl>
                                          <p:spTgt spid="37"/>
                                        </p:tgtEl>
                                        <p:attrNameLst>
                                          <p:attrName>ppt_x</p:attrName>
                                        </p:attrNameLst>
                                      </p:cBhvr>
                                    </p:anim>
                                    <p:anim from="(-#ppt_h/2)" to="(#ppt_y)" calcmode="lin" valueType="num">
                                      <p:cBhvr>
                                        <p:cTn id="9" dur="500" fill="hold">
                                          <p:stCondLst>
                                            <p:cond delay="0"/>
                                          </p:stCondLst>
                                        </p:cTn>
                                        <p:tgtEl>
                                          <p:spTgt spid="37"/>
                                        </p:tgtEl>
                                        <p:attrNameLst>
                                          <p:attrName>ppt_y</p:attrName>
                                        </p:attrNameLst>
                                      </p:cBhvr>
                                    </p:anim>
                                    <p:animRot by="21600000">
                                      <p:cBhvr>
                                        <p:cTn id="10" dur="500" fill="hold">
                                          <p:stCondLst>
                                            <p:cond delay="0"/>
                                          </p:stCondLst>
                                        </p:cTn>
                                        <p:tgtEl>
                                          <p:spTgt spid="37"/>
                                        </p:tgtEl>
                                        <p:attrNameLst>
                                          <p:attrName>r</p:attrName>
                                        </p:attrNameLst>
                                      </p:cBhvr>
                                    </p:animRot>
                                  </p:childTnLst>
                                </p:cTn>
                              </p:par>
                            </p:childTnLst>
                          </p:cTn>
                        </p:par>
                        <p:par>
                          <p:cTn id="11" fill="hold">
                            <p:stCondLst>
                              <p:cond delay="2400"/>
                            </p:stCondLst>
                            <p:childTnLst>
                              <p:par>
                                <p:cTn id="12" presetID="42"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22" presetClass="entr" presetSubtype="1"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175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linds(horizont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linds(horizont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linds(horizont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9"/>
          <p:cNvPicPr>
            <a:picLocks noChangeAspect="1" noChangeArrowheads="1"/>
          </p:cNvPicPr>
          <p:nvPr/>
        </p:nvPicPr>
        <p:blipFill>
          <a:blip r:embed="rId2" cstate="print"/>
          <a:stretch>
            <a:fillRect/>
          </a:stretch>
        </p:blipFill>
        <p:spPr bwMode="auto">
          <a:xfrm>
            <a:off x="103367" y="1196756"/>
            <a:ext cx="4294237" cy="23359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 name="文本框 17"/>
          <p:cNvSpPr txBox="1"/>
          <p:nvPr/>
        </p:nvSpPr>
        <p:spPr>
          <a:xfrm>
            <a:off x="684475" y="199491"/>
            <a:ext cx="4646528" cy="369332"/>
          </a:xfrm>
          <a:prstGeom prst="rect">
            <a:avLst/>
          </a:prstGeom>
          <a:noFill/>
        </p:spPr>
        <p:txBody>
          <a:bodyPr wrap="none" rtlCol="0">
            <a:spAutoFit/>
          </a:bodyPr>
          <a:lstStyle/>
          <a:p>
            <a:r>
              <a:rPr lang="en-US" altLang="zh-CN" sz="1800" dirty="0" smtClean="0"/>
              <a:t>2018</a:t>
            </a:r>
            <a:r>
              <a:rPr lang="zh-CN" altLang="en-US" sz="1800" dirty="0" smtClean="0"/>
              <a:t>中国国际咖啡展 </a:t>
            </a:r>
            <a:r>
              <a:rPr lang="en-US" altLang="zh-CN" sz="1800" dirty="0" smtClean="0"/>
              <a:t>CAFE SHOW CHINA-</a:t>
            </a:r>
            <a:r>
              <a:rPr lang="zh-CN" altLang="en-US" sz="1800" dirty="0" smtClean="0"/>
              <a:t>前言</a:t>
            </a:r>
            <a:endParaRPr lang="zh-CN" altLang="en-US" sz="1800" dirty="0"/>
          </a:p>
        </p:txBody>
      </p:sp>
      <p:sp>
        <p:nvSpPr>
          <p:cNvPr id="4" name="TextBox 3"/>
          <p:cNvSpPr txBox="1"/>
          <p:nvPr/>
        </p:nvSpPr>
        <p:spPr>
          <a:xfrm>
            <a:off x="4697530" y="1011897"/>
            <a:ext cx="3953490" cy="3046095"/>
          </a:xfrm>
          <a:prstGeom prst="rect">
            <a:avLst/>
          </a:prstGeom>
          <a:noFill/>
        </p:spPr>
        <p:txBody>
          <a:bodyPr wrap="square" rtlCol="0">
            <a:spAutoFit/>
          </a:bodyPr>
          <a:lstStyle/>
          <a:p>
            <a:pPr>
              <a:lnSpc>
                <a:spcPct val="150000"/>
              </a:lnSpc>
            </a:pPr>
            <a:r>
              <a:rPr lang="en-US" altLang="zh-CN" sz="1600" dirty="0" smtClean="0">
                <a:solidFill>
                  <a:srgbClr val="663300"/>
                </a:solidFill>
                <a:latin typeface="+mn-ea"/>
              </a:rPr>
              <a:t>       </a:t>
            </a:r>
            <a:r>
              <a:rPr lang="zh-CN" altLang="zh-CN" sz="1600" dirty="0" smtClean="0">
                <a:solidFill>
                  <a:srgbClr val="663300"/>
                </a:solidFill>
                <a:latin typeface="+mn-ea"/>
              </a:rPr>
              <a:t>第</a:t>
            </a:r>
            <a:r>
              <a:rPr lang="zh-CN" altLang="en-US" sz="1600" dirty="0" smtClean="0">
                <a:solidFill>
                  <a:srgbClr val="663300"/>
                </a:solidFill>
                <a:latin typeface="+mn-ea"/>
              </a:rPr>
              <a:t>六</a:t>
            </a:r>
            <a:r>
              <a:rPr lang="zh-CN" altLang="zh-CN" sz="1600" dirty="0" smtClean="0">
                <a:solidFill>
                  <a:srgbClr val="663300"/>
                </a:solidFill>
                <a:latin typeface="+mn-ea"/>
              </a:rPr>
              <a:t>届</a:t>
            </a:r>
            <a:r>
              <a:rPr lang="zh-CN" altLang="en-US" sz="1600" dirty="0" smtClean="0">
                <a:solidFill>
                  <a:srgbClr val="663300"/>
                </a:solidFill>
                <a:latin typeface="+mn-ea"/>
              </a:rPr>
              <a:t>中国国际</a:t>
            </a:r>
            <a:r>
              <a:rPr lang="zh-CN" altLang="zh-CN" sz="1600" dirty="0" smtClean="0">
                <a:solidFill>
                  <a:srgbClr val="663300"/>
                </a:solidFill>
                <a:latin typeface="+mn-ea"/>
              </a:rPr>
              <a:t>咖啡展于</a:t>
            </a:r>
            <a:r>
              <a:rPr lang="en-US" altLang="zh-CN" sz="1600" dirty="0" smtClean="0">
                <a:solidFill>
                  <a:srgbClr val="663300"/>
                </a:solidFill>
                <a:latin typeface="+mn-ea"/>
              </a:rPr>
              <a:t>2018</a:t>
            </a:r>
            <a:r>
              <a:rPr lang="zh-CN" altLang="zh-CN" sz="1600" dirty="0" smtClean="0">
                <a:solidFill>
                  <a:srgbClr val="663300"/>
                </a:solidFill>
                <a:latin typeface="+mn-ea"/>
              </a:rPr>
              <a:t>年</a:t>
            </a:r>
            <a:r>
              <a:rPr lang="en-US" altLang="zh-CN" sz="1600" dirty="0" smtClean="0">
                <a:solidFill>
                  <a:srgbClr val="663300"/>
                </a:solidFill>
                <a:latin typeface="+mn-ea"/>
              </a:rPr>
              <a:t>9</a:t>
            </a:r>
            <a:r>
              <a:rPr lang="zh-CN" altLang="zh-CN" sz="1600" dirty="0" smtClean="0">
                <a:solidFill>
                  <a:srgbClr val="663300"/>
                </a:solidFill>
                <a:latin typeface="+mn-ea"/>
              </a:rPr>
              <a:t>月</a:t>
            </a:r>
            <a:r>
              <a:rPr lang="en-US" altLang="zh-CN" sz="1600" dirty="0" smtClean="0">
                <a:solidFill>
                  <a:srgbClr val="663300"/>
                </a:solidFill>
                <a:latin typeface="+mn-ea"/>
              </a:rPr>
              <a:t>15</a:t>
            </a:r>
            <a:r>
              <a:rPr lang="zh-CN" altLang="en-US" sz="1600" dirty="0" smtClean="0">
                <a:solidFill>
                  <a:srgbClr val="663300"/>
                </a:solidFill>
                <a:latin typeface="+mn-ea"/>
              </a:rPr>
              <a:t>日</a:t>
            </a:r>
            <a:r>
              <a:rPr lang="en-US" altLang="zh-CN" sz="1600" dirty="0" smtClean="0">
                <a:solidFill>
                  <a:srgbClr val="663300"/>
                </a:solidFill>
                <a:latin typeface="+mn-ea"/>
              </a:rPr>
              <a:t>-17</a:t>
            </a:r>
            <a:r>
              <a:rPr lang="zh-CN" altLang="zh-CN" sz="1600" dirty="0" smtClean="0">
                <a:solidFill>
                  <a:srgbClr val="663300"/>
                </a:solidFill>
                <a:latin typeface="+mn-ea"/>
              </a:rPr>
              <a:t>日在中国国际展览中心（静安庄馆）</a:t>
            </a:r>
            <a:r>
              <a:rPr lang="zh-CN" altLang="en-US" sz="1600" dirty="0" smtClean="0">
                <a:solidFill>
                  <a:srgbClr val="663300"/>
                </a:solidFill>
                <a:latin typeface="+mn-ea"/>
              </a:rPr>
              <a:t>成功举办。</a:t>
            </a:r>
            <a:r>
              <a:rPr lang="zh-CN" altLang="zh-CN" sz="1600" dirty="0" smtClean="0">
                <a:solidFill>
                  <a:srgbClr val="663300"/>
                </a:solidFill>
                <a:latin typeface="+mn-ea"/>
              </a:rPr>
              <a:t>在这场北方地区</a:t>
            </a:r>
            <a:r>
              <a:rPr lang="zh-CN" altLang="en-US" sz="1600" dirty="0" smtClean="0">
                <a:solidFill>
                  <a:srgbClr val="663300"/>
                </a:solidFill>
                <a:latin typeface="+mn-ea"/>
              </a:rPr>
              <a:t>较为</a:t>
            </a:r>
            <a:r>
              <a:rPr lang="zh-CN" altLang="zh-CN" sz="1600" dirty="0" smtClean="0">
                <a:solidFill>
                  <a:srgbClr val="663300"/>
                </a:solidFill>
                <a:latin typeface="+mn-ea"/>
              </a:rPr>
              <a:t>专业</a:t>
            </a:r>
            <a:r>
              <a:rPr lang="zh-CN" altLang="en-US" sz="1600" dirty="0" smtClean="0">
                <a:solidFill>
                  <a:srgbClr val="663300"/>
                </a:solidFill>
                <a:latin typeface="+mn-ea"/>
              </a:rPr>
              <a:t>的</a:t>
            </a:r>
            <a:r>
              <a:rPr lang="zh-CN" altLang="zh-CN" sz="1600" dirty="0" smtClean="0">
                <a:solidFill>
                  <a:srgbClr val="663300"/>
                </a:solidFill>
                <a:latin typeface="+mn-ea"/>
              </a:rPr>
              <a:t>咖啡交流、采购盛会上，</a:t>
            </a:r>
            <a:r>
              <a:rPr lang="zh-CN" altLang="en-US" sz="1600" dirty="0" smtClean="0">
                <a:solidFill>
                  <a:srgbClr val="663300"/>
                </a:solidFill>
                <a:latin typeface="+mn-ea"/>
              </a:rPr>
              <a:t>咖啡业</a:t>
            </a:r>
            <a:r>
              <a:rPr lang="zh-CN" altLang="zh-CN" sz="1600" dirty="0" smtClean="0">
                <a:solidFill>
                  <a:srgbClr val="663300"/>
                </a:solidFill>
                <a:latin typeface="+mn-ea"/>
              </a:rPr>
              <a:t>人气竞赛、行业论坛、产品展示精彩纷呈。</a:t>
            </a:r>
            <a:endParaRPr lang="en-US" altLang="zh-CN" sz="1600" dirty="0" smtClean="0">
              <a:solidFill>
                <a:srgbClr val="663300"/>
              </a:solidFill>
              <a:latin typeface="+mn-ea"/>
            </a:endParaRPr>
          </a:p>
          <a:p>
            <a:pPr>
              <a:lnSpc>
                <a:spcPct val="150000"/>
              </a:lnSpc>
            </a:pPr>
            <a:r>
              <a:rPr lang="zh-CN" altLang="en-US" sz="1600" dirty="0" smtClean="0">
                <a:solidFill>
                  <a:srgbClr val="663300"/>
                </a:solidFill>
                <a:latin typeface="+mn-ea"/>
              </a:rPr>
              <a:t>       本届展会展出面积达</a:t>
            </a:r>
            <a:r>
              <a:rPr lang="en-US" altLang="zh-CN" sz="1600" dirty="0" smtClean="0">
                <a:solidFill>
                  <a:srgbClr val="663300"/>
                </a:solidFill>
                <a:latin typeface="+mn-ea"/>
              </a:rPr>
              <a:t>30,000</a:t>
            </a:r>
            <a:r>
              <a:rPr lang="zh-CN" altLang="en-US" sz="1600" dirty="0" smtClean="0">
                <a:solidFill>
                  <a:srgbClr val="663300"/>
                </a:solidFill>
                <a:latin typeface="+mn-ea"/>
              </a:rPr>
              <a:t>平方米，共有来自</a:t>
            </a:r>
            <a:r>
              <a:rPr lang="en-US" altLang="zh-CN" sz="1600" dirty="0" smtClean="0">
                <a:solidFill>
                  <a:srgbClr val="663300"/>
                </a:solidFill>
                <a:latin typeface="+mn-ea"/>
              </a:rPr>
              <a:t>31</a:t>
            </a:r>
            <a:r>
              <a:rPr lang="zh-CN" altLang="zh-CN" sz="1600" dirty="0" smtClean="0">
                <a:solidFill>
                  <a:srgbClr val="663300"/>
                </a:solidFill>
                <a:latin typeface="+mn-ea"/>
              </a:rPr>
              <a:t>个国家和地区的</a:t>
            </a:r>
            <a:r>
              <a:rPr lang="en-US" altLang="zh-CN" sz="1600" dirty="0" smtClean="0">
                <a:solidFill>
                  <a:srgbClr val="663300"/>
                </a:solidFill>
                <a:latin typeface="+mn-ea"/>
              </a:rPr>
              <a:t>360</a:t>
            </a:r>
            <a:r>
              <a:rPr lang="zh-CN" altLang="zh-CN" sz="1600" dirty="0" smtClean="0">
                <a:solidFill>
                  <a:srgbClr val="663300"/>
                </a:solidFill>
                <a:latin typeface="+mn-ea"/>
              </a:rPr>
              <a:t>家企业参展</a:t>
            </a:r>
            <a:r>
              <a:rPr lang="zh-CN" altLang="en-US" sz="1600" dirty="0" smtClean="0">
                <a:solidFill>
                  <a:srgbClr val="663300"/>
                </a:solidFill>
                <a:latin typeface="+mn-ea"/>
              </a:rPr>
              <a:t>，吸引了</a:t>
            </a:r>
            <a:r>
              <a:rPr lang="en-US" altLang="zh-CN" sz="1600" dirty="0" smtClean="0">
                <a:solidFill>
                  <a:srgbClr val="663300"/>
                </a:solidFill>
                <a:latin typeface="+mn-ea"/>
              </a:rPr>
              <a:t>71,205</a:t>
            </a:r>
            <a:r>
              <a:rPr lang="zh-CN" altLang="en-US" sz="1600" dirty="0" smtClean="0">
                <a:solidFill>
                  <a:srgbClr val="663300"/>
                </a:solidFill>
                <a:latin typeface="+mn-ea"/>
              </a:rPr>
              <a:t>名观众前来参观采购。</a:t>
            </a:r>
            <a:r>
              <a:rPr lang="zh-CN" altLang="en-US" sz="1600" dirty="0" smtClean="0">
                <a:latin typeface="+mn-ea"/>
              </a:rPr>
              <a:t>    </a:t>
            </a: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37"/>
                                        </p:tgtEl>
                                        <p:attrNameLst>
                                          <p:attrName>style.visibility</p:attrName>
                                        </p:attrNameLst>
                                      </p:cBhvr>
                                      <p:to>
                                        <p:strVal val="visible"/>
                                      </p:to>
                                    </p:set>
                                    <p:anim by="(-#ppt_w*2)" calcmode="lin" valueType="num">
                                      <p:cBhvr rctx="PPT">
                                        <p:cTn id="7" dur="250" autoRev="1" fill="hold">
                                          <p:stCondLst>
                                            <p:cond delay="0"/>
                                          </p:stCondLst>
                                        </p:cTn>
                                        <p:tgtEl>
                                          <p:spTgt spid="37"/>
                                        </p:tgtEl>
                                        <p:attrNameLst>
                                          <p:attrName>ppt_w</p:attrName>
                                        </p:attrNameLst>
                                      </p:cBhvr>
                                    </p:anim>
                                    <p:anim by="(#ppt_w*0.50)" calcmode="lin" valueType="num">
                                      <p:cBhvr>
                                        <p:cTn id="8" dur="250" decel="50000" autoRev="1" fill="hold">
                                          <p:stCondLst>
                                            <p:cond delay="0"/>
                                          </p:stCondLst>
                                        </p:cTn>
                                        <p:tgtEl>
                                          <p:spTgt spid="37"/>
                                        </p:tgtEl>
                                        <p:attrNameLst>
                                          <p:attrName>ppt_x</p:attrName>
                                        </p:attrNameLst>
                                      </p:cBhvr>
                                    </p:anim>
                                    <p:anim from="(-#ppt_h/2)" to="(#ppt_y)" calcmode="lin" valueType="num">
                                      <p:cBhvr>
                                        <p:cTn id="9" dur="500" fill="hold">
                                          <p:stCondLst>
                                            <p:cond delay="0"/>
                                          </p:stCondLst>
                                        </p:cTn>
                                        <p:tgtEl>
                                          <p:spTgt spid="37"/>
                                        </p:tgtEl>
                                        <p:attrNameLst>
                                          <p:attrName>ppt_y</p:attrName>
                                        </p:attrNameLst>
                                      </p:cBhvr>
                                    </p:anim>
                                    <p:animRot by="21600000">
                                      <p:cBhvr>
                                        <p:cTn id="10" dur="500" fill="hold">
                                          <p:stCondLst>
                                            <p:cond delay="0"/>
                                          </p:stCondLst>
                                        </p:cTn>
                                        <p:tgtEl>
                                          <p:spTgt spid="37"/>
                                        </p:tgtEl>
                                        <p:attrNameLst>
                                          <p:attrName>r</p:attrName>
                                        </p:attrNameLst>
                                      </p:cBhvr>
                                    </p:animRot>
                                  </p:childTnLst>
                                </p:cTn>
                              </p:par>
                            </p:childTnLst>
                          </p:cTn>
                        </p:par>
                        <p:par>
                          <p:cTn id="11" fill="hold">
                            <p:stCondLst>
                              <p:cond delay="1950"/>
                            </p:stCondLst>
                            <p:childTnLst>
                              <p:par>
                                <p:cTn id="12" presetID="42"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22" presetClass="entr" presetSubtype="1"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310189" y="2085565"/>
            <a:ext cx="2403830" cy="341005"/>
            <a:chOff x="6191601" y="2351665"/>
            <a:chExt cx="2538072" cy="360000"/>
          </a:xfrm>
        </p:grpSpPr>
        <p:sp>
          <p:nvSpPr>
            <p:cNvPr id="3" name="矩形 2"/>
            <p:cNvSpPr/>
            <p:nvPr/>
          </p:nvSpPr>
          <p:spPr>
            <a:xfrm>
              <a:off x="6191601" y="2351665"/>
              <a:ext cx="2538072" cy="360000"/>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rgbClr val="663300"/>
                </a:solidFill>
              </a:endParaRPr>
            </a:p>
          </p:txBody>
        </p:sp>
        <p:sp>
          <p:nvSpPr>
            <p:cNvPr id="4" name="文本框 3"/>
            <p:cNvSpPr txBox="1"/>
            <p:nvPr/>
          </p:nvSpPr>
          <p:spPr>
            <a:xfrm>
              <a:off x="6640831" y="2396227"/>
              <a:ext cx="1632447" cy="276182"/>
            </a:xfrm>
            <a:prstGeom prst="rect">
              <a:avLst/>
            </a:prstGeom>
            <a:noFill/>
          </p:spPr>
          <p:txBody>
            <a:bodyPr wrap="square" rtlCol="0">
              <a:spAutoFit/>
            </a:bodyPr>
            <a:lstStyle/>
            <a:p>
              <a:pPr algn="ctr"/>
              <a:r>
                <a:rPr lang="zh-CN" altLang="en-US" sz="1100" dirty="0" smtClean="0">
                  <a:solidFill>
                    <a:schemeClr val="bg1"/>
                  </a:solidFill>
                </a:rPr>
                <a:t>拉花优秀作品</a:t>
              </a:r>
              <a:endParaRPr lang="zh-CN" altLang="en-US" sz="1100" dirty="0">
                <a:solidFill>
                  <a:schemeClr val="bg1"/>
                </a:solidFill>
              </a:endParaRPr>
            </a:p>
          </p:txBody>
        </p:sp>
      </p:grpSp>
      <p:pic>
        <p:nvPicPr>
          <p:cNvPr id="6" name="图片 5"/>
          <p:cNvPicPr>
            <a:picLocks noChangeAspect="1"/>
          </p:cNvPicPr>
          <p:nvPr/>
        </p:nvPicPr>
        <p:blipFill>
          <a:blip r:embed="rId2" cstate="print"/>
          <a:stretch>
            <a:fillRect/>
          </a:stretch>
        </p:blipFill>
        <p:spPr>
          <a:xfrm>
            <a:off x="6009696" y="1766822"/>
            <a:ext cx="2368017" cy="15808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图片 6"/>
          <p:cNvPicPr>
            <a:picLocks noChangeAspect="1"/>
          </p:cNvPicPr>
          <p:nvPr/>
        </p:nvPicPr>
        <p:blipFill>
          <a:blip r:embed="rId3" cstate="print"/>
          <a:stretch>
            <a:fillRect/>
          </a:stretch>
        </p:blipFill>
        <p:spPr>
          <a:xfrm>
            <a:off x="3314941" y="2458521"/>
            <a:ext cx="2394325" cy="15430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5" name="组合 7"/>
          <p:cNvGrpSpPr/>
          <p:nvPr/>
        </p:nvGrpSpPr>
        <p:grpSpPr>
          <a:xfrm>
            <a:off x="5967934" y="1251550"/>
            <a:ext cx="2403831" cy="341005"/>
            <a:chOff x="6253851" y="2351665"/>
            <a:chExt cx="2538074" cy="360000"/>
          </a:xfrm>
        </p:grpSpPr>
        <p:sp>
          <p:nvSpPr>
            <p:cNvPr id="9" name="矩形 8"/>
            <p:cNvSpPr/>
            <p:nvPr/>
          </p:nvSpPr>
          <p:spPr>
            <a:xfrm>
              <a:off x="6253851" y="2351665"/>
              <a:ext cx="2538074" cy="360000"/>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rgbClr val="663300"/>
                </a:solidFill>
              </a:endParaRPr>
            </a:p>
          </p:txBody>
        </p:sp>
        <p:sp>
          <p:nvSpPr>
            <p:cNvPr id="10" name="文本框 9"/>
            <p:cNvSpPr txBox="1"/>
            <p:nvPr/>
          </p:nvSpPr>
          <p:spPr>
            <a:xfrm>
              <a:off x="6517798" y="2409780"/>
              <a:ext cx="1821313" cy="276182"/>
            </a:xfrm>
            <a:prstGeom prst="rect">
              <a:avLst/>
            </a:prstGeom>
            <a:noFill/>
          </p:spPr>
          <p:txBody>
            <a:bodyPr wrap="square" rtlCol="0">
              <a:spAutoFit/>
            </a:bodyPr>
            <a:lstStyle/>
            <a:p>
              <a:pPr algn="ctr"/>
              <a:r>
                <a:rPr lang="zh-CN" altLang="en-US" sz="1100" dirty="0" smtClean="0">
                  <a:solidFill>
                    <a:schemeClr val="bg1"/>
                  </a:solidFill>
                </a:rPr>
                <a:t>可爱的选手们</a:t>
              </a:r>
              <a:endParaRPr lang="zh-CN" altLang="en-US" sz="1100" dirty="0">
                <a:solidFill>
                  <a:schemeClr val="bg1"/>
                </a:solidFill>
              </a:endParaRPr>
            </a:p>
          </p:txBody>
        </p:sp>
      </p:grpSp>
      <p:sp>
        <p:nvSpPr>
          <p:cNvPr id="12" name="文本框 11"/>
          <p:cNvSpPr txBox="1"/>
          <p:nvPr/>
        </p:nvSpPr>
        <p:spPr>
          <a:xfrm>
            <a:off x="388666" y="1261773"/>
            <a:ext cx="2577170" cy="2653665"/>
          </a:xfrm>
          <a:prstGeom prst="rect">
            <a:avLst/>
          </a:prstGeom>
          <a:noFill/>
        </p:spPr>
        <p:txBody>
          <a:bodyPr wrap="square" lIns="0" tIns="34291" rIns="0" bIns="34291" rtlCol="0">
            <a:spAutoFit/>
          </a:bodyPr>
          <a:lstStyle/>
          <a:p>
            <a:pPr>
              <a:lnSpc>
                <a:spcPct val="150000"/>
              </a:lnSpc>
            </a:pPr>
            <a:r>
              <a:rPr lang="zh-CN" altLang="en-US" dirty="0" smtClean="0">
                <a:solidFill>
                  <a:srgbClr val="663300"/>
                </a:solidFill>
                <a:latin typeface="+mn-ea"/>
              </a:rPr>
              <a:t>        咖啡拉花的业内精英齐聚一堂，为观众带来一场极具魅力的表演。由</a:t>
            </a:r>
            <a:r>
              <a:rPr lang="en-US" altLang="zh-CN" dirty="0" smtClean="0">
                <a:solidFill>
                  <a:srgbClr val="663300"/>
                </a:solidFill>
                <a:latin typeface="+mn-ea"/>
              </a:rPr>
              <a:t>Jervis Tan</a:t>
            </a:r>
            <a:r>
              <a:rPr lang="zh-CN" altLang="en-US" dirty="0" smtClean="0">
                <a:solidFill>
                  <a:srgbClr val="663300"/>
                </a:solidFill>
                <a:latin typeface="+mn-ea"/>
              </a:rPr>
              <a:t>带领的</a:t>
            </a:r>
            <a:r>
              <a:rPr lang="en-US" altLang="zh-CN" dirty="0" smtClean="0">
                <a:solidFill>
                  <a:srgbClr val="663300"/>
                </a:solidFill>
                <a:latin typeface="+mn-ea"/>
              </a:rPr>
              <a:t>【</a:t>
            </a:r>
            <a:r>
              <a:rPr lang="zh-CN" altLang="en-US" dirty="0" smtClean="0">
                <a:solidFill>
                  <a:srgbClr val="663300"/>
                </a:solidFill>
                <a:latin typeface="+mn-ea"/>
              </a:rPr>
              <a:t>冠军战队</a:t>
            </a:r>
            <a:r>
              <a:rPr lang="en-US" altLang="zh-CN" dirty="0" smtClean="0">
                <a:solidFill>
                  <a:srgbClr val="663300"/>
                </a:solidFill>
                <a:latin typeface="+mn-ea"/>
              </a:rPr>
              <a:t>】</a:t>
            </a:r>
            <a:r>
              <a:rPr lang="zh-CN" altLang="en-US" dirty="0" smtClean="0">
                <a:solidFill>
                  <a:srgbClr val="663300"/>
                </a:solidFill>
                <a:latin typeface="+mn-ea"/>
              </a:rPr>
              <a:t>，</a:t>
            </a:r>
            <a:r>
              <a:rPr lang="en-US" altLang="zh-CN" dirty="0" smtClean="0">
                <a:solidFill>
                  <a:srgbClr val="663300"/>
                </a:solidFill>
                <a:latin typeface="+mn-ea"/>
              </a:rPr>
              <a:t>Terry Lam</a:t>
            </a:r>
            <a:r>
              <a:rPr lang="zh-CN" altLang="en-US" dirty="0" smtClean="0">
                <a:solidFill>
                  <a:srgbClr val="663300"/>
                </a:solidFill>
                <a:latin typeface="+mn-ea"/>
              </a:rPr>
              <a:t>带领的</a:t>
            </a:r>
            <a:r>
              <a:rPr lang="en-US" altLang="zh-CN" dirty="0" smtClean="0">
                <a:solidFill>
                  <a:srgbClr val="663300"/>
                </a:solidFill>
                <a:latin typeface="+mn-ea"/>
              </a:rPr>
              <a:t>【</a:t>
            </a:r>
            <a:r>
              <a:rPr lang="zh-CN" altLang="en-US" dirty="0" smtClean="0">
                <a:solidFill>
                  <a:srgbClr val="663300"/>
                </a:solidFill>
                <a:latin typeface="+mn-ea"/>
              </a:rPr>
              <a:t>一定赢</a:t>
            </a:r>
            <a:r>
              <a:rPr lang="en-US" altLang="zh-CN" dirty="0" smtClean="0">
                <a:solidFill>
                  <a:srgbClr val="663300"/>
                </a:solidFill>
                <a:latin typeface="+mn-ea"/>
              </a:rPr>
              <a:t>】</a:t>
            </a:r>
            <a:r>
              <a:rPr lang="zh-CN" altLang="en-US" dirty="0" smtClean="0">
                <a:solidFill>
                  <a:srgbClr val="663300"/>
                </a:solidFill>
                <a:latin typeface="+mn-ea"/>
              </a:rPr>
              <a:t>战队和</a:t>
            </a:r>
            <a:r>
              <a:rPr lang="en-US" altLang="zh-CN" dirty="0" smtClean="0">
                <a:solidFill>
                  <a:srgbClr val="663300"/>
                </a:solidFill>
                <a:latin typeface="+mn-ea"/>
              </a:rPr>
              <a:t>Um Paul</a:t>
            </a:r>
            <a:r>
              <a:rPr lang="zh-CN" altLang="en-US" dirty="0" smtClean="0">
                <a:solidFill>
                  <a:srgbClr val="663300"/>
                </a:solidFill>
                <a:latin typeface="+mn-ea"/>
              </a:rPr>
              <a:t>带领的</a:t>
            </a:r>
            <a:r>
              <a:rPr lang="en-US" altLang="zh-CN" dirty="0" smtClean="0">
                <a:solidFill>
                  <a:srgbClr val="663300"/>
                </a:solidFill>
                <a:latin typeface="+mn-ea"/>
              </a:rPr>
              <a:t>【Sexy Boy】</a:t>
            </a:r>
            <a:r>
              <a:rPr lang="zh-CN" altLang="en-US" dirty="0" smtClean="0">
                <a:solidFill>
                  <a:srgbClr val="663300"/>
                </a:solidFill>
                <a:latin typeface="+mn-ea"/>
              </a:rPr>
              <a:t>战队迎来的最终的对决，最终，</a:t>
            </a:r>
            <a:r>
              <a:rPr lang="en-US" altLang="zh-CN" dirty="0" smtClean="0">
                <a:solidFill>
                  <a:srgbClr val="663300"/>
                </a:solidFill>
                <a:latin typeface="+mn-ea"/>
              </a:rPr>
              <a:t>Um Paul</a:t>
            </a:r>
            <a:r>
              <a:rPr lang="zh-CN" altLang="en-US" dirty="0" smtClean="0">
                <a:solidFill>
                  <a:srgbClr val="663300"/>
                </a:solidFill>
                <a:latin typeface="+mn-ea"/>
              </a:rPr>
              <a:t>带领的</a:t>
            </a:r>
            <a:r>
              <a:rPr lang="en-US" altLang="zh-CN" dirty="0" smtClean="0">
                <a:solidFill>
                  <a:srgbClr val="663300"/>
                </a:solidFill>
                <a:latin typeface="+mn-ea"/>
              </a:rPr>
              <a:t>【Sexy Boy】</a:t>
            </a:r>
            <a:r>
              <a:rPr lang="zh-CN" altLang="en-US" dirty="0" smtClean="0">
                <a:solidFill>
                  <a:srgbClr val="663300"/>
                </a:solidFill>
                <a:latin typeface="+mn-ea"/>
              </a:rPr>
              <a:t>赢得了冠军！</a:t>
            </a:r>
            <a:endParaRPr lang="zh-CN" altLang="en-US" dirty="0">
              <a:solidFill>
                <a:srgbClr val="663300"/>
              </a:solidFill>
              <a:latin typeface="+mn-ea"/>
            </a:endParaRPr>
          </a:p>
        </p:txBody>
      </p:sp>
      <p:grpSp>
        <p:nvGrpSpPr>
          <p:cNvPr id="8" name="组合 16"/>
          <p:cNvGrpSpPr/>
          <p:nvPr/>
        </p:nvGrpSpPr>
        <p:grpSpPr>
          <a:xfrm>
            <a:off x="4143898" y="1134906"/>
            <a:ext cx="681918" cy="682010"/>
            <a:chOff x="1219200" y="952501"/>
            <a:chExt cx="720000" cy="720000"/>
          </a:xfrm>
        </p:grpSpPr>
        <p:sp>
          <p:nvSpPr>
            <p:cNvPr id="18" name="Freeform 77"/>
            <p:cNvSpPr>
              <a:spLocks noEditPoints="1"/>
            </p:cNvSpPr>
            <p:nvPr/>
          </p:nvSpPr>
          <p:spPr bwMode="auto">
            <a:xfrm>
              <a:off x="1346023" y="1110945"/>
              <a:ext cx="487109" cy="334145"/>
            </a:xfrm>
            <a:custGeom>
              <a:avLst/>
              <a:gdLst>
                <a:gd name="T0" fmla="*/ 340 w 413"/>
                <a:gd name="T1" fmla="*/ 283 h 283"/>
                <a:gd name="T2" fmla="*/ 73 w 413"/>
                <a:gd name="T3" fmla="*/ 283 h 283"/>
                <a:gd name="T4" fmla="*/ 72 w 413"/>
                <a:gd name="T5" fmla="*/ 283 h 283"/>
                <a:gd name="T6" fmla="*/ 0 w 413"/>
                <a:gd name="T7" fmla="*/ 209 h 283"/>
                <a:gd name="T8" fmla="*/ 70 w 413"/>
                <a:gd name="T9" fmla="*/ 135 h 283"/>
                <a:gd name="T10" fmla="*/ 66 w 413"/>
                <a:gd name="T11" fmla="*/ 107 h 283"/>
                <a:gd name="T12" fmla="*/ 173 w 413"/>
                <a:gd name="T13" fmla="*/ 0 h 283"/>
                <a:gd name="T14" fmla="*/ 273 w 413"/>
                <a:gd name="T15" fmla="*/ 69 h 283"/>
                <a:gd name="T16" fmla="*/ 273 w 413"/>
                <a:gd name="T17" fmla="*/ 69 h 283"/>
                <a:gd name="T18" fmla="*/ 346 w 413"/>
                <a:gd name="T19" fmla="*/ 135 h 283"/>
                <a:gd name="T20" fmla="*/ 413 w 413"/>
                <a:gd name="T21" fmla="*/ 209 h 283"/>
                <a:gd name="T22" fmla="*/ 341 w 413"/>
                <a:gd name="T23" fmla="*/ 283 h 283"/>
                <a:gd name="T24" fmla="*/ 340 w 413"/>
                <a:gd name="T25" fmla="*/ 283 h 283"/>
                <a:gd name="T26" fmla="*/ 73 w 413"/>
                <a:gd name="T27" fmla="*/ 268 h 283"/>
                <a:gd name="T28" fmla="*/ 339 w 413"/>
                <a:gd name="T29" fmla="*/ 268 h 283"/>
                <a:gd name="T30" fmla="*/ 340 w 413"/>
                <a:gd name="T31" fmla="*/ 268 h 283"/>
                <a:gd name="T32" fmla="*/ 398 w 413"/>
                <a:gd name="T33" fmla="*/ 209 h 283"/>
                <a:gd name="T34" fmla="*/ 339 w 413"/>
                <a:gd name="T35" fmla="*/ 150 h 283"/>
                <a:gd name="T36" fmla="*/ 332 w 413"/>
                <a:gd name="T37" fmla="*/ 142 h 283"/>
                <a:gd name="T38" fmla="*/ 273 w 413"/>
                <a:gd name="T39" fmla="*/ 83 h 283"/>
                <a:gd name="T40" fmla="*/ 268 w 413"/>
                <a:gd name="T41" fmla="*/ 84 h 283"/>
                <a:gd name="T42" fmla="*/ 261 w 413"/>
                <a:gd name="T43" fmla="*/ 79 h 283"/>
                <a:gd name="T44" fmla="*/ 173 w 413"/>
                <a:gd name="T45" fmla="*/ 15 h 283"/>
                <a:gd name="T46" fmla="*/ 81 w 413"/>
                <a:gd name="T47" fmla="*/ 107 h 283"/>
                <a:gd name="T48" fmla="*/ 87 w 413"/>
                <a:gd name="T49" fmla="*/ 140 h 283"/>
                <a:gd name="T50" fmla="*/ 86 w 413"/>
                <a:gd name="T51" fmla="*/ 147 h 283"/>
                <a:gd name="T52" fmla="*/ 79 w 413"/>
                <a:gd name="T53" fmla="*/ 150 h 283"/>
                <a:gd name="T54" fmla="*/ 73 w 413"/>
                <a:gd name="T55" fmla="*/ 150 h 283"/>
                <a:gd name="T56" fmla="*/ 14 w 413"/>
                <a:gd name="T57" fmla="*/ 209 h 283"/>
                <a:gd name="T58" fmla="*/ 73 w 413"/>
                <a:gd name="T59" fmla="*/ 268 h 283"/>
                <a:gd name="T60" fmla="*/ 73 w 413"/>
                <a:gd name="T61" fmla="*/ 26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13" h="283">
                  <a:moveTo>
                    <a:pt x="340" y="283"/>
                  </a:moveTo>
                  <a:cubicBezTo>
                    <a:pt x="73" y="283"/>
                    <a:pt x="73" y="283"/>
                    <a:pt x="73" y="283"/>
                  </a:cubicBezTo>
                  <a:cubicBezTo>
                    <a:pt x="73" y="283"/>
                    <a:pt x="72" y="283"/>
                    <a:pt x="72" y="283"/>
                  </a:cubicBezTo>
                  <a:cubicBezTo>
                    <a:pt x="32" y="282"/>
                    <a:pt x="0" y="249"/>
                    <a:pt x="0" y="209"/>
                  </a:cubicBezTo>
                  <a:cubicBezTo>
                    <a:pt x="0" y="169"/>
                    <a:pt x="31" y="137"/>
                    <a:pt x="70" y="135"/>
                  </a:cubicBezTo>
                  <a:cubicBezTo>
                    <a:pt x="67" y="126"/>
                    <a:pt x="66" y="117"/>
                    <a:pt x="66" y="107"/>
                  </a:cubicBezTo>
                  <a:cubicBezTo>
                    <a:pt x="66" y="48"/>
                    <a:pt x="114" y="0"/>
                    <a:pt x="173" y="0"/>
                  </a:cubicBezTo>
                  <a:cubicBezTo>
                    <a:pt x="217" y="0"/>
                    <a:pt x="257" y="27"/>
                    <a:pt x="273" y="69"/>
                  </a:cubicBezTo>
                  <a:cubicBezTo>
                    <a:pt x="273" y="69"/>
                    <a:pt x="273" y="69"/>
                    <a:pt x="273" y="69"/>
                  </a:cubicBezTo>
                  <a:cubicBezTo>
                    <a:pt x="311" y="69"/>
                    <a:pt x="343" y="98"/>
                    <a:pt x="346" y="135"/>
                  </a:cubicBezTo>
                  <a:cubicBezTo>
                    <a:pt x="384" y="139"/>
                    <a:pt x="413" y="171"/>
                    <a:pt x="413" y="209"/>
                  </a:cubicBezTo>
                  <a:cubicBezTo>
                    <a:pt x="413" y="249"/>
                    <a:pt x="381" y="282"/>
                    <a:pt x="341" y="283"/>
                  </a:cubicBezTo>
                  <a:cubicBezTo>
                    <a:pt x="340" y="283"/>
                    <a:pt x="340" y="283"/>
                    <a:pt x="340" y="283"/>
                  </a:cubicBezTo>
                  <a:close/>
                  <a:moveTo>
                    <a:pt x="73" y="268"/>
                  </a:moveTo>
                  <a:cubicBezTo>
                    <a:pt x="339" y="268"/>
                    <a:pt x="339" y="268"/>
                    <a:pt x="339" y="268"/>
                  </a:cubicBezTo>
                  <a:cubicBezTo>
                    <a:pt x="339" y="268"/>
                    <a:pt x="340" y="268"/>
                    <a:pt x="340" y="268"/>
                  </a:cubicBezTo>
                  <a:cubicBezTo>
                    <a:pt x="372" y="268"/>
                    <a:pt x="398" y="241"/>
                    <a:pt x="398" y="209"/>
                  </a:cubicBezTo>
                  <a:cubicBezTo>
                    <a:pt x="398" y="176"/>
                    <a:pt x="372" y="150"/>
                    <a:pt x="339" y="150"/>
                  </a:cubicBezTo>
                  <a:cubicBezTo>
                    <a:pt x="335" y="150"/>
                    <a:pt x="332" y="146"/>
                    <a:pt x="332" y="142"/>
                  </a:cubicBezTo>
                  <a:cubicBezTo>
                    <a:pt x="332" y="110"/>
                    <a:pt x="305" y="83"/>
                    <a:pt x="273" y="83"/>
                  </a:cubicBezTo>
                  <a:cubicBezTo>
                    <a:pt x="271" y="83"/>
                    <a:pt x="270" y="83"/>
                    <a:pt x="268" y="84"/>
                  </a:cubicBezTo>
                  <a:cubicBezTo>
                    <a:pt x="265" y="84"/>
                    <a:pt x="262" y="82"/>
                    <a:pt x="261" y="79"/>
                  </a:cubicBezTo>
                  <a:cubicBezTo>
                    <a:pt x="248" y="40"/>
                    <a:pt x="213" y="15"/>
                    <a:pt x="173" y="15"/>
                  </a:cubicBezTo>
                  <a:cubicBezTo>
                    <a:pt x="122" y="15"/>
                    <a:pt x="81" y="56"/>
                    <a:pt x="81" y="107"/>
                  </a:cubicBezTo>
                  <a:cubicBezTo>
                    <a:pt x="81" y="118"/>
                    <a:pt x="83" y="129"/>
                    <a:pt x="87" y="140"/>
                  </a:cubicBezTo>
                  <a:cubicBezTo>
                    <a:pt x="88" y="142"/>
                    <a:pt x="87" y="145"/>
                    <a:pt x="86" y="147"/>
                  </a:cubicBezTo>
                  <a:cubicBezTo>
                    <a:pt x="84" y="149"/>
                    <a:pt x="82" y="150"/>
                    <a:pt x="79" y="150"/>
                  </a:cubicBezTo>
                  <a:cubicBezTo>
                    <a:pt x="77" y="150"/>
                    <a:pt x="75" y="150"/>
                    <a:pt x="73" y="150"/>
                  </a:cubicBezTo>
                  <a:cubicBezTo>
                    <a:pt x="41" y="150"/>
                    <a:pt x="14" y="176"/>
                    <a:pt x="14" y="209"/>
                  </a:cubicBezTo>
                  <a:cubicBezTo>
                    <a:pt x="14" y="241"/>
                    <a:pt x="41" y="268"/>
                    <a:pt x="73" y="268"/>
                  </a:cubicBezTo>
                  <a:cubicBezTo>
                    <a:pt x="73" y="268"/>
                    <a:pt x="73" y="268"/>
                    <a:pt x="73" y="268"/>
                  </a:cubicBezTo>
                  <a:close/>
                </a:path>
              </a:pathLst>
            </a:custGeom>
            <a:solidFill>
              <a:schemeClr val="accent2"/>
            </a:solidFill>
            <a:ln>
              <a:solidFill>
                <a:srgbClr val="663300"/>
              </a:solidFill>
            </a:ln>
          </p:spPr>
          <p:txBody>
            <a:bodyPr vert="horz" wrap="square" lIns="68571" tIns="34286" rIns="68571" bIns="34286" numCol="1" anchor="t" anchorCtr="0" compatLnSpc="1"/>
            <a:lstStyle/>
            <a:p>
              <a:endParaRPr lang="en-US" sz="900"/>
            </a:p>
          </p:txBody>
        </p:sp>
        <p:sp>
          <p:nvSpPr>
            <p:cNvPr id="19" name="椭圆 18"/>
            <p:cNvSpPr/>
            <p:nvPr/>
          </p:nvSpPr>
          <p:spPr>
            <a:xfrm>
              <a:off x="1219200" y="952501"/>
              <a:ext cx="720000" cy="720000"/>
            </a:xfrm>
            <a:prstGeom prst="ellipse">
              <a:avLst/>
            </a:prstGeom>
            <a:noFill/>
            <a:ln w="1905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grpSp>
      <p:sp>
        <p:nvSpPr>
          <p:cNvPr id="24" name="文本框 17"/>
          <p:cNvSpPr txBox="1"/>
          <p:nvPr/>
        </p:nvSpPr>
        <p:spPr>
          <a:xfrm>
            <a:off x="684475" y="199491"/>
            <a:ext cx="6095195" cy="646331"/>
          </a:xfrm>
          <a:prstGeom prst="rect">
            <a:avLst/>
          </a:prstGeom>
          <a:noFill/>
        </p:spPr>
        <p:txBody>
          <a:bodyPr wrap="none" rtlCol="0">
            <a:spAutoFit/>
          </a:bodyPr>
          <a:lstStyle/>
          <a:p>
            <a:r>
              <a:rPr lang="en-US" altLang="zh-CN" sz="1800" dirty="0" smtClean="0"/>
              <a:t>2018</a:t>
            </a:r>
            <a:r>
              <a:rPr lang="zh-CN" altLang="en-US" sz="1800" dirty="0" smtClean="0"/>
              <a:t>中国国际咖啡展 </a:t>
            </a:r>
            <a:r>
              <a:rPr lang="en-US" altLang="zh-CN" sz="1800" dirty="0" smtClean="0"/>
              <a:t>CAFE SHOW CHINA-CTI</a:t>
            </a:r>
            <a:r>
              <a:rPr lang="zh-CN" altLang="en-US" sz="1800" dirty="0" smtClean="0"/>
              <a:t>味全杯拉花大赛</a:t>
            </a:r>
          </a:p>
          <a:p>
            <a:endParaRPr lang="zh-CN" altLang="en-US" sz="1800" dirty="0"/>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4"/>
                                        </p:tgtEl>
                                        <p:attrNameLst>
                                          <p:attrName>style.visibility</p:attrName>
                                        </p:attrNameLst>
                                      </p:cBhvr>
                                      <p:to>
                                        <p:strVal val="visible"/>
                                      </p:to>
                                    </p:set>
                                    <p:anim by="(-#ppt_w*2)" calcmode="lin" valueType="num">
                                      <p:cBhvr rctx="PPT">
                                        <p:cTn id="7" dur="250" autoRev="1" fill="hold">
                                          <p:stCondLst>
                                            <p:cond delay="0"/>
                                          </p:stCondLst>
                                        </p:cTn>
                                        <p:tgtEl>
                                          <p:spTgt spid="24"/>
                                        </p:tgtEl>
                                        <p:attrNameLst>
                                          <p:attrName>ppt_w</p:attrName>
                                        </p:attrNameLst>
                                      </p:cBhvr>
                                    </p:anim>
                                    <p:anim by="(#ppt_w*0.50)" calcmode="lin" valueType="num">
                                      <p:cBhvr>
                                        <p:cTn id="8" dur="250" decel="50000" autoRev="1" fill="hold">
                                          <p:stCondLst>
                                            <p:cond delay="0"/>
                                          </p:stCondLst>
                                        </p:cTn>
                                        <p:tgtEl>
                                          <p:spTgt spid="24"/>
                                        </p:tgtEl>
                                        <p:attrNameLst>
                                          <p:attrName>ppt_x</p:attrName>
                                        </p:attrNameLst>
                                      </p:cBhvr>
                                    </p:anim>
                                    <p:anim from="(-#ppt_h/2)" to="(#ppt_y)" calcmode="lin" valueType="num">
                                      <p:cBhvr>
                                        <p:cTn id="9" dur="500" fill="hold">
                                          <p:stCondLst>
                                            <p:cond delay="0"/>
                                          </p:stCondLst>
                                        </p:cTn>
                                        <p:tgtEl>
                                          <p:spTgt spid="24"/>
                                        </p:tgtEl>
                                        <p:attrNameLst>
                                          <p:attrName>ppt_y</p:attrName>
                                        </p:attrNameLst>
                                      </p:cBhvr>
                                    </p:anim>
                                    <p:animRot by="21600000">
                                      <p:cBhvr>
                                        <p:cTn id="10" dur="500" fill="hold">
                                          <p:stCondLst>
                                            <p:cond delay="0"/>
                                          </p:stCondLst>
                                        </p:cTn>
                                        <p:tgtEl>
                                          <p:spTgt spid="24"/>
                                        </p:tgtEl>
                                        <p:attrNameLst>
                                          <p:attrName>r</p:attrName>
                                        </p:attrNameLst>
                                      </p:cBhvr>
                                    </p:animRot>
                                  </p:childTnLst>
                                </p:cTn>
                              </p:par>
                            </p:childTnLst>
                          </p:cTn>
                        </p:par>
                        <p:par>
                          <p:cTn id="11" fill="hold">
                            <p:stCondLst>
                              <p:cond delay="2349"/>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par>
                          <p:cTn id="17" fill="hold">
                            <p:stCondLst>
                              <p:cond delay="2849"/>
                            </p:stCondLst>
                            <p:childTnLst>
                              <p:par>
                                <p:cTn id="18" presetID="22" presetClass="entr" presetSubtype="4"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par>
                          <p:cTn id="21" fill="hold">
                            <p:stCondLst>
                              <p:cond delay="3349"/>
                            </p:stCondLst>
                            <p:childTnLst>
                              <p:par>
                                <p:cTn id="22" presetID="23" presetClass="entr" presetSubtype="16"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childTnLst>
                                </p:cTn>
                              </p:par>
                            </p:childTnLst>
                          </p:cTn>
                        </p:par>
                        <p:par>
                          <p:cTn id="26" fill="hold">
                            <p:stCondLst>
                              <p:cond delay="3849"/>
                            </p:stCondLst>
                            <p:childTnLst>
                              <p:par>
                                <p:cTn id="27" presetID="22" presetClass="entr" presetSubtype="4"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par>
                          <p:cTn id="30" fill="hold">
                            <p:stCondLst>
                              <p:cond delay="4349"/>
                            </p:stCondLst>
                            <p:childTnLst>
                              <p:par>
                                <p:cTn id="31" presetID="53" presetClass="entr" presetSubtype="16"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childTnLst>
                          </p:cTn>
                        </p:par>
                        <p:par>
                          <p:cTn id="36" fill="hold">
                            <p:stCondLst>
                              <p:cond delay="4849"/>
                            </p:stCondLst>
                            <p:childTnLst>
                              <p:par>
                                <p:cTn id="37" presetID="10" presetClass="entr" presetSubtype="0"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4912161" y="981439"/>
            <a:ext cx="2453301" cy="1460622"/>
          </a:xfrm>
          <a:prstGeom prst="rect">
            <a:avLst/>
          </a:prstGeom>
          <a:ln w="228600" cap="sq" cmpd="thickThin">
            <a:solidFill>
              <a:srgbClr val="000000"/>
            </a:solidFill>
            <a:prstDash val="solid"/>
            <a:miter lim="800000"/>
            <a:headEnd/>
            <a:tailEnd/>
          </a:ln>
          <a:effectLst>
            <a:innerShdw blurRad="76200">
              <a:srgbClr val="000000"/>
            </a:innerShdw>
          </a:effectLst>
        </p:spPr>
      </p:pic>
      <p:pic>
        <p:nvPicPr>
          <p:cNvPr id="4" name="图片 3"/>
          <p:cNvPicPr>
            <a:picLocks noChangeAspect="1"/>
          </p:cNvPicPr>
          <p:nvPr/>
        </p:nvPicPr>
        <p:blipFill>
          <a:blip r:embed="rId3" cstate="print"/>
          <a:stretch>
            <a:fillRect/>
          </a:stretch>
        </p:blipFill>
        <p:spPr>
          <a:xfrm>
            <a:off x="1876092" y="1391810"/>
            <a:ext cx="2181802" cy="1228273"/>
          </a:xfrm>
          <a:prstGeom prst="rect">
            <a:avLst/>
          </a:prstGeom>
          <a:ln w="228600" cap="sq" cmpd="thickThin">
            <a:solidFill>
              <a:srgbClr val="000000"/>
            </a:solidFill>
            <a:prstDash val="solid"/>
            <a:miter lim="800000"/>
            <a:headEnd/>
            <a:tailEnd/>
          </a:ln>
          <a:effectLst>
            <a:innerShdw blurRad="76200">
              <a:srgbClr val="000000"/>
            </a:innerShdw>
          </a:effectLst>
        </p:spPr>
      </p:pic>
      <p:grpSp>
        <p:nvGrpSpPr>
          <p:cNvPr id="5" name="组合 4"/>
          <p:cNvGrpSpPr/>
          <p:nvPr/>
        </p:nvGrpSpPr>
        <p:grpSpPr>
          <a:xfrm>
            <a:off x="1653871" y="2988050"/>
            <a:ext cx="2648512" cy="354826"/>
            <a:chOff x="478921" y="2910657"/>
            <a:chExt cx="2500311" cy="360000"/>
          </a:xfrm>
        </p:grpSpPr>
        <p:sp>
          <p:nvSpPr>
            <p:cNvPr id="6" name="矩形 5"/>
            <p:cNvSpPr/>
            <p:nvPr/>
          </p:nvSpPr>
          <p:spPr>
            <a:xfrm>
              <a:off x="478921" y="2910657"/>
              <a:ext cx="2500311" cy="360000"/>
            </a:xfrm>
            <a:prstGeom prst="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7" name="文本框 6"/>
            <p:cNvSpPr txBox="1"/>
            <p:nvPr/>
          </p:nvSpPr>
          <p:spPr>
            <a:xfrm>
              <a:off x="1073607" y="2965023"/>
              <a:ext cx="1106529" cy="265425"/>
            </a:xfrm>
            <a:prstGeom prst="rect">
              <a:avLst/>
            </a:prstGeom>
            <a:noFill/>
          </p:spPr>
          <p:txBody>
            <a:bodyPr wrap="none" rtlCol="0">
              <a:spAutoFit/>
            </a:bodyPr>
            <a:lstStyle/>
            <a:p>
              <a:pPr algn="ctr"/>
              <a:r>
                <a:rPr lang="zh-CN" altLang="en-US" sz="1100" b="1" dirty="0" smtClean="0">
                  <a:solidFill>
                    <a:schemeClr val="bg1"/>
                  </a:solidFill>
                </a:rPr>
                <a:t>冠军的精彩演示</a:t>
              </a:r>
              <a:endParaRPr lang="zh-CN" altLang="en-US" sz="1100" b="1" dirty="0">
                <a:solidFill>
                  <a:schemeClr val="bg1"/>
                </a:solidFill>
              </a:endParaRPr>
            </a:p>
          </p:txBody>
        </p:sp>
      </p:grpSp>
      <p:grpSp>
        <p:nvGrpSpPr>
          <p:cNvPr id="10" name="组合 13"/>
          <p:cNvGrpSpPr/>
          <p:nvPr/>
        </p:nvGrpSpPr>
        <p:grpSpPr>
          <a:xfrm>
            <a:off x="4691270" y="2725657"/>
            <a:ext cx="2878372" cy="354826"/>
            <a:chOff x="406306" y="2717043"/>
            <a:chExt cx="2500311" cy="360000"/>
          </a:xfrm>
        </p:grpSpPr>
        <p:sp>
          <p:nvSpPr>
            <p:cNvPr id="15" name="矩形 14"/>
            <p:cNvSpPr/>
            <p:nvPr/>
          </p:nvSpPr>
          <p:spPr>
            <a:xfrm>
              <a:off x="406306" y="2717043"/>
              <a:ext cx="2500311" cy="360000"/>
            </a:xfrm>
            <a:prstGeom prst="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16" name="文本框 15"/>
            <p:cNvSpPr txBox="1"/>
            <p:nvPr/>
          </p:nvSpPr>
          <p:spPr>
            <a:xfrm>
              <a:off x="1182334" y="2787543"/>
              <a:ext cx="1018164" cy="265425"/>
            </a:xfrm>
            <a:prstGeom prst="rect">
              <a:avLst/>
            </a:prstGeom>
            <a:noFill/>
          </p:spPr>
          <p:txBody>
            <a:bodyPr wrap="none" rtlCol="0">
              <a:spAutoFit/>
            </a:bodyPr>
            <a:lstStyle/>
            <a:p>
              <a:pPr algn="ctr"/>
              <a:r>
                <a:rPr lang="zh-CN" altLang="en-US" sz="1100" b="1" dirty="0" smtClean="0">
                  <a:solidFill>
                    <a:schemeClr val="bg1"/>
                  </a:solidFill>
                </a:rPr>
                <a:t>火爆的互动环节</a:t>
              </a:r>
              <a:endParaRPr lang="zh-CN" altLang="en-US" sz="1100" b="1" dirty="0">
                <a:solidFill>
                  <a:schemeClr val="bg1"/>
                </a:solidFill>
              </a:endParaRPr>
            </a:p>
          </p:txBody>
        </p:sp>
      </p:grpSp>
      <p:sp>
        <p:nvSpPr>
          <p:cNvPr id="22" name="文本框 17"/>
          <p:cNvSpPr txBox="1"/>
          <p:nvPr/>
        </p:nvSpPr>
        <p:spPr>
          <a:xfrm>
            <a:off x="684475" y="199491"/>
            <a:ext cx="5569858" cy="369332"/>
          </a:xfrm>
          <a:prstGeom prst="rect">
            <a:avLst/>
          </a:prstGeom>
          <a:noFill/>
        </p:spPr>
        <p:txBody>
          <a:bodyPr wrap="none" rtlCol="0">
            <a:spAutoFit/>
          </a:bodyPr>
          <a:lstStyle/>
          <a:p>
            <a:r>
              <a:rPr lang="en-US" altLang="zh-CN" sz="1800" dirty="0" smtClean="0"/>
              <a:t>2018</a:t>
            </a:r>
            <a:r>
              <a:rPr lang="zh-CN" altLang="en-US" sz="1800" dirty="0" smtClean="0"/>
              <a:t>中国国际咖啡展 </a:t>
            </a:r>
            <a:r>
              <a:rPr lang="en-US" altLang="zh-CN" sz="1800" dirty="0" smtClean="0"/>
              <a:t>CAFE SHOW CHINA-</a:t>
            </a:r>
            <a:r>
              <a:rPr lang="zh-CN" altLang="en-US" sz="1800" dirty="0" smtClean="0"/>
              <a:t>亚洲咖啡英雄</a:t>
            </a:r>
            <a:endParaRPr lang="zh-CN" altLang="en-US" sz="1800" dirty="0"/>
          </a:p>
        </p:txBody>
      </p:sp>
      <p:sp>
        <p:nvSpPr>
          <p:cNvPr id="19" name="文本框 8"/>
          <p:cNvSpPr txBox="1"/>
          <p:nvPr/>
        </p:nvSpPr>
        <p:spPr>
          <a:xfrm>
            <a:off x="834889" y="3369034"/>
            <a:ext cx="8491993" cy="1360805"/>
          </a:xfrm>
          <a:prstGeom prst="rect">
            <a:avLst/>
          </a:prstGeom>
          <a:noFill/>
        </p:spPr>
        <p:txBody>
          <a:bodyPr wrap="square" lIns="0" tIns="34291" rIns="0" bIns="34291" rtlCol="0">
            <a:spAutoFit/>
          </a:bodyPr>
          <a:lstStyle/>
          <a:p>
            <a:pPr>
              <a:lnSpc>
                <a:spcPct val="150000"/>
              </a:lnSpc>
            </a:pPr>
            <a:r>
              <a:rPr lang="zh-CN" altLang="en-US" dirty="0" smtClean="0">
                <a:solidFill>
                  <a:srgbClr val="663300"/>
                </a:solidFill>
                <a:latin typeface="+mn-ea"/>
              </a:rPr>
              <a:t>        “亚洲咖啡英雄”由人气很高的亚洲咖啡明星组成，并且在现场通过咖啡体验等活动分享</a:t>
            </a:r>
            <a:endParaRPr lang="en-US" altLang="zh-CN" dirty="0" smtClean="0">
              <a:solidFill>
                <a:srgbClr val="663300"/>
              </a:solidFill>
              <a:latin typeface="+mn-ea"/>
            </a:endParaRPr>
          </a:p>
          <a:p>
            <a:pPr>
              <a:lnSpc>
                <a:spcPct val="150000"/>
              </a:lnSpc>
            </a:pPr>
            <a:r>
              <a:rPr lang="zh-CN" altLang="en-US" dirty="0" smtClean="0">
                <a:solidFill>
                  <a:srgbClr val="663300"/>
                </a:solidFill>
                <a:latin typeface="+mn-ea"/>
              </a:rPr>
              <a:t>咖啡产业的知识及咖啡师的创意作品。除此以外，在现场还可以直观的体验拉花表演及其他活动，</a:t>
            </a:r>
            <a:endParaRPr lang="en-US" altLang="zh-CN" dirty="0" smtClean="0">
              <a:solidFill>
                <a:srgbClr val="663300"/>
              </a:solidFill>
              <a:latin typeface="+mn-ea"/>
            </a:endParaRPr>
          </a:p>
          <a:p>
            <a:pPr>
              <a:lnSpc>
                <a:spcPct val="150000"/>
              </a:lnSpc>
            </a:pPr>
            <a:r>
              <a:rPr lang="zh-CN" altLang="en-US" dirty="0" smtClean="0">
                <a:solidFill>
                  <a:srgbClr val="663300"/>
                </a:solidFill>
                <a:latin typeface="+mn-ea"/>
              </a:rPr>
              <a:t>学习更多的咖啡文化。</a:t>
            </a:r>
            <a:r>
              <a:rPr lang="zh-CN" altLang="en-US" dirty="0" smtClean="0">
                <a:solidFill>
                  <a:srgbClr val="663300"/>
                </a:solidFill>
                <a:latin typeface="+mn-ea"/>
                <a:sym typeface="宋体" panose="02010600030101010101" pitchFamily="2" charset="-122"/>
              </a:rPr>
              <a:t>各位嘉宾与咖啡爱好者进行了拉花教学互动，寓学于乐，获得了观众的高</a:t>
            </a:r>
          </a:p>
          <a:p>
            <a:pPr>
              <a:lnSpc>
                <a:spcPct val="150000"/>
              </a:lnSpc>
            </a:pPr>
            <a:r>
              <a:rPr lang="zh-CN" altLang="en-US" dirty="0" smtClean="0">
                <a:solidFill>
                  <a:srgbClr val="663300"/>
                </a:solidFill>
                <a:latin typeface="+mn-ea"/>
                <a:sym typeface="宋体" panose="02010600030101010101" pitchFamily="2" charset="-122"/>
              </a:rPr>
              <a:t>度认可。</a:t>
            </a:r>
            <a:endParaRPr lang="zh-CN" altLang="en-US" dirty="0">
              <a:solidFill>
                <a:srgbClr val="663300"/>
              </a:solidFill>
              <a:latin typeface="+mn-ea"/>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2"/>
                                        </p:tgtEl>
                                        <p:attrNameLst>
                                          <p:attrName>style.visibility</p:attrName>
                                        </p:attrNameLst>
                                      </p:cBhvr>
                                      <p:to>
                                        <p:strVal val="visible"/>
                                      </p:to>
                                    </p:set>
                                    <p:anim by="(-#ppt_w*2)" calcmode="lin" valueType="num">
                                      <p:cBhvr rctx="PPT">
                                        <p:cTn id="7" dur="250" autoRev="1" fill="hold">
                                          <p:stCondLst>
                                            <p:cond delay="0"/>
                                          </p:stCondLst>
                                        </p:cTn>
                                        <p:tgtEl>
                                          <p:spTgt spid="22"/>
                                        </p:tgtEl>
                                        <p:attrNameLst>
                                          <p:attrName>ppt_w</p:attrName>
                                        </p:attrNameLst>
                                      </p:cBhvr>
                                    </p:anim>
                                    <p:anim by="(#ppt_w*0.50)" calcmode="lin" valueType="num">
                                      <p:cBhvr>
                                        <p:cTn id="8" dur="250" decel="50000" autoRev="1" fill="hold">
                                          <p:stCondLst>
                                            <p:cond delay="0"/>
                                          </p:stCondLst>
                                        </p:cTn>
                                        <p:tgtEl>
                                          <p:spTgt spid="22"/>
                                        </p:tgtEl>
                                        <p:attrNameLst>
                                          <p:attrName>ppt_x</p:attrName>
                                        </p:attrNameLst>
                                      </p:cBhvr>
                                    </p:anim>
                                    <p:anim from="(-#ppt_h/2)" to="(#ppt_y)" calcmode="lin" valueType="num">
                                      <p:cBhvr>
                                        <p:cTn id="9" dur="500" fill="hold">
                                          <p:stCondLst>
                                            <p:cond delay="0"/>
                                          </p:stCondLst>
                                        </p:cTn>
                                        <p:tgtEl>
                                          <p:spTgt spid="22"/>
                                        </p:tgtEl>
                                        <p:attrNameLst>
                                          <p:attrName>ppt_y</p:attrName>
                                        </p:attrNameLst>
                                      </p:cBhvr>
                                    </p:anim>
                                    <p:animRot by="21600000">
                                      <p:cBhvr>
                                        <p:cTn id="10" dur="500" fill="hold">
                                          <p:stCondLst>
                                            <p:cond delay="0"/>
                                          </p:stCondLst>
                                        </p:cTn>
                                        <p:tgtEl>
                                          <p:spTgt spid="22"/>
                                        </p:tgtEl>
                                        <p:attrNameLst>
                                          <p:attrName>r</p:attrName>
                                        </p:attrNameLst>
                                      </p:cBhvr>
                                    </p:animRot>
                                  </p:childTnLst>
                                </p:cTn>
                              </p:par>
                            </p:childTnLst>
                          </p:cTn>
                        </p:par>
                        <p:par>
                          <p:cTn id="11" fill="hold">
                            <p:stCondLst>
                              <p:cond delay="2150"/>
                            </p:stCondLst>
                            <p:childTnLst>
                              <p:par>
                                <p:cTn id="12" presetID="53" presetClass="entr" presetSubtype="16"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par>
                          <p:cTn id="17" fill="hold">
                            <p:stCondLst>
                              <p:cond delay="2650"/>
                            </p:stCondLst>
                            <p:childTnLst>
                              <p:par>
                                <p:cTn id="18" presetID="53" presetClass="entr" presetSubtype="16"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par>
                          <p:cTn id="23" fill="hold">
                            <p:stCondLst>
                              <p:cond delay="3150"/>
                            </p:stCondLst>
                            <p:childTnLst>
                              <p:par>
                                <p:cTn id="24" presetID="22" presetClass="entr" presetSubtype="4"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00"/>
                                        <p:tgtEl>
                                          <p:spTgt spid="5"/>
                                        </p:tgtEl>
                                      </p:cBhvr>
                                    </p:animEffect>
                                  </p:childTnLst>
                                </p:cTn>
                              </p:par>
                            </p:childTnLst>
                          </p:cTn>
                        </p:par>
                        <p:par>
                          <p:cTn id="27" fill="hold">
                            <p:stCondLst>
                              <p:cond delay="3650"/>
                            </p:stCondLst>
                            <p:childTnLst>
                              <p:par>
                                <p:cTn id="28" presetID="22" presetClass="entr" presetSubtype="4"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par>
                          <p:cTn id="31" fill="hold">
                            <p:stCondLst>
                              <p:cond delay="4150"/>
                            </p:stCondLst>
                            <p:childTnLst>
                              <p:par>
                                <p:cTn id="32" presetID="41" presetClass="entr" presetSubtype="0" fill="hold" grpId="0" nodeType="afterEffect">
                                  <p:stCondLst>
                                    <p:cond delay="0"/>
                                  </p:stCondLst>
                                  <p:iterate type="lt">
                                    <p:tmPct val="10000"/>
                                  </p:iterate>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19"/>
                                        </p:tgtEl>
                                        <p:attrNameLst>
                                          <p:attrName>ppt_y</p:attrName>
                                        </p:attrNameLst>
                                      </p:cBhvr>
                                      <p:tavLst>
                                        <p:tav tm="0">
                                          <p:val>
                                            <p:strVal val="#ppt_y"/>
                                          </p:val>
                                        </p:tav>
                                        <p:tav tm="100000">
                                          <p:val>
                                            <p:strVal val="#ppt_y"/>
                                          </p:val>
                                        </p:tav>
                                      </p:tavLst>
                                    </p:anim>
                                    <p:anim calcmode="lin" valueType="num">
                                      <p:cBhvr>
                                        <p:cTn id="36"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框 17"/>
          <p:cNvSpPr txBox="1"/>
          <p:nvPr/>
        </p:nvSpPr>
        <p:spPr>
          <a:xfrm>
            <a:off x="684475" y="199491"/>
            <a:ext cx="5108193" cy="646331"/>
          </a:xfrm>
          <a:prstGeom prst="rect">
            <a:avLst/>
          </a:prstGeom>
          <a:noFill/>
        </p:spPr>
        <p:txBody>
          <a:bodyPr wrap="none" rtlCol="0">
            <a:spAutoFit/>
          </a:bodyPr>
          <a:lstStyle/>
          <a:p>
            <a:r>
              <a:rPr lang="en-US" altLang="zh-CN" sz="1800" dirty="0" smtClean="0"/>
              <a:t>2018</a:t>
            </a:r>
            <a:r>
              <a:rPr lang="zh-CN" altLang="en-US" sz="1800" dirty="0" smtClean="0"/>
              <a:t>中国国际咖啡展 </a:t>
            </a:r>
            <a:r>
              <a:rPr lang="en-US" altLang="zh-CN" sz="1800" dirty="0" smtClean="0"/>
              <a:t>CAFE SHOW CHINA-</a:t>
            </a:r>
            <a:r>
              <a:rPr lang="zh-CN" altLang="en-US" sz="1800" dirty="0" smtClean="0"/>
              <a:t>杯测活动</a:t>
            </a:r>
          </a:p>
          <a:p>
            <a:endParaRPr lang="zh-CN" altLang="en-US" sz="1800" dirty="0"/>
          </a:p>
        </p:txBody>
      </p:sp>
      <p:sp>
        <p:nvSpPr>
          <p:cNvPr id="4" name="TextBox 3"/>
          <p:cNvSpPr txBox="1"/>
          <p:nvPr/>
        </p:nvSpPr>
        <p:spPr>
          <a:xfrm>
            <a:off x="244248" y="1081108"/>
            <a:ext cx="3234780" cy="2999740"/>
          </a:xfrm>
          <a:prstGeom prst="rect">
            <a:avLst/>
          </a:prstGeom>
          <a:noFill/>
        </p:spPr>
        <p:txBody>
          <a:bodyPr wrap="square" rtlCol="0">
            <a:spAutoFit/>
          </a:bodyPr>
          <a:lstStyle/>
          <a:p>
            <a:pPr>
              <a:lnSpc>
                <a:spcPct val="150000"/>
              </a:lnSpc>
            </a:pPr>
            <a:r>
              <a:rPr lang="zh-CN" altLang="en-US" dirty="0" smtClean="0">
                <a:solidFill>
                  <a:srgbClr val="663300"/>
                </a:solidFill>
                <a:latin typeface="+mn-ea"/>
              </a:rPr>
              <a:t>        本次咖啡杯测活动由王力咖啡、哥伦比亚国家咖啡生产者协会、谆客福德国际咖啡学院联合举办，为大家带来了精彩的杯测活动。在</a:t>
            </a:r>
            <a:r>
              <a:rPr lang="en-US" altLang="zh-CN" dirty="0" smtClean="0">
                <a:solidFill>
                  <a:srgbClr val="663300"/>
                </a:solidFill>
                <a:latin typeface="+mn-ea"/>
              </a:rPr>
              <a:t>3</a:t>
            </a:r>
            <a:r>
              <a:rPr lang="zh-CN" altLang="en-US" dirty="0" smtClean="0">
                <a:solidFill>
                  <a:srgbClr val="663300"/>
                </a:solidFill>
                <a:latin typeface="+mn-ea"/>
              </a:rPr>
              <a:t>天的杯测活动中，累计有</a:t>
            </a:r>
            <a:r>
              <a:rPr lang="en-US" altLang="zh-CN" dirty="0" smtClean="0">
                <a:solidFill>
                  <a:srgbClr val="663300"/>
                </a:solidFill>
                <a:latin typeface="+mn-ea"/>
              </a:rPr>
              <a:t>600</a:t>
            </a:r>
            <a:r>
              <a:rPr lang="zh-CN" altLang="en-US" dirty="0" smtClean="0">
                <a:solidFill>
                  <a:srgbClr val="663300"/>
                </a:solidFill>
                <a:latin typeface="+mn-ea"/>
              </a:rPr>
              <a:t>多人参加，参加杯测的朋友品尝到了甄选的数款精品咖啡，更与专业杯测评委进行了密切的互动，精品咖啡爱好者对杯测活动给予了高度的评价。</a:t>
            </a:r>
          </a:p>
        </p:txBody>
      </p:sp>
      <p:pic>
        <p:nvPicPr>
          <p:cNvPr id="5" name="图片 4" descr="咖啡杯测.jpg"/>
          <p:cNvPicPr>
            <a:picLocks noChangeAspect="1"/>
          </p:cNvPicPr>
          <p:nvPr/>
        </p:nvPicPr>
        <p:blipFill>
          <a:blip r:embed="rId2" cstate="print"/>
          <a:stretch>
            <a:fillRect/>
          </a:stretch>
        </p:blipFill>
        <p:spPr>
          <a:xfrm rot="811082">
            <a:off x="3576792" y="3025759"/>
            <a:ext cx="1800000" cy="1350000"/>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图片 5" descr="杯测2.jpg"/>
          <p:cNvPicPr>
            <a:picLocks noChangeAspect="1"/>
          </p:cNvPicPr>
          <p:nvPr/>
        </p:nvPicPr>
        <p:blipFill>
          <a:blip r:embed="rId3" cstate="print"/>
          <a:stretch>
            <a:fillRect/>
          </a:stretch>
        </p:blipFill>
        <p:spPr>
          <a:xfrm>
            <a:off x="6819968" y="1311966"/>
            <a:ext cx="1800000" cy="1350000"/>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图片 6" descr="杯测3.jpg"/>
          <p:cNvPicPr>
            <a:picLocks noChangeAspect="1"/>
          </p:cNvPicPr>
          <p:nvPr/>
        </p:nvPicPr>
        <p:blipFill>
          <a:blip r:embed="rId4" cstate="print"/>
          <a:stretch>
            <a:fillRect/>
          </a:stretch>
        </p:blipFill>
        <p:spPr>
          <a:xfrm rot="680506">
            <a:off x="5731496" y="2799353"/>
            <a:ext cx="1440000" cy="1920000"/>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图片 7" descr="杯测5.jpg"/>
          <p:cNvPicPr>
            <a:picLocks noChangeAspect="1"/>
          </p:cNvPicPr>
          <p:nvPr/>
        </p:nvPicPr>
        <p:blipFill>
          <a:blip r:embed="rId5" cstate="print"/>
          <a:stretch>
            <a:fillRect/>
          </a:stretch>
        </p:blipFill>
        <p:spPr>
          <a:xfrm>
            <a:off x="3703667" y="978010"/>
            <a:ext cx="2880000" cy="1920000"/>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37"/>
                                        </p:tgtEl>
                                        <p:attrNameLst>
                                          <p:attrName>style.visibility</p:attrName>
                                        </p:attrNameLst>
                                      </p:cBhvr>
                                      <p:to>
                                        <p:strVal val="visible"/>
                                      </p:to>
                                    </p:set>
                                    <p:anim by="(-#ppt_w*2)" calcmode="lin" valueType="num">
                                      <p:cBhvr rctx="PPT">
                                        <p:cTn id="7" dur="250" autoRev="1" fill="hold">
                                          <p:stCondLst>
                                            <p:cond delay="0"/>
                                          </p:stCondLst>
                                        </p:cTn>
                                        <p:tgtEl>
                                          <p:spTgt spid="37"/>
                                        </p:tgtEl>
                                        <p:attrNameLst>
                                          <p:attrName>ppt_w</p:attrName>
                                        </p:attrNameLst>
                                      </p:cBhvr>
                                    </p:anim>
                                    <p:anim by="(#ppt_w*0.50)" calcmode="lin" valueType="num">
                                      <p:cBhvr>
                                        <p:cTn id="8" dur="250" decel="50000" autoRev="1" fill="hold">
                                          <p:stCondLst>
                                            <p:cond delay="0"/>
                                          </p:stCondLst>
                                        </p:cTn>
                                        <p:tgtEl>
                                          <p:spTgt spid="37"/>
                                        </p:tgtEl>
                                        <p:attrNameLst>
                                          <p:attrName>ppt_x</p:attrName>
                                        </p:attrNameLst>
                                      </p:cBhvr>
                                    </p:anim>
                                    <p:anim from="(-#ppt_h/2)" to="(#ppt_y)" calcmode="lin" valueType="num">
                                      <p:cBhvr>
                                        <p:cTn id="9" dur="500" fill="hold">
                                          <p:stCondLst>
                                            <p:cond delay="0"/>
                                          </p:stCondLst>
                                        </p:cTn>
                                        <p:tgtEl>
                                          <p:spTgt spid="37"/>
                                        </p:tgtEl>
                                        <p:attrNameLst>
                                          <p:attrName>ppt_y</p:attrName>
                                        </p:attrNameLst>
                                      </p:cBhvr>
                                    </p:anim>
                                    <p:animRot by="21600000">
                                      <p:cBhvr>
                                        <p:cTn id="10" dur="500" fill="hold">
                                          <p:stCondLst>
                                            <p:cond delay="0"/>
                                          </p:stCondLst>
                                        </p:cTn>
                                        <p:tgtEl>
                                          <p:spTgt spid="37"/>
                                        </p:tgtEl>
                                        <p:attrNameLst>
                                          <p:attrName>r</p:attrName>
                                        </p:attrNameLst>
                                      </p:cBhvr>
                                    </p:animRot>
                                  </p:childTnLst>
                                </p:cTn>
                              </p:par>
                              <p:par>
                                <p:cTn id="11" presetID="22" presetClass="entr" presetSubtype="1" fill="hold" grpId="0"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1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ox(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ox(i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ox(in)">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ox(in)">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3636459" y="2085435"/>
            <a:ext cx="1859685" cy="360040"/>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1394893" y="2075275"/>
            <a:ext cx="2023775" cy="360040"/>
          </a:xfrm>
          <a:prstGeom prst="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3300"/>
              </a:solidFill>
            </a:endParaRPr>
          </a:p>
        </p:txBody>
      </p:sp>
      <p:sp>
        <p:nvSpPr>
          <p:cNvPr id="36" name="文本框 17"/>
          <p:cNvSpPr txBox="1"/>
          <p:nvPr/>
        </p:nvSpPr>
        <p:spPr>
          <a:xfrm>
            <a:off x="684475" y="199491"/>
            <a:ext cx="6262355" cy="646331"/>
          </a:xfrm>
          <a:prstGeom prst="rect">
            <a:avLst/>
          </a:prstGeom>
          <a:noFill/>
        </p:spPr>
        <p:txBody>
          <a:bodyPr wrap="none" rtlCol="0">
            <a:spAutoFit/>
          </a:bodyPr>
          <a:lstStyle/>
          <a:p>
            <a:r>
              <a:rPr lang="en-US" altLang="zh-CN" sz="1800" dirty="0" smtClean="0"/>
              <a:t>2018</a:t>
            </a:r>
            <a:r>
              <a:rPr lang="zh-CN" altLang="en-US" sz="1800" dirty="0" smtClean="0"/>
              <a:t>中国国际咖啡展 </a:t>
            </a:r>
            <a:r>
              <a:rPr lang="en-US" altLang="zh-CN" sz="1800" dirty="0" smtClean="0"/>
              <a:t>CAFE SHOW CHINA-</a:t>
            </a:r>
            <a:r>
              <a:rPr lang="zh-CN" altLang="en-US" sz="1800" dirty="0" smtClean="0"/>
              <a:t>感谢媒体的大力支持</a:t>
            </a:r>
          </a:p>
          <a:p>
            <a:endParaRPr lang="zh-CN" altLang="en-US" sz="1800" dirty="0"/>
          </a:p>
        </p:txBody>
      </p:sp>
      <p:pic>
        <p:nvPicPr>
          <p:cNvPr id="1027" name="Picture 3"/>
          <p:cNvPicPr>
            <a:picLocks noChangeAspect="1" noChangeArrowheads="1"/>
          </p:cNvPicPr>
          <p:nvPr/>
        </p:nvPicPr>
        <p:blipFill>
          <a:blip r:embed="rId2" cstate="print"/>
          <a:stretch>
            <a:fillRect/>
          </a:stretch>
        </p:blipFill>
        <p:spPr bwMode="auto">
          <a:xfrm>
            <a:off x="3736593" y="766336"/>
            <a:ext cx="1646952" cy="12352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8" name="Picture 3"/>
          <p:cNvPicPr>
            <a:picLocks noChangeAspect="1" noChangeArrowheads="1"/>
          </p:cNvPicPr>
          <p:nvPr/>
        </p:nvPicPr>
        <p:blipFill>
          <a:blip r:embed="rId3" cstate="print"/>
          <a:stretch>
            <a:fillRect/>
          </a:stretch>
        </p:blipFill>
        <p:spPr bwMode="auto">
          <a:xfrm>
            <a:off x="1622094" y="770773"/>
            <a:ext cx="1646952" cy="12352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9" name="Picture 3"/>
          <p:cNvPicPr>
            <a:picLocks noChangeAspect="1" noChangeArrowheads="1"/>
          </p:cNvPicPr>
          <p:nvPr/>
        </p:nvPicPr>
        <p:blipFill>
          <a:blip r:embed="rId4" cstate="print"/>
          <a:stretch>
            <a:fillRect/>
          </a:stretch>
        </p:blipFill>
        <p:spPr bwMode="auto">
          <a:xfrm>
            <a:off x="5827785" y="779228"/>
            <a:ext cx="1723635" cy="1234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4" name="组合 19"/>
          <p:cNvGrpSpPr/>
          <p:nvPr/>
        </p:nvGrpSpPr>
        <p:grpSpPr>
          <a:xfrm>
            <a:off x="2572647" y="4130503"/>
            <a:ext cx="1859685" cy="360040"/>
            <a:chOff x="552075" y="2865457"/>
            <a:chExt cx="1859685" cy="360040"/>
          </a:xfrm>
        </p:grpSpPr>
        <p:sp>
          <p:nvSpPr>
            <p:cNvPr id="17" name="矩形 16"/>
            <p:cNvSpPr/>
            <p:nvPr/>
          </p:nvSpPr>
          <p:spPr>
            <a:xfrm>
              <a:off x="552075" y="2865457"/>
              <a:ext cx="1859685" cy="360040"/>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960969" y="2890560"/>
              <a:ext cx="894080" cy="306705"/>
            </a:xfrm>
            <a:prstGeom prst="rect">
              <a:avLst/>
            </a:prstGeom>
            <a:noFill/>
          </p:spPr>
          <p:txBody>
            <a:bodyPr wrap="none" rtlCol="0">
              <a:spAutoFit/>
            </a:bodyPr>
            <a:lstStyle/>
            <a:p>
              <a:r>
                <a:rPr lang="zh-CN" altLang="en-US" b="1" dirty="0">
                  <a:solidFill>
                    <a:schemeClr val="bg1"/>
                  </a:solidFill>
                </a:rPr>
                <a:t>央视新闻</a:t>
              </a:r>
              <a:endParaRPr lang="en-US" altLang="zh-CN" b="1" dirty="0">
                <a:solidFill>
                  <a:schemeClr val="bg1"/>
                </a:solidFill>
              </a:endParaRPr>
            </a:p>
          </p:txBody>
        </p:sp>
      </p:grpSp>
      <p:grpSp>
        <p:nvGrpSpPr>
          <p:cNvPr id="5" name="组合 26"/>
          <p:cNvGrpSpPr/>
          <p:nvPr/>
        </p:nvGrpSpPr>
        <p:grpSpPr>
          <a:xfrm>
            <a:off x="527321" y="4127963"/>
            <a:ext cx="1859685" cy="360040"/>
            <a:chOff x="552075" y="2865457"/>
            <a:chExt cx="1859685" cy="360040"/>
          </a:xfrm>
        </p:grpSpPr>
        <p:sp>
          <p:nvSpPr>
            <p:cNvPr id="20" name="矩形 19"/>
            <p:cNvSpPr/>
            <p:nvPr/>
          </p:nvSpPr>
          <p:spPr>
            <a:xfrm>
              <a:off x="552075" y="2865457"/>
              <a:ext cx="1859685" cy="360040"/>
            </a:xfrm>
            <a:prstGeom prst="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3300"/>
                </a:solidFill>
              </a:endParaRPr>
            </a:p>
          </p:txBody>
        </p:sp>
        <p:sp>
          <p:nvSpPr>
            <p:cNvPr id="22" name="TextBox 21"/>
            <p:cNvSpPr txBox="1"/>
            <p:nvPr/>
          </p:nvSpPr>
          <p:spPr>
            <a:xfrm>
              <a:off x="795160" y="2880400"/>
              <a:ext cx="1503680" cy="307777"/>
            </a:xfrm>
            <a:prstGeom prst="rect">
              <a:avLst/>
            </a:prstGeom>
            <a:noFill/>
          </p:spPr>
          <p:txBody>
            <a:bodyPr wrap="square" rtlCol="0">
              <a:spAutoFit/>
            </a:bodyPr>
            <a:lstStyle/>
            <a:p>
              <a:r>
                <a:rPr lang="zh-CN" altLang="en-US" b="1" dirty="0" smtClean="0">
                  <a:solidFill>
                    <a:schemeClr val="bg1"/>
                  </a:solidFill>
                </a:rPr>
                <a:t>    视野直播</a:t>
              </a:r>
              <a:endParaRPr lang="zh-CN" altLang="en-US" b="1" dirty="0">
                <a:solidFill>
                  <a:schemeClr val="bg1"/>
                </a:solidFill>
              </a:endParaRPr>
            </a:p>
          </p:txBody>
        </p:sp>
      </p:grpSp>
      <p:sp>
        <p:nvSpPr>
          <p:cNvPr id="26" name="TextBox 25"/>
          <p:cNvSpPr txBox="1"/>
          <p:nvPr/>
        </p:nvSpPr>
        <p:spPr>
          <a:xfrm>
            <a:off x="4985373" y="4139373"/>
            <a:ext cx="1074333" cy="307777"/>
          </a:xfrm>
          <a:prstGeom prst="rect">
            <a:avLst/>
          </a:prstGeom>
          <a:noFill/>
        </p:spPr>
        <p:txBody>
          <a:bodyPr wrap="none" rtlCol="0">
            <a:spAutoFit/>
          </a:bodyPr>
          <a:lstStyle/>
          <a:p>
            <a:r>
              <a:rPr lang="en-US" altLang="zh-CN" dirty="0" smtClean="0">
                <a:solidFill>
                  <a:schemeClr val="bg1"/>
                </a:solidFill>
              </a:rPr>
              <a:t>4 </a:t>
            </a:r>
            <a:r>
              <a:rPr lang="zh-CN" altLang="en-US" dirty="0" smtClean="0">
                <a:solidFill>
                  <a:schemeClr val="bg1"/>
                </a:solidFill>
              </a:rPr>
              <a:t>号 国际馆</a:t>
            </a:r>
            <a:endParaRPr lang="zh-CN" altLang="en-US" dirty="0">
              <a:solidFill>
                <a:schemeClr val="bg1"/>
              </a:solidFill>
            </a:endParaRPr>
          </a:p>
        </p:txBody>
      </p:sp>
      <p:pic>
        <p:nvPicPr>
          <p:cNvPr id="27" name="Picture 3" descr="C:\Users\Administrator\Desktop\P0~L30S1SJZ2AY`M)7$EPYF.pngP0~L30S1SJZ2AY`M)7$EPYF"/>
          <p:cNvPicPr>
            <a:picLocks noChangeAspect="1" noChangeArrowheads="1"/>
          </p:cNvPicPr>
          <p:nvPr/>
        </p:nvPicPr>
        <p:blipFill>
          <a:blip r:embed="rId5" cstate="print"/>
          <a:srcRect/>
          <a:stretch>
            <a:fillRect/>
          </a:stretch>
        </p:blipFill>
        <p:spPr bwMode="auto">
          <a:xfrm>
            <a:off x="2705958" y="2781300"/>
            <a:ext cx="1645062" cy="1234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1" name="Picture 3" descr="C:\Users\Administrator\Desktop\(0_%%{_UFGDXGW`1U$(Q6RH.png(0_%%{_UFGDXGW`1U$(Q6RH"/>
          <p:cNvPicPr>
            <a:picLocks noChangeAspect="1" noChangeArrowheads="1"/>
          </p:cNvPicPr>
          <p:nvPr/>
        </p:nvPicPr>
        <p:blipFill>
          <a:blip r:embed="rId6" cstate="print"/>
          <a:srcRect/>
          <a:stretch>
            <a:fillRect/>
          </a:stretch>
        </p:blipFill>
        <p:spPr bwMode="auto">
          <a:xfrm>
            <a:off x="628192" y="2731027"/>
            <a:ext cx="1634948" cy="1234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2" name="Picture 3" descr="C:\Users\Administrator\Desktop\XHTJZUAB[3UXEK1[BJ%4V~A.pngXHTJZUAB[3UXEK1[BJ%4V~A"/>
          <p:cNvPicPr>
            <a:picLocks noChangeAspect="1" noChangeArrowheads="1"/>
          </p:cNvPicPr>
          <p:nvPr/>
        </p:nvPicPr>
        <p:blipFill>
          <a:blip r:embed="rId7" cstate="print"/>
          <a:srcRect/>
          <a:stretch>
            <a:fillRect/>
          </a:stretch>
        </p:blipFill>
        <p:spPr bwMode="auto">
          <a:xfrm>
            <a:off x="4804506" y="2753376"/>
            <a:ext cx="1642811" cy="1234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7" name="组合 31"/>
          <p:cNvGrpSpPr/>
          <p:nvPr/>
        </p:nvGrpSpPr>
        <p:grpSpPr>
          <a:xfrm>
            <a:off x="6722447" y="4109852"/>
            <a:ext cx="1859685" cy="360040"/>
            <a:chOff x="552075" y="2865457"/>
            <a:chExt cx="1859685" cy="360040"/>
          </a:xfrm>
        </p:grpSpPr>
        <p:sp>
          <p:nvSpPr>
            <p:cNvPr id="43" name="矩形 42"/>
            <p:cNvSpPr/>
            <p:nvPr/>
          </p:nvSpPr>
          <p:spPr>
            <a:xfrm>
              <a:off x="552075" y="2865457"/>
              <a:ext cx="1859685" cy="360040"/>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TextBox 43"/>
            <p:cNvSpPr txBox="1"/>
            <p:nvPr/>
          </p:nvSpPr>
          <p:spPr>
            <a:xfrm>
              <a:off x="907518" y="2904255"/>
              <a:ext cx="902811" cy="307777"/>
            </a:xfrm>
            <a:prstGeom prst="rect">
              <a:avLst/>
            </a:prstGeom>
            <a:noFill/>
          </p:spPr>
          <p:txBody>
            <a:bodyPr wrap="none" rtlCol="0">
              <a:spAutoFit/>
            </a:bodyPr>
            <a:lstStyle/>
            <a:p>
              <a:r>
                <a:rPr lang="zh-CN" altLang="en-US" b="1" dirty="0" smtClean="0">
                  <a:solidFill>
                    <a:schemeClr val="bg1"/>
                  </a:solidFill>
                </a:rPr>
                <a:t>乐视视频</a:t>
              </a:r>
              <a:endParaRPr lang="zh-CN" altLang="en-US" b="1" dirty="0">
                <a:solidFill>
                  <a:schemeClr val="bg1"/>
                </a:solidFill>
              </a:endParaRPr>
            </a:p>
          </p:txBody>
        </p:sp>
      </p:grpSp>
      <p:pic>
        <p:nvPicPr>
          <p:cNvPr id="45" name="Picture 3" descr="C:\Users\Administrator\Desktop\VWRM0F_~~`)M@2}CGVT~I]I.pngVWRM0F_~~`)M@2}CGVT~I]I"/>
          <p:cNvPicPr>
            <a:picLocks noChangeAspect="1" noChangeArrowheads="1"/>
          </p:cNvPicPr>
          <p:nvPr/>
        </p:nvPicPr>
        <p:blipFill>
          <a:blip r:embed="rId8" cstate="print"/>
          <a:srcRect/>
          <a:stretch>
            <a:fillRect/>
          </a:stretch>
        </p:blipFill>
        <p:spPr bwMode="auto">
          <a:xfrm>
            <a:off x="6806648" y="2775106"/>
            <a:ext cx="1643932" cy="1234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8" name="矩形 47"/>
          <p:cNvSpPr/>
          <p:nvPr/>
        </p:nvSpPr>
        <p:spPr>
          <a:xfrm>
            <a:off x="5703614" y="2076600"/>
            <a:ext cx="1859685" cy="360040"/>
          </a:xfrm>
          <a:prstGeom prst="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3300"/>
              </a:solidFill>
            </a:endParaRPr>
          </a:p>
        </p:txBody>
      </p:sp>
      <p:grpSp>
        <p:nvGrpSpPr>
          <p:cNvPr id="9" name="组合 26"/>
          <p:cNvGrpSpPr/>
          <p:nvPr/>
        </p:nvGrpSpPr>
        <p:grpSpPr>
          <a:xfrm>
            <a:off x="4655367" y="4114468"/>
            <a:ext cx="1882932" cy="360040"/>
            <a:chOff x="552075" y="2865457"/>
            <a:chExt cx="1882932" cy="360040"/>
          </a:xfrm>
        </p:grpSpPr>
        <p:sp>
          <p:nvSpPr>
            <p:cNvPr id="51" name="矩形 50"/>
            <p:cNvSpPr/>
            <p:nvPr/>
          </p:nvSpPr>
          <p:spPr>
            <a:xfrm>
              <a:off x="552075" y="2865457"/>
              <a:ext cx="1859685" cy="360040"/>
            </a:xfrm>
            <a:prstGeom prst="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3300"/>
                </a:solidFill>
              </a:endParaRPr>
            </a:p>
          </p:txBody>
        </p:sp>
        <p:sp>
          <p:nvSpPr>
            <p:cNvPr id="52" name="TextBox 51"/>
            <p:cNvSpPr txBox="1"/>
            <p:nvPr/>
          </p:nvSpPr>
          <p:spPr>
            <a:xfrm>
              <a:off x="931327" y="2904254"/>
              <a:ext cx="1503680" cy="306705"/>
            </a:xfrm>
            <a:prstGeom prst="rect">
              <a:avLst/>
            </a:prstGeom>
            <a:noFill/>
          </p:spPr>
          <p:txBody>
            <a:bodyPr wrap="square" rtlCol="0">
              <a:spAutoFit/>
            </a:bodyPr>
            <a:lstStyle/>
            <a:p>
              <a:r>
                <a:rPr lang="zh-CN" altLang="en-US" b="1" dirty="0" smtClean="0">
                  <a:solidFill>
                    <a:schemeClr val="bg1"/>
                  </a:solidFill>
                </a:rPr>
                <a:t>首都经济报道</a:t>
              </a:r>
              <a:endParaRPr lang="zh-CN" altLang="en-US" b="1" dirty="0">
                <a:solidFill>
                  <a:schemeClr val="bg1"/>
                </a:solidFill>
              </a:endParaRPr>
            </a:p>
          </p:txBody>
        </p:sp>
      </p:grpSp>
      <p:sp>
        <p:nvSpPr>
          <p:cNvPr id="33" name="TextBox 32"/>
          <p:cNvSpPr txBox="1"/>
          <p:nvPr/>
        </p:nvSpPr>
        <p:spPr>
          <a:xfrm>
            <a:off x="1983321" y="2105826"/>
            <a:ext cx="660052" cy="307777"/>
          </a:xfrm>
          <a:prstGeom prst="rect">
            <a:avLst/>
          </a:prstGeom>
          <a:noFill/>
        </p:spPr>
        <p:txBody>
          <a:bodyPr wrap="none" rtlCol="0">
            <a:spAutoFit/>
          </a:bodyPr>
          <a:lstStyle/>
          <a:p>
            <a:r>
              <a:rPr lang="en-US" altLang="zh-CN" b="1" dirty="0" smtClean="0">
                <a:solidFill>
                  <a:schemeClr val="bg1"/>
                </a:solidFill>
              </a:rPr>
              <a:t>CCTV2</a:t>
            </a:r>
            <a:endParaRPr lang="en-US" altLang="zh-CN" b="1" dirty="0">
              <a:solidFill>
                <a:schemeClr val="bg1"/>
              </a:solidFill>
            </a:endParaRPr>
          </a:p>
        </p:txBody>
      </p:sp>
      <p:sp>
        <p:nvSpPr>
          <p:cNvPr id="34" name="TextBox 33"/>
          <p:cNvSpPr txBox="1"/>
          <p:nvPr/>
        </p:nvSpPr>
        <p:spPr>
          <a:xfrm>
            <a:off x="4124541" y="2128686"/>
            <a:ext cx="902811" cy="307777"/>
          </a:xfrm>
          <a:prstGeom prst="rect">
            <a:avLst/>
          </a:prstGeom>
          <a:noFill/>
        </p:spPr>
        <p:txBody>
          <a:bodyPr wrap="none" rtlCol="0">
            <a:spAutoFit/>
          </a:bodyPr>
          <a:lstStyle/>
          <a:p>
            <a:r>
              <a:rPr lang="zh-CN" altLang="en-US" b="1" dirty="0" smtClean="0">
                <a:solidFill>
                  <a:schemeClr val="bg1"/>
                </a:solidFill>
              </a:rPr>
              <a:t>北京卫视</a:t>
            </a:r>
            <a:endParaRPr lang="en-US" altLang="zh-CN" b="1" dirty="0">
              <a:solidFill>
                <a:schemeClr val="bg1"/>
              </a:solidFill>
            </a:endParaRPr>
          </a:p>
        </p:txBody>
      </p:sp>
      <p:sp>
        <p:nvSpPr>
          <p:cNvPr id="35" name="TextBox 34"/>
          <p:cNvSpPr txBox="1"/>
          <p:nvPr/>
        </p:nvSpPr>
        <p:spPr>
          <a:xfrm>
            <a:off x="6197181" y="2105826"/>
            <a:ext cx="894080" cy="306705"/>
          </a:xfrm>
          <a:prstGeom prst="rect">
            <a:avLst/>
          </a:prstGeom>
          <a:noFill/>
        </p:spPr>
        <p:txBody>
          <a:bodyPr wrap="none" rtlCol="0">
            <a:spAutoFit/>
          </a:bodyPr>
          <a:lstStyle/>
          <a:p>
            <a:r>
              <a:rPr lang="zh-CN" altLang="en-US" b="1" dirty="0">
                <a:solidFill>
                  <a:schemeClr val="bg1"/>
                </a:solidFill>
              </a:rPr>
              <a:t>央视新闻</a:t>
            </a:r>
            <a:endParaRPr lang="en-US" altLang="zh-CN" b="1" dirty="0">
              <a:solidFill>
                <a:schemeClr val="bg1"/>
              </a:solidFill>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36"/>
                                        </p:tgtEl>
                                        <p:attrNameLst>
                                          <p:attrName>style.visibility</p:attrName>
                                        </p:attrNameLst>
                                      </p:cBhvr>
                                      <p:to>
                                        <p:strVal val="visible"/>
                                      </p:to>
                                    </p:set>
                                    <p:anim by="(-#ppt_w*2)" calcmode="lin" valueType="num">
                                      <p:cBhvr rctx="PPT">
                                        <p:cTn id="7" dur="250" autoRev="1" fill="hold">
                                          <p:stCondLst>
                                            <p:cond delay="0"/>
                                          </p:stCondLst>
                                        </p:cTn>
                                        <p:tgtEl>
                                          <p:spTgt spid="36"/>
                                        </p:tgtEl>
                                        <p:attrNameLst>
                                          <p:attrName>ppt_w</p:attrName>
                                        </p:attrNameLst>
                                      </p:cBhvr>
                                    </p:anim>
                                    <p:anim by="(#ppt_w*0.50)" calcmode="lin" valueType="num">
                                      <p:cBhvr>
                                        <p:cTn id="8" dur="250" decel="50000" autoRev="1" fill="hold">
                                          <p:stCondLst>
                                            <p:cond delay="0"/>
                                          </p:stCondLst>
                                        </p:cTn>
                                        <p:tgtEl>
                                          <p:spTgt spid="36"/>
                                        </p:tgtEl>
                                        <p:attrNameLst>
                                          <p:attrName>ppt_x</p:attrName>
                                        </p:attrNameLst>
                                      </p:cBhvr>
                                    </p:anim>
                                    <p:anim from="(-#ppt_h/2)" to="(#ppt_y)" calcmode="lin" valueType="num">
                                      <p:cBhvr>
                                        <p:cTn id="9" dur="500" fill="hold">
                                          <p:stCondLst>
                                            <p:cond delay="0"/>
                                          </p:stCondLst>
                                        </p:cTn>
                                        <p:tgtEl>
                                          <p:spTgt spid="36"/>
                                        </p:tgtEl>
                                        <p:attrNameLst>
                                          <p:attrName>ppt_y</p:attrName>
                                        </p:attrNameLst>
                                      </p:cBhvr>
                                    </p:anim>
                                    <p:animRot by="21600000">
                                      <p:cBhvr>
                                        <p:cTn id="10" dur="500" fill="hold">
                                          <p:stCondLst>
                                            <p:cond delay="0"/>
                                          </p:stCondLst>
                                        </p:cTn>
                                        <p:tgtEl>
                                          <p:spTgt spid="36"/>
                                        </p:tgtEl>
                                        <p:attrNameLst>
                                          <p:attrName>r</p:attrName>
                                        </p:attrNameLst>
                                      </p:cBhvr>
                                    </p:animRot>
                                  </p:childTnLst>
                                </p:cTn>
                              </p:par>
                            </p:childTnLst>
                          </p:cTn>
                        </p:par>
                        <p:par>
                          <p:cTn id="11" fill="hold">
                            <p:stCondLst>
                              <p:cond delay="2299"/>
                            </p:stCondLst>
                            <p:childTnLst>
                              <p:par>
                                <p:cTn id="12" presetID="53" presetClass="entr" presetSubtype="16" fill="hold" nodeType="afterEffect">
                                  <p:stCondLst>
                                    <p:cond delay="0"/>
                                  </p:stCondLst>
                                  <p:childTnLst>
                                    <p:set>
                                      <p:cBhvr>
                                        <p:cTn id="13" dur="1" fill="hold">
                                          <p:stCondLst>
                                            <p:cond delay="0"/>
                                          </p:stCondLst>
                                        </p:cTn>
                                        <p:tgtEl>
                                          <p:spTgt spid="1027"/>
                                        </p:tgtEl>
                                        <p:attrNameLst>
                                          <p:attrName>style.visibility</p:attrName>
                                        </p:attrNameLst>
                                      </p:cBhvr>
                                      <p:to>
                                        <p:strVal val="visible"/>
                                      </p:to>
                                    </p:set>
                                    <p:anim calcmode="lin" valueType="num">
                                      <p:cBhvr>
                                        <p:cTn id="14" dur="500" fill="hold"/>
                                        <p:tgtEl>
                                          <p:spTgt spid="1027"/>
                                        </p:tgtEl>
                                        <p:attrNameLst>
                                          <p:attrName>ppt_w</p:attrName>
                                        </p:attrNameLst>
                                      </p:cBhvr>
                                      <p:tavLst>
                                        <p:tav tm="0">
                                          <p:val>
                                            <p:fltVal val="0"/>
                                          </p:val>
                                        </p:tav>
                                        <p:tav tm="100000">
                                          <p:val>
                                            <p:strVal val="#ppt_w"/>
                                          </p:val>
                                        </p:tav>
                                      </p:tavLst>
                                    </p:anim>
                                    <p:anim calcmode="lin" valueType="num">
                                      <p:cBhvr>
                                        <p:cTn id="15" dur="500" fill="hold"/>
                                        <p:tgtEl>
                                          <p:spTgt spid="1027"/>
                                        </p:tgtEl>
                                        <p:attrNameLst>
                                          <p:attrName>ppt_h</p:attrName>
                                        </p:attrNameLst>
                                      </p:cBhvr>
                                      <p:tavLst>
                                        <p:tav tm="0">
                                          <p:val>
                                            <p:fltVal val="0"/>
                                          </p:val>
                                        </p:tav>
                                        <p:tav tm="100000">
                                          <p:val>
                                            <p:strVal val="#ppt_h"/>
                                          </p:val>
                                        </p:tav>
                                      </p:tavLst>
                                    </p:anim>
                                    <p:animEffect transition="in" filter="fade">
                                      <p:cBhvr>
                                        <p:cTn id="16" dur="500"/>
                                        <p:tgtEl>
                                          <p:spTgt spid="1027"/>
                                        </p:tgtEl>
                                      </p:cBhvr>
                                    </p:animEffect>
                                  </p:childTnLst>
                                </p:cTn>
                              </p:par>
                            </p:childTnLst>
                          </p:cTn>
                        </p:par>
                        <p:par>
                          <p:cTn id="17" fill="hold">
                            <p:stCondLst>
                              <p:cond delay="2799"/>
                            </p:stCondLst>
                            <p:childTnLst>
                              <p:par>
                                <p:cTn id="18" presetID="53" presetClass="entr" presetSubtype="16" fill="hold" nodeType="after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500" fill="hold"/>
                                        <p:tgtEl>
                                          <p:spTgt spid="38"/>
                                        </p:tgtEl>
                                        <p:attrNameLst>
                                          <p:attrName>ppt_w</p:attrName>
                                        </p:attrNameLst>
                                      </p:cBhvr>
                                      <p:tavLst>
                                        <p:tav tm="0">
                                          <p:val>
                                            <p:fltVal val="0"/>
                                          </p:val>
                                        </p:tav>
                                        <p:tav tm="100000">
                                          <p:val>
                                            <p:strVal val="#ppt_w"/>
                                          </p:val>
                                        </p:tav>
                                      </p:tavLst>
                                    </p:anim>
                                    <p:anim calcmode="lin" valueType="num">
                                      <p:cBhvr>
                                        <p:cTn id="21" dur="500" fill="hold"/>
                                        <p:tgtEl>
                                          <p:spTgt spid="38"/>
                                        </p:tgtEl>
                                        <p:attrNameLst>
                                          <p:attrName>ppt_h</p:attrName>
                                        </p:attrNameLst>
                                      </p:cBhvr>
                                      <p:tavLst>
                                        <p:tav tm="0">
                                          <p:val>
                                            <p:fltVal val="0"/>
                                          </p:val>
                                        </p:tav>
                                        <p:tav tm="100000">
                                          <p:val>
                                            <p:strVal val="#ppt_h"/>
                                          </p:val>
                                        </p:tav>
                                      </p:tavLst>
                                    </p:anim>
                                    <p:animEffect transition="in" filter="fade">
                                      <p:cBhvr>
                                        <p:cTn id="22" dur="500"/>
                                        <p:tgtEl>
                                          <p:spTgt spid="38"/>
                                        </p:tgtEl>
                                      </p:cBhvr>
                                    </p:animEffect>
                                  </p:childTnLst>
                                </p:cTn>
                              </p:par>
                            </p:childTnLst>
                          </p:cTn>
                        </p:par>
                        <p:par>
                          <p:cTn id="23" fill="hold">
                            <p:stCondLst>
                              <p:cond delay="3299"/>
                            </p:stCondLst>
                            <p:childTnLst>
                              <p:par>
                                <p:cTn id="24" presetID="53" presetClass="entr" presetSubtype="16" fill="hold" nodeType="after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par>
                          <p:cTn id="29" fill="hold">
                            <p:stCondLst>
                              <p:cond delay="3799"/>
                            </p:stCondLst>
                            <p:childTnLst>
                              <p:par>
                                <p:cTn id="30" presetID="53" presetClass="entr" presetSubtype="16" fill="hold" nodeType="after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500" fill="hold"/>
                                        <p:tgtEl>
                                          <p:spTgt spid="27"/>
                                        </p:tgtEl>
                                        <p:attrNameLst>
                                          <p:attrName>ppt_w</p:attrName>
                                        </p:attrNameLst>
                                      </p:cBhvr>
                                      <p:tavLst>
                                        <p:tav tm="0">
                                          <p:val>
                                            <p:fltVal val="0"/>
                                          </p:val>
                                        </p:tav>
                                        <p:tav tm="100000">
                                          <p:val>
                                            <p:strVal val="#ppt_w"/>
                                          </p:val>
                                        </p:tav>
                                      </p:tavLst>
                                    </p:anim>
                                    <p:anim calcmode="lin" valueType="num">
                                      <p:cBhvr>
                                        <p:cTn id="33" dur="500" fill="hold"/>
                                        <p:tgtEl>
                                          <p:spTgt spid="27"/>
                                        </p:tgtEl>
                                        <p:attrNameLst>
                                          <p:attrName>ppt_h</p:attrName>
                                        </p:attrNameLst>
                                      </p:cBhvr>
                                      <p:tavLst>
                                        <p:tav tm="0">
                                          <p:val>
                                            <p:fltVal val="0"/>
                                          </p:val>
                                        </p:tav>
                                        <p:tav tm="100000">
                                          <p:val>
                                            <p:strVal val="#ppt_h"/>
                                          </p:val>
                                        </p:tav>
                                      </p:tavLst>
                                    </p:anim>
                                    <p:animEffect transition="in" filter="fade">
                                      <p:cBhvr>
                                        <p:cTn id="34" dur="500"/>
                                        <p:tgtEl>
                                          <p:spTgt spid="27"/>
                                        </p:tgtEl>
                                      </p:cBhvr>
                                    </p:animEffect>
                                  </p:childTnLst>
                                </p:cTn>
                              </p:par>
                              <p:par>
                                <p:cTn id="35" presetID="53" presetClass="entr" presetSubtype="16"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childTnLst>
                          </p:cTn>
                        </p:par>
                        <p:par>
                          <p:cTn id="40" fill="hold">
                            <p:stCondLst>
                              <p:cond delay="4299"/>
                            </p:stCondLst>
                            <p:childTnLst>
                              <p:par>
                                <p:cTn id="41" presetID="53" presetClass="entr" presetSubtype="16" fill="hold" nodeType="after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p:cTn id="43" dur="500" fill="hold"/>
                                        <p:tgtEl>
                                          <p:spTgt spid="31"/>
                                        </p:tgtEl>
                                        <p:attrNameLst>
                                          <p:attrName>ppt_w</p:attrName>
                                        </p:attrNameLst>
                                      </p:cBhvr>
                                      <p:tavLst>
                                        <p:tav tm="0">
                                          <p:val>
                                            <p:fltVal val="0"/>
                                          </p:val>
                                        </p:tav>
                                        <p:tav tm="100000">
                                          <p:val>
                                            <p:strVal val="#ppt_w"/>
                                          </p:val>
                                        </p:tav>
                                      </p:tavLst>
                                    </p:anim>
                                    <p:anim calcmode="lin" valueType="num">
                                      <p:cBhvr>
                                        <p:cTn id="44" dur="500" fill="hold"/>
                                        <p:tgtEl>
                                          <p:spTgt spid="31"/>
                                        </p:tgtEl>
                                        <p:attrNameLst>
                                          <p:attrName>ppt_h</p:attrName>
                                        </p:attrNameLst>
                                      </p:cBhvr>
                                      <p:tavLst>
                                        <p:tav tm="0">
                                          <p:val>
                                            <p:fltVal val="0"/>
                                          </p:val>
                                        </p:tav>
                                        <p:tav tm="100000">
                                          <p:val>
                                            <p:strVal val="#ppt_h"/>
                                          </p:val>
                                        </p:tav>
                                      </p:tavLst>
                                    </p:anim>
                                    <p:animEffect transition="in" filter="fade">
                                      <p:cBhvr>
                                        <p:cTn id="45" dur="500"/>
                                        <p:tgtEl>
                                          <p:spTgt spid="31"/>
                                        </p:tgtEl>
                                      </p:cBhvr>
                                    </p:animEffect>
                                  </p:childTnLst>
                                </p:cTn>
                              </p:par>
                              <p:par>
                                <p:cTn id="46" presetID="53" presetClass="entr" presetSubtype="16" fill="hold" nodeType="with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p:cTn id="48" dur="500" fill="hold"/>
                                        <p:tgtEl>
                                          <p:spTgt spid="5"/>
                                        </p:tgtEl>
                                        <p:attrNameLst>
                                          <p:attrName>ppt_w</p:attrName>
                                        </p:attrNameLst>
                                      </p:cBhvr>
                                      <p:tavLst>
                                        <p:tav tm="0">
                                          <p:val>
                                            <p:fltVal val="0"/>
                                          </p:val>
                                        </p:tav>
                                        <p:tav tm="100000">
                                          <p:val>
                                            <p:strVal val="#ppt_w"/>
                                          </p:val>
                                        </p:tav>
                                      </p:tavLst>
                                    </p:anim>
                                    <p:anim calcmode="lin" valueType="num">
                                      <p:cBhvr>
                                        <p:cTn id="49" dur="500" fill="hold"/>
                                        <p:tgtEl>
                                          <p:spTgt spid="5"/>
                                        </p:tgtEl>
                                        <p:attrNameLst>
                                          <p:attrName>ppt_h</p:attrName>
                                        </p:attrNameLst>
                                      </p:cBhvr>
                                      <p:tavLst>
                                        <p:tav tm="0">
                                          <p:val>
                                            <p:fltVal val="0"/>
                                          </p:val>
                                        </p:tav>
                                        <p:tav tm="100000">
                                          <p:val>
                                            <p:strVal val="#ppt_h"/>
                                          </p:val>
                                        </p:tav>
                                      </p:tavLst>
                                    </p:anim>
                                    <p:animEffect transition="in" filter="fade">
                                      <p:cBhvr>
                                        <p:cTn id="50" dur="500"/>
                                        <p:tgtEl>
                                          <p:spTgt spid="5"/>
                                        </p:tgtEl>
                                      </p:cBhvr>
                                    </p:animEffect>
                                  </p:childTnLst>
                                </p:cTn>
                              </p:par>
                            </p:childTnLst>
                          </p:cTn>
                        </p:par>
                        <p:par>
                          <p:cTn id="51" fill="hold">
                            <p:stCondLst>
                              <p:cond delay="4799"/>
                            </p:stCondLst>
                            <p:childTnLst>
                              <p:par>
                                <p:cTn id="52" presetID="53" presetClass="entr" presetSubtype="16" fill="hold" nodeType="afterEffect">
                                  <p:stCondLst>
                                    <p:cond delay="0"/>
                                  </p:stCondLst>
                                  <p:childTnLst>
                                    <p:set>
                                      <p:cBhvr>
                                        <p:cTn id="53" dur="1" fill="hold">
                                          <p:stCondLst>
                                            <p:cond delay="0"/>
                                          </p:stCondLst>
                                        </p:cTn>
                                        <p:tgtEl>
                                          <p:spTgt spid="45"/>
                                        </p:tgtEl>
                                        <p:attrNameLst>
                                          <p:attrName>style.visibility</p:attrName>
                                        </p:attrNameLst>
                                      </p:cBhvr>
                                      <p:to>
                                        <p:strVal val="visible"/>
                                      </p:to>
                                    </p:set>
                                    <p:anim calcmode="lin" valueType="num">
                                      <p:cBhvr>
                                        <p:cTn id="54" dur="500" fill="hold"/>
                                        <p:tgtEl>
                                          <p:spTgt spid="45"/>
                                        </p:tgtEl>
                                        <p:attrNameLst>
                                          <p:attrName>ppt_w</p:attrName>
                                        </p:attrNameLst>
                                      </p:cBhvr>
                                      <p:tavLst>
                                        <p:tav tm="0">
                                          <p:val>
                                            <p:fltVal val="0"/>
                                          </p:val>
                                        </p:tav>
                                        <p:tav tm="100000">
                                          <p:val>
                                            <p:strVal val="#ppt_w"/>
                                          </p:val>
                                        </p:tav>
                                      </p:tavLst>
                                    </p:anim>
                                    <p:anim calcmode="lin" valueType="num">
                                      <p:cBhvr>
                                        <p:cTn id="55" dur="500" fill="hold"/>
                                        <p:tgtEl>
                                          <p:spTgt spid="45"/>
                                        </p:tgtEl>
                                        <p:attrNameLst>
                                          <p:attrName>ppt_h</p:attrName>
                                        </p:attrNameLst>
                                      </p:cBhvr>
                                      <p:tavLst>
                                        <p:tav tm="0">
                                          <p:val>
                                            <p:fltVal val="0"/>
                                          </p:val>
                                        </p:tav>
                                        <p:tav tm="100000">
                                          <p:val>
                                            <p:strVal val="#ppt_h"/>
                                          </p:val>
                                        </p:tav>
                                      </p:tavLst>
                                    </p:anim>
                                    <p:animEffect transition="in" filter="fade">
                                      <p:cBhvr>
                                        <p:cTn id="56" dur="500"/>
                                        <p:tgtEl>
                                          <p:spTgt spid="45"/>
                                        </p:tgtEl>
                                      </p:cBhvr>
                                    </p:animEffect>
                                  </p:childTnLst>
                                </p:cTn>
                              </p:par>
                              <p:par>
                                <p:cTn id="57" presetID="53" presetClass="entr" presetSubtype="16" fill="hold" nodeType="with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fltVal val="0"/>
                                          </p:val>
                                        </p:tav>
                                        <p:tav tm="100000">
                                          <p:val>
                                            <p:strVal val="#ppt_w"/>
                                          </p:val>
                                        </p:tav>
                                      </p:tavLst>
                                    </p:anim>
                                    <p:anim calcmode="lin" valueType="num">
                                      <p:cBhvr>
                                        <p:cTn id="60" dur="500" fill="hold"/>
                                        <p:tgtEl>
                                          <p:spTgt spid="7"/>
                                        </p:tgtEl>
                                        <p:attrNameLst>
                                          <p:attrName>ppt_h</p:attrName>
                                        </p:attrNameLst>
                                      </p:cBhvr>
                                      <p:tavLst>
                                        <p:tav tm="0">
                                          <p:val>
                                            <p:fltVal val="0"/>
                                          </p:val>
                                        </p:tav>
                                        <p:tav tm="100000">
                                          <p:val>
                                            <p:strVal val="#ppt_h"/>
                                          </p:val>
                                        </p:tav>
                                      </p:tavLst>
                                    </p:anim>
                                    <p:animEffect transition="in" filter="fade">
                                      <p:cBhvr>
                                        <p:cTn id="61" dur="500"/>
                                        <p:tgtEl>
                                          <p:spTgt spid="7"/>
                                        </p:tgtEl>
                                      </p:cBhvr>
                                    </p:animEffect>
                                  </p:childTnLst>
                                </p:cTn>
                              </p:par>
                            </p:childTnLst>
                          </p:cTn>
                        </p:par>
                        <p:par>
                          <p:cTn id="62" fill="hold">
                            <p:stCondLst>
                              <p:cond delay="5299"/>
                            </p:stCondLst>
                            <p:childTnLst>
                              <p:par>
                                <p:cTn id="63" presetID="53" presetClass="entr" presetSubtype="16" fill="hold" nodeType="afterEffect">
                                  <p:stCondLst>
                                    <p:cond delay="0"/>
                                  </p:stCondLst>
                                  <p:childTnLst>
                                    <p:set>
                                      <p:cBhvr>
                                        <p:cTn id="64" dur="1" fill="hold">
                                          <p:stCondLst>
                                            <p:cond delay="0"/>
                                          </p:stCondLst>
                                        </p:cTn>
                                        <p:tgtEl>
                                          <p:spTgt spid="32"/>
                                        </p:tgtEl>
                                        <p:attrNameLst>
                                          <p:attrName>style.visibility</p:attrName>
                                        </p:attrNameLst>
                                      </p:cBhvr>
                                      <p:to>
                                        <p:strVal val="visible"/>
                                      </p:to>
                                    </p:set>
                                    <p:anim calcmode="lin" valueType="num">
                                      <p:cBhvr>
                                        <p:cTn id="65" dur="500" fill="hold"/>
                                        <p:tgtEl>
                                          <p:spTgt spid="32"/>
                                        </p:tgtEl>
                                        <p:attrNameLst>
                                          <p:attrName>ppt_w</p:attrName>
                                        </p:attrNameLst>
                                      </p:cBhvr>
                                      <p:tavLst>
                                        <p:tav tm="0">
                                          <p:val>
                                            <p:fltVal val="0"/>
                                          </p:val>
                                        </p:tav>
                                        <p:tav tm="100000">
                                          <p:val>
                                            <p:strVal val="#ppt_w"/>
                                          </p:val>
                                        </p:tav>
                                      </p:tavLst>
                                    </p:anim>
                                    <p:anim calcmode="lin" valueType="num">
                                      <p:cBhvr>
                                        <p:cTn id="66" dur="500" fill="hold"/>
                                        <p:tgtEl>
                                          <p:spTgt spid="32"/>
                                        </p:tgtEl>
                                        <p:attrNameLst>
                                          <p:attrName>ppt_h</p:attrName>
                                        </p:attrNameLst>
                                      </p:cBhvr>
                                      <p:tavLst>
                                        <p:tav tm="0">
                                          <p:val>
                                            <p:fltVal val="0"/>
                                          </p:val>
                                        </p:tav>
                                        <p:tav tm="100000">
                                          <p:val>
                                            <p:strVal val="#ppt_h"/>
                                          </p:val>
                                        </p:tav>
                                      </p:tavLst>
                                    </p:anim>
                                    <p:animEffect transition="in" filter="fade">
                                      <p:cBhvr>
                                        <p:cTn id="67" dur="500"/>
                                        <p:tgtEl>
                                          <p:spTgt spid="32"/>
                                        </p:tgtEl>
                                      </p:cBhvr>
                                    </p:animEffect>
                                  </p:childTnLst>
                                </p:cTn>
                              </p:par>
                              <p:par>
                                <p:cTn id="68" presetID="53" presetClass="entr" presetSubtype="16" fill="hold" nodeType="withEffect">
                                  <p:stCondLst>
                                    <p:cond delay="0"/>
                                  </p:stCondLst>
                                  <p:childTnLst>
                                    <p:set>
                                      <p:cBhvr>
                                        <p:cTn id="69" dur="1" fill="hold">
                                          <p:stCondLst>
                                            <p:cond delay="0"/>
                                          </p:stCondLst>
                                        </p:cTn>
                                        <p:tgtEl>
                                          <p:spTgt spid="9"/>
                                        </p:tgtEl>
                                        <p:attrNameLst>
                                          <p:attrName>style.visibility</p:attrName>
                                        </p:attrNameLst>
                                      </p:cBhvr>
                                      <p:to>
                                        <p:strVal val="visible"/>
                                      </p:to>
                                    </p:set>
                                    <p:anim calcmode="lin" valueType="num">
                                      <p:cBhvr>
                                        <p:cTn id="70" dur="500" fill="hold"/>
                                        <p:tgtEl>
                                          <p:spTgt spid="9"/>
                                        </p:tgtEl>
                                        <p:attrNameLst>
                                          <p:attrName>ppt_w</p:attrName>
                                        </p:attrNameLst>
                                      </p:cBhvr>
                                      <p:tavLst>
                                        <p:tav tm="0">
                                          <p:val>
                                            <p:fltVal val="0"/>
                                          </p:val>
                                        </p:tav>
                                        <p:tav tm="100000">
                                          <p:val>
                                            <p:strVal val="#ppt_w"/>
                                          </p:val>
                                        </p:tav>
                                      </p:tavLst>
                                    </p:anim>
                                    <p:anim calcmode="lin" valueType="num">
                                      <p:cBhvr>
                                        <p:cTn id="71" dur="500" fill="hold"/>
                                        <p:tgtEl>
                                          <p:spTgt spid="9"/>
                                        </p:tgtEl>
                                        <p:attrNameLst>
                                          <p:attrName>ppt_h</p:attrName>
                                        </p:attrNameLst>
                                      </p:cBhvr>
                                      <p:tavLst>
                                        <p:tav tm="0">
                                          <p:val>
                                            <p:fltVal val="0"/>
                                          </p:val>
                                        </p:tav>
                                        <p:tav tm="100000">
                                          <p:val>
                                            <p:strVal val="#ppt_h"/>
                                          </p:val>
                                        </p:tav>
                                      </p:tavLst>
                                    </p:anim>
                                    <p:animEffect transition="in" filter="fade">
                                      <p:cBhvr>
                                        <p:cTn id="7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stretch>
            <a:fillRect/>
          </a:stretch>
        </p:blipFill>
        <p:spPr>
          <a:xfrm>
            <a:off x="-13335" y="0"/>
            <a:ext cx="12600000" cy="9883127"/>
          </a:xfrm>
          <a:prstGeom prst="rect">
            <a:avLst/>
          </a:prstGeom>
        </p:spPr>
      </p:pic>
      <p:sp>
        <p:nvSpPr>
          <p:cNvPr id="4" name="矩形 3"/>
          <p:cNvSpPr/>
          <p:nvPr/>
        </p:nvSpPr>
        <p:spPr>
          <a:xfrm>
            <a:off x="-5715" y="495935"/>
            <a:ext cx="9759142" cy="2286000"/>
          </a:xfrm>
          <a:prstGeom prst="rect">
            <a:avLst/>
          </a:prstGeom>
          <a:solidFill>
            <a:srgbClr val="6633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p:cNvSpPr txBox="1"/>
          <p:nvPr/>
        </p:nvSpPr>
        <p:spPr>
          <a:xfrm rot="20296049">
            <a:off x="2072483" y="3395563"/>
            <a:ext cx="2727029" cy="461665"/>
          </a:xfrm>
          <a:prstGeom prst="rect">
            <a:avLst/>
          </a:prstGeom>
          <a:noFill/>
        </p:spPr>
        <p:txBody>
          <a:bodyPr wrap="none" rtlCol="0">
            <a:spAutoFit/>
          </a:bodyPr>
          <a:lstStyle/>
          <a:p>
            <a:r>
              <a:rPr lang="en-US" altLang="zh-CN" sz="2400" b="1" dirty="0" smtClean="0">
                <a:solidFill>
                  <a:schemeClr val="bg2"/>
                </a:solidFill>
                <a:latin typeface="Monotype Corsiva" panose="03010101010201010101" pitchFamily="66" charset="0"/>
                <a:ea typeface="微软雅黑" panose="020B0503020204020204" pitchFamily="34" charset="-122"/>
              </a:rPr>
              <a:t>2019 </a:t>
            </a:r>
            <a:r>
              <a:rPr lang="zh-CN" altLang="en-US" sz="2400" b="1" dirty="0" smtClean="0">
                <a:solidFill>
                  <a:schemeClr val="bg2"/>
                </a:solidFill>
                <a:latin typeface="Monotype Corsiva" panose="03010101010201010101" pitchFamily="66" charset="0"/>
                <a:ea typeface="微软雅黑" panose="020B0503020204020204" pitchFamily="34" charset="-122"/>
              </a:rPr>
              <a:t>  </a:t>
            </a:r>
            <a:r>
              <a:rPr lang="en-US" altLang="zh-CN" sz="2400" b="1" dirty="0" smtClean="0">
                <a:solidFill>
                  <a:schemeClr val="bg2"/>
                </a:solidFill>
                <a:latin typeface="Monotype Corsiva" panose="03010101010201010101" pitchFamily="66" charset="0"/>
                <a:ea typeface="微软雅黑" panose="020B0503020204020204" pitchFamily="34" charset="-122"/>
                <a:cs typeface="MV Boli" panose="02000500030200090000" pitchFamily="2" charset="0"/>
              </a:rPr>
              <a:t>CAFE</a:t>
            </a:r>
            <a:r>
              <a:rPr lang="en-US" altLang="zh-CN" sz="2400" b="1" dirty="0" smtClean="0">
                <a:solidFill>
                  <a:schemeClr val="bg2"/>
                </a:solidFill>
                <a:latin typeface="Monotype Corsiva" panose="03010101010201010101" pitchFamily="66" charset="0"/>
                <a:ea typeface="微软雅黑" panose="020B0503020204020204" pitchFamily="34" charset="-122"/>
              </a:rPr>
              <a:t> </a:t>
            </a:r>
            <a:r>
              <a:rPr lang="zh-CN" altLang="en-US" sz="2400" b="1" dirty="0" smtClean="0">
                <a:solidFill>
                  <a:schemeClr val="bg2"/>
                </a:solidFill>
                <a:latin typeface="Monotype Corsiva" panose="03010101010201010101" pitchFamily="66" charset="0"/>
                <a:ea typeface="微软雅黑" panose="020B0503020204020204" pitchFamily="34" charset="-122"/>
              </a:rPr>
              <a:t>   </a:t>
            </a:r>
            <a:r>
              <a:rPr lang="en-US" altLang="zh-CN" sz="2400" b="1" dirty="0" smtClean="0">
                <a:solidFill>
                  <a:schemeClr val="bg2"/>
                </a:solidFill>
                <a:latin typeface="Monotype Corsiva" panose="03010101010201010101" pitchFamily="66" charset="0"/>
                <a:ea typeface="微软雅黑" panose="020B0503020204020204" pitchFamily="34" charset="-122"/>
              </a:rPr>
              <a:t>SHOW</a:t>
            </a:r>
            <a:endParaRPr lang="zh-CN" altLang="en-US" sz="2400" b="1" dirty="0">
              <a:solidFill>
                <a:schemeClr val="bg2"/>
              </a:solidFill>
              <a:latin typeface="Monotype Corsiva" panose="03010101010201010101" pitchFamily="66" charset="0"/>
              <a:ea typeface="微软雅黑" panose="020B0503020204020204" pitchFamily="34" charset="-122"/>
            </a:endParaRPr>
          </a:p>
        </p:txBody>
      </p:sp>
      <p:sp>
        <p:nvSpPr>
          <p:cNvPr id="6" name="TextBox 5"/>
          <p:cNvSpPr txBox="1"/>
          <p:nvPr/>
        </p:nvSpPr>
        <p:spPr>
          <a:xfrm>
            <a:off x="99059" y="504843"/>
            <a:ext cx="6545581" cy="2353310"/>
          </a:xfrm>
          <a:prstGeom prst="rect">
            <a:avLst/>
          </a:prstGeom>
          <a:noFill/>
        </p:spPr>
        <p:txBody>
          <a:bodyPr wrap="square" rtlCol="0">
            <a:spAutoFit/>
          </a:bodyPr>
          <a:lstStyle/>
          <a:p>
            <a:pPr>
              <a:lnSpc>
                <a:spcPct val="150000"/>
              </a:lnSpc>
            </a:pPr>
            <a:r>
              <a:rPr lang="zh-CN" altLang="en-US" dirty="0" smtClean="0">
                <a:solidFill>
                  <a:schemeClr val="bg1"/>
                </a:solidFill>
                <a:latin typeface="+mn-ea"/>
              </a:rPr>
              <a:t>        中国国际咖啡展作为北方地区规模较大、国际化程度较高、观众数</a:t>
            </a:r>
            <a:endParaRPr lang="en-US" altLang="zh-CN" dirty="0" smtClean="0">
              <a:solidFill>
                <a:schemeClr val="bg1"/>
              </a:solidFill>
              <a:latin typeface="+mn-ea"/>
            </a:endParaRPr>
          </a:p>
          <a:p>
            <a:pPr>
              <a:lnSpc>
                <a:spcPct val="150000"/>
              </a:lnSpc>
            </a:pPr>
            <a:r>
              <a:rPr lang="zh-CN" altLang="en-US" dirty="0" smtClean="0">
                <a:solidFill>
                  <a:schemeClr val="bg1"/>
                </a:solidFill>
                <a:latin typeface="+mn-ea"/>
              </a:rPr>
              <a:t>量逐年攀升的咖啡行业展览会，我们旨在为咖啡业内人士以及咖啡爱</a:t>
            </a:r>
            <a:endParaRPr lang="en-US" altLang="zh-CN" dirty="0" smtClean="0">
              <a:solidFill>
                <a:schemeClr val="bg1"/>
              </a:solidFill>
              <a:latin typeface="+mn-ea"/>
            </a:endParaRPr>
          </a:p>
          <a:p>
            <a:pPr>
              <a:lnSpc>
                <a:spcPct val="150000"/>
              </a:lnSpc>
            </a:pPr>
            <a:r>
              <a:rPr lang="zh-CN" altLang="en-US" dirty="0" smtClean="0">
                <a:solidFill>
                  <a:schemeClr val="bg1"/>
                </a:solidFill>
                <a:latin typeface="+mn-ea"/>
              </a:rPr>
              <a:t>好者打造一个以咖啡、精品咖啡馆文化为主题，展现全球各地不同的</a:t>
            </a:r>
            <a:endParaRPr lang="en-US" altLang="zh-CN" dirty="0" smtClean="0">
              <a:solidFill>
                <a:schemeClr val="bg1"/>
              </a:solidFill>
              <a:latin typeface="+mn-ea"/>
            </a:endParaRPr>
          </a:p>
          <a:p>
            <a:pPr>
              <a:lnSpc>
                <a:spcPct val="150000"/>
              </a:lnSpc>
            </a:pPr>
            <a:r>
              <a:rPr lang="zh-CN" altLang="en-US" dirty="0" smtClean="0">
                <a:solidFill>
                  <a:schemeClr val="bg1"/>
                </a:solidFill>
                <a:latin typeface="+mn-ea"/>
              </a:rPr>
              <a:t>咖啡文化、咖啡馆风情的平台，我们立足北京，辐射全国</a:t>
            </a:r>
            <a:r>
              <a:rPr lang="en-US" altLang="zh-CN" dirty="0" smtClean="0">
                <a:solidFill>
                  <a:schemeClr val="bg1"/>
                </a:solidFill>
                <a:latin typeface="+mn-ea"/>
              </a:rPr>
              <a:t>, </a:t>
            </a:r>
            <a:r>
              <a:rPr lang="zh-CN" altLang="en-US" dirty="0" smtClean="0">
                <a:solidFill>
                  <a:schemeClr val="bg1"/>
                </a:solidFill>
                <a:latin typeface="+mn-ea"/>
              </a:rPr>
              <a:t>旨在为客户</a:t>
            </a:r>
            <a:endParaRPr lang="en-US" altLang="zh-CN" dirty="0" smtClean="0">
              <a:solidFill>
                <a:schemeClr val="bg1"/>
              </a:solidFill>
              <a:latin typeface="+mn-ea"/>
            </a:endParaRPr>
          </a:p>
          <a:p>
            <a:pPr>
              <a:lnSpc>
                <a:spcPct val="150000"/>
              </a:lnSpc>
            </a:pPr>
            <a:r>
              <a:rPr lang="zh-CN" altLang="en-US" dirty="0" smtClean="0">
                <a:solidFill>
                  <a:schemeClr val="bg1"/>
                </a:solidFill>
                <a:latin typeface="+mn-ea"/>
              </a:rPr>
              <a:t>提供更多优质选择。</a:t>
            </a:r>
            <a:r>
              <a:rPr lang="zh-CN" altLang="zh-CN" dirty="0" smtClean="0">
                <a:solidFill>
                  <a:schemeClr val="bg1"/>
                </a:solidFill>
                <a:latin typeface="+mn-ea"/>
              </a:rPr>
              <a:t>中国国际咖啡展览会将继续传承历届展会的良</a:t>
            </a:r>
            <a:endParaRPr lang="en-US" altLang="zh-CN" dirty="0" smtClean="0">
              <a:solidFill>
                <a:schemeClr val="bg1"/>
              </a:solidFill>
              <a:latin typeface="+mn-ea"/>
            </a:endParaRPr>
          </a:p>
          <a:p>
            <a:pPr>
              <a:lnSpc>
                <a:spcPct val="150000"/>
              </a:lnSpc>
            </a:pPr>
            <a:r>
              <a:rPr lang="zh-CN" altLang="zh-CN" dirty="0" smtClean="0">
                <a:solidFill>
                  <a:schemeClr val="bg1"/>
                </a:solidFill>
                <a:latin typeface="+mn-ea"/>
              </a:rPr>
              <a:t>好口碑和丰富展会资源，为展商和观众构建最为</a:t>
            </a:r>
            <a:r>
              <a:rPr lang="zh-CN" altLang="en-US" dirty="0" smtClean="0">
                <a:solidFill>
                  <a:schemeClr val="bg1"/>
                </a:solidFill>
                <a:latin typeface="+mn-ea"/>
              </a:rPr>
              <a:t>有效的</a:t>
            </a:r>
            <a:r>
              <a:rPr lang="zh-CN" altLang="zh-CN" dirty="0" smtClean="0">
                <a:solidFill>
                  <a:schemeClr val="bg1"/>
                </a:solidFill>
                <a:latin typeface="+mn-ea"/>
              </a:rPr>
              <a:t>贸易渠道。</a:t>
            </a:r>
            <a:endParaRPr lang="en-US" altLang="zh-CN" dirty="0" smtClean="0">
              <a:solidFill>
                <a:schemeClr val="bg1"/>
              </a:solidFill>
              <a:latin typeface="+mn-ea"/>
            </a:endParaRPr>
          </a:p>
          <a:p>
            <a:pPr>
              <a:lnSpc>
                <a:spcPct val="150000"/>
              </a:lnSpc>
            </a:pPr>
            <a:endParaRPr lang="zh-CN" altLang="en-US" dirty="0" smtClean="0">
              <a:solidFill>
                <a:schemeClr val="bg1"/>
              </a:solidFill>
              <a:latin typeface="+mn-ea"/>
            </a:endParaRPr>
          </a:p>
        </p:txBody>
      </p:sp>
      <p:pic>
        <p:nvPicPr>
          <p:cNvPr id="7" name="图片 6" descr="2019.jpg"/>
          <p:cNvPicPr>
            <a:picLocks noChangeAspect="1"/>
          </p:cNvPicPr>
          <p:nvPr/>
        </p:nvPicPr>
        <p:blipFill>
          <a:blip r:embed="rId3" cstate="print"/>
          <a:stretch>
            <a:fillRect/>
          </a:stretch>
        </p:blipFill>
        <p:spPr>
          <a:xfrm>
            <a:off x="6053799" y="-175260"/>
            <a:ext cx="2520000" cy="343636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图片 7" descr="333_副本.png"/>
          <p:cNvPicPr>
            <a:picLocks noChangeAspect="1"/>
          </p:cNvPicPr>
          <p:nvPr/>
        </p:nvPicPr>
        <p:blipFill>
          <a:blip r:embed="rId4" cstate="print"/>
          <a:stretch>
            <a:fillRect/>
          </a:stretch>
        </p:blipFill>
        <p:spPr>
          <a:xfrm>
            <a:off x="6356404" y="3513438"/>
            <a:ext cx="3048264" cy="4061812"/>
          </a:xfrm>
          <a:prstGeom prst="rect">
            <a:avLst/>
          </a:prstGeom>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par>
                                <p:cTn id="8" presetID="22" presetClass="entr" presetSubtype="1" fill="hold" grpId="0"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175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nodeType="clickEffect">
                                  <p:stCondLst>
                                    <p:cond delay="0"/>
                                  </p:stCondLst>
                                  <p:childTnLst>
                                    <p:animRot by="21600000">
                                      <p:cBhvr>
                                        <p:cTn id="20" dur="2000" fill="hold"/>
                                        <p:tgtEl>
                                          <p:spTgt spid="7"/>
                                        </p:tgtEl>
                                        <p:attrNameLst>
                                          <p:attrName>r</p:attrName>
                                        </p:attrNameLst>
                                      </p:cBhvr>
                                    </p:animRot>
                                  </p:childTnLst>
                                </p:cTn>
                              </p:par>
                              <p:par>
                                <p:cTn id="21" presetID="12" presetClass="entr" presetSubtype="4" fill="hold" grpId="0" nodeType="withEffect">
                                  <p:stCondLst>
                                    <p:cond delay="0"/>
                                  </p:stCondLst>
                                  <p:iterate type="lt">
                                    <p:tmPct val="10000"/>
                                  </p:iterate>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p:tgtEl>
                                          <p:spTgt spid="5"/>
                                        </p:tgtEl>
                                        <p:attrNameLst>
                                          <p:attrName>ppt_y</p:attrName>
                                        </p:attrNameLst>
                                      </p:cBhvr>
                                      <p:tavLst>
                                        <p:tav tm="0">
                                          <p:val>
                                            <p:strVal val="#ppt_y+#ppt_h*1.125000"/>
                                          </p:val>
                                        </p:tav>
                                        <p:tav tm="100000">
                                          <p:val>
                                            <p:strVal val="#ppt_y"/>
                                          </p:val>
                                        </p:tav>
                                      </p:tavLst>
                                    </p:anim>
                                    <p:animEffect transition="in" filter="wipe(up)">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diamond(in)">
                                      <p:cBhvr>
                                        <p:cTn id="2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2" cstate="print"/>
          <a:stretch>
            <a:fillRect/>
          </a:stretch>
        </p:blipFill>
        <p:spPr>
          <a:xfrm>
            <a:off x="8255" y="-537845"/>
            <a:ext cx="9360000" cy="6220501"/>
          </a:xfrm>
          <a:prstGeom prst="rect">
            <a:avLst/>
          </a:prstGeom>
        </p:spPr>
      </p:pic>
      <p:sp>
        <p:nvSpPr>
          <p:cNvPr id="6" name="文本框 5"/>
          <p:cNvSpPr txBox="1"/>
          <p:nvPr/>
        </p:nvSpPr>
        <p:spPr>
          <a:xfrm>
            <a:off x="1524000" y="497617"/>
            <a:ext cx="4367848" cy="2653665"/>
          </a:xfrm>
          <a:prstGeom prst="rect">
            <a:avLst/>
          </a:prstGeom>
          <a:noFill/>
        </p:spPr>
        <p:txBody>
          <a:bodyPr wrap="square" lIns="68581" tIns="34291" rIns="68581" bIns="34291" rtlCol="0">
            <a:spAutoFit/>
          </a:bodyPr>
          <a:lstStyle/>
          <a:p>
            <a:r>
              <a:rPr lang="en-US" altLang="zh-CN" sz="2400" spc="450" dirty="0" smtClean="0">
                <a:solidFill>
                  <a:srgbClr val="663300"/>
                </a:solidFill>
                <a:latin typeface="华文琥珀" panose="02010800040101010101" pitchFamily="2" charset="-122"/>
                <a:ea typeface="华文琥珀" panose="02010800040101010101" pitchFamily="2" charset="-122"/>
              </a:rPr>
              <a:t>2019</a:t>
            </a:r>
            <a:r>
              <a:rPr lang="zh-CN" altLang="en-US" sz="2400" spc="450" dirty="0" smtClean="0">
                <a:solidFill>
                  <a:srgbClr val="663300"/>
                </a:solidFill>
                <a:latin typeface="华文琥珀" panose="02010800040101010101" pitchFamily="2" charset="-122"/>
                <a:ea typeface="华文琥珀" panose="02010800040101010101" pitchFamily="2" charset="-122"/>
              </a:rPr>
              <a:t>中国国际咖啡展</a:t>
            </a:r>
            <a:endParaRPr lang="en-US" altLang="zh-CN" sz="2400" spc="450" dirty="0" smtClean="0">
              <a:solidFill>
                <a:srgbClr val="663300"/>
              </a:solidFill>
              <a:latin typeface="华文琥珀" panose="02010800040101010101" pitchFamily="2" charset="-122"/>
              <a:ea typeface="华文琥珀" panose="02010800040101010101" pitchFamily="2" charset="-122"/>
            </a:endParaRPr>
          </a:p>
          <a:p>
            <a:r>
              <a:rPr lang="en-US" altLang="zh-CN" sz="2400" spc="450" dirty="0" smtClean="0">
                <a:solidFill>
                  <a:srgbClr val="663300"/>
                </a:solidFill>
                <a:latin typeface="华文琥珀" panose="02010800040101010101" pitchFamily="2" charset="-122"/>
                <a:ea typeface="华文琥珀" panose="02010800040101010101" pitchFamily="2" charset="-122"/>
              </a:rPr>
              <a:t>     (9</a:t>
            </a:r>
            <a:r>
              <a:rPr lang="zh-CN" altLang="en-US" sz="2400" spc="450" dirty="0" smtClean="0">
                <a:solidFill>
                  <a:srgbClr val="663300"/>
                </a:solidFill>
                <a:latin typeface="华文琥珀" panose="02010800040101010101" pitchFamily="2" charset="-122"/>
                <a:ea typeface="华文琥珀" panose="02010800040101010101" pitchFamily="2" charset="-122"/>
              </a:rPr>
              <a:t>月</a:t>
            </a:r>
            <a:r>
              <a:rPr lang="en-US" altLang="zh-CN" sz="2400" spc="450" dirty="0" smtClean="0">
                <a:solidFill>
                  <a:srgbClr val="663300"/>
                </a:solidFill>
                <a:latin typeface="华文琥珀" panose="02010800040101010101" pitchFamily="2" charset="-122"/>
                <a:ea typeface="华文琥珀" panose="02010800040101010101" pitchFamily="2" charset="-122"/>
              </a:rPr>
              <a:t>4-6</a:t>
            </a:r>
            <a:r>
              <a:rPr lang="zh-CN" altLang="en-US" sz="2400" spc="450" dirty="0" smtClean="0">
                <a:solidFill>
                  <a:srgbClr val="663300"/>
                </a:solidFill>
                <a:latin typeface="华文琥珀" panose="02010800040101010101" pitchFamily="2" charset="-122"/>
                <a:ea typeface="华文琥珀" panose="02010800040101010101" pitchFamily="2" charset="-122"/>
              </a:rPr>
              <a:t>日）</a:t>
            </a:r>
            <a:endParaRPr lang="en-US" altLang="zh-CN" sz="2400" spc="450" dirty="0" smtClean="0">
              <a:solidFill>
                <a:srgbClr val="663300"/>
              </a:solidFill>
              <a:latin typeface="华文琥珀" panose="02010800040101010101" pitchFamily="2" charset="-122"/>
              <a:ea typeface="华文琥珀" panose="02010800040101010101" pitchFamily="2" charset="-122"/>
            </a:endParaRPr>
          </a:p>
          <a:p>
            <a:r>
              <a:rPr lang="zh-CN" altLang="en-US" sz="2400" spc="450" dirty="0" smtClean="0">
                <a:solidFill>
                  <a:srgbClr val="663300"/>
                </a:solidFill>
                <a:latin typeface="华文琥珀" panose="02010800040101010101" pitchFamily="2" charset="-122"/>
                <a:ea typeface="华文琥珀" panose="02010800040101010101" pitchFamily="2" charset="-122"/>
              </a:rPr>
              <a:t>    期待您的加入</a:t>
            </a:r>
            <a:endParaRPr lang="en-US" altLang="zh-CN" sz="2400" spc="450" dirty="0" smtClean="0">
              <a:solidFill>
                <a:srgbClr val="663300"/>
              </a:solidFill>
              <a:latin typeface="华文琥珀" panose="02010800040101010101" pitchFamily="2" charset="-122"/>
              <a:ea typeface="华文琥珀" panose="02010800040101010101" pitchFamily="2" charset="-122"/>
            </a:endParaRPr>
          </a:p>
          <a:p>
            <a:endParaRPr lang="en-US" altLang="zh-CN" sz="2400" spc="450" dirty="0" smtClean="0">
              <a:solidFill>
                <a:srgbClr val="663300"/>
              </a:solidFill>
              <a:latin typeface="华文琥珀" panose="02010800040101010101" pitchFamily="2" charset="-122"/>
              <a:ea typeface="华文琥珀" panose="02010800040101010101" pitchFamily="2" charset="-122"/>
            </a:endParaRPr>
          </a:p>
          <a:p>
            <a:endParaRPr lang="en-US" altLang="zh-CN" sz="2400" spc="450" dirty="0" smtClean="0">
              <a:solidFill>
                <a:srgbClr val="663300"/>
              </a:solidFill>
              <a:latin typeface="华文琥珀" panose="02010800040101010101" pitchFamily="2" charset="-122"/>
              <a:ea typeface="华文琥珀" panose="02010800040101010101" pitchFamily="2" charset="-122"/>
            </a:endParaRPr>
          </a:p>
          <a:p>
            <a:endParaRPr lang="en-US" altLang="zh-CN" sz="2400" spc="450" dirty="0" smtClean="0">
              <a:solidFill>
                <a:srgbClr val="663300"/>
              </a:solidFill>
              <a:latin typeface="华文琥珀" panose="02010800040101010101" pitchFamily="2" charset="-122"/>
              <a:ea typeface="华文琥珀" panose="02010800040101010101" pitchFamily="2" charset="-122"/>
            </a:endParaRPr>
          </a:p>
          <a:p>
            <a:endParaRPr lang="zh-CN" altLang="en-US" sz="2400" spc="450" dirty="0">
              <a:solidFill>
                <a:srgbClr val="663300"/>
              </a:solidFill>
              <a:latin typeface="华文琥珀" panose="02010800040101010101" pitchFamily="2" charset="-122"/>
              <a:ea typeface="华文琥珀" panose="02010800040101010101" pitchFamily="2" charset="-122"/>
            </a:endParaRPr>
          </a:p>
        </p:txBody>
      </p:sp>
      <p:sp>
        <p:nvSpPr>
          <p:cNvPr id="4" name="Text Box 2"/>
          <p:cNvSpPr txBox="1">
            <a:spLocks noChangeArrowheads="1"/>
          </p:cNvSpPr>
          <p:nvPr/>
        </p:nvSpPr>
        <p:spPr bwMode="auto">
          <a:xfrm>
            <a:off x="560621" y="1736189"/>
            <a:ext cx="5562600" cy="3293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tx1">
                      <a:alpha val="50000"/>
                    </a:schemeClr>
                  </a:outerShdw>
                </a:effectLst>
              </a14:hiddenEffects>
            </a:ext>
          </a:extLst>
        </p:spPr>
        <p:txBody>
          <a:bodyPr>
            <a:spAutoFit/>
          </a:bodyPr>
          <a:lstStyle>
            <a:lvl1pPr eaLnBrk="0" hangingPunct="0">
              <a:defRPr baseline="-25000">
                <a:solidFill>
                  <a:schemeClr val="tx1"/>
                </a:solidFill>
                <a:latin typeface="Arial" panose="020B0604020202020204" pitchFamily="34" charset="0"/>
              </a:defRPr>
            </a:lvl1pPr>
            <a:lvl2pPr marL="742950" indent="-285750" eaLnBrk="0" hangingPunct="0">
              <a:defRPr baseline="-25000">
                <a:solidFill>
                  <a:schemeClr val="tx1"/>
                </a:solidFill>
                <a:latin typeface="Arial" panose="020B0604020202020204" pitchFamily="34" charset="0"/>
              </a:defRPr>
            </a:lvl2pPr>
            <a:lvl3pPr marL="1143000" indent="-228600" eaLnBrk="0" hangingPunct="0">
              <a:defRPr baseline="-25000">
                <a:solidFill>
                  <a:schemeClr val="tx1"/>
                </a:solidFill>
                <a:latin typeface="Arial" panose="020B0604020202020204" pitchFamily="34" charset="0"/>
              </a:defRPr>
            </a:lvl3pPr>
            <a:lvl4pPr marL="1600200" indent="-228600" eaLnBrk="0" hangingPunct="0">
              <a:defRPr baseline="-25000">
                <a:solidFill>
                  <a:schemeClr val="tx1"/>
                </a:solidFill>
                <a:latin typeface="Arial" panose="020B0604020202020204" pitchFamily="34" charset="0"/>
              </a:defRPr>
            </a:lvl4pPr>
            <a:lvl5pPr marL="2057400" indent="-228600" eaLnBrk="0" hangingPunct="0">
              <a:defRPr baseline="-250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aseline="-250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aseline="-250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aseline="-250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aseline="-25000">
                <a:solidFill>
                  <a:schemeClr val="tx1"/>
                </a:solidFill>
                <a:latin typeface="Arial" panose="020B0604020202020204" pitchFamily="34" charset="0"/>
              </a:defRPr>
            </a:lvl9pPr>
          </a:lstStyle>
          <a:p>
            <a:pPr algn="ctr" eaLnBrk="1" hangingPunct="1">
              <a:lnSpc>
                <a:spcPct val="110000"/>
              </a:lnSpc>
            </a:pPr>
            <a:r>
              <a:rPr lang="en-US" altLang="zh-CN" sz="1400" baseline="0" dirty="0" smtClean="0">
                <a:solidFill>
                  <a:srgbClr val="663300"/>
                </a:solidFill>
                <a:effectLst>
                  <a:outerShdw blurRad="38100" dist="38100" dir="2700000" algn="tl">
                    <a:srgbClr val="000000">
                      <a:alpha val="43137"/>
                    </a:srgbClr>
                  </a:outerShdw>
                </a:effectLst>
                <a:latin typeface="华文琥珀" panose="02010800040101010101" pitchFamily="2" charset="-122"/>
                <a:ea typeface="华文琥珀" panose="02010800040101010101" pitchFamily="2" charset="-122"/>
              </a:rPr>
              <a:t>——  </a:t>
            </a:r>
            <a:r>
              <a:rPr lang="zh-CN" altLang="en-US" sz="1400" baseline="0" dirty="0" smtClean="0">
                <a:solidFill>
                  <a:srgbClr val="663300"/>
                </a:solidFill>
                <a:effectLst>
                  <a:outerShdw blurRad="38100" dist="38100" dir="2700000" algn="tl">
                    <a:srgbClr val="000000">
                      <a:alpha val="43137"/>
                    </a:srgbClr>
                  </a:outerShdw>
                </a:effectLst>
                <a:latin typeface="华文琥珀" panose="02010800040101010101" pitchFamily="2" charset="-122"/>
                <a:ea typeface="华文琥珀" panose="02010800040101010101" pitchFamily="2" charset="-122"/>
              </a:rPr>
              <a:t>北京华港展览有限公司 </a:t>
            </a:r>
            <a:r>
              <a:rPr lang="en-US" altLang="zh-CN" sz="1400" baseline="0" dirty="0" smtClean="0">
                <a:solidFill>
                  <a:srgbClr val="663300"/>
                </a:solidFill>
                <a:effectLst>
                  <a:outerShdw blurRad="38100" dist="38100" dir="2700000" algn="tl">
                    <a:srgbClr val="000000">
                      <a:alpha val="43137"/>
                    </a:srgbClr>
                  </a:outerShdw>
                </a:effectLst>
                <a:latin typeface="华文琥珀" panose="02010800040101010101" pitchFamily="2" charset="-122"/>
                <a:ea typeface="华文琥珀" panose="02010800040101010101" pitchFamily="2" charset="-122"/>
              </a:rPr>
              <a:t>EXPORUM——</a:t>
            </a:r>
            <a:endParaRPr lang="en-US" altLang="zh-CN" sz="1400" baseline="0" dirty="0">
              <a:solidFill>
                <a:srgbClr val="663300"/>
              </a:solidFill>
              <a:effectLst>
                <a:outerShdw blurRad="38100" dist="38100" dir="2700000" algn="tl">
                  <a:srgbClr val="000000">
                    <a:alpha val="43137"/>
                  </a:srgbClr>
                </a:outerShdw>
              </a:effectLst>
              <a:latin typeface="华文琥珀" panose="02010800040101010101" pitchFamily="2" charset="-122"/>
              <a:ea typeface="华文琥珀" panose="02010800040101010101" pitchFamily="2" charset="-122"/>
            </a:endParaRPr>
          </a:p>
        </p:txBody>
      </p:sp>
      <p:sp>
        <p:nvSpPr>
          <p:cNvPr id="9" name="Text Box 2"/>
          <p:cNvSpPr txBox="1">
            <a:spLocks noChangeArrowheads="1"/>
          </p:cNvSpPr>
          <p:nvPr/>
        </p:nvSpPr>
        <p:spPr bwMode="auto">
          <a:xfrm>
            <a:off x="1294680" y="2172241"/>
            <a:ext cx="2013035" cy="9130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tx1">
                      <a:alpha val="50000"/>
                    </a:schemeClr>
                  </a:outerShdw>
                </a:effectLst>
              </a14:hiddenEffects>
            </a:ext>
          </a:extLst>
        </p:spPr>
        <p:txBody>
          <a:bodyPr wrap="square">
            <a:spAutoFit/>
          </a:bodyPr>
          <a:lstStyle>
            <a:lvl1pPr eaLnBrk="0" hangingPunct="0">
              <a:defRPr baseline="-25000">
                <a:solidFill>
                  <a:schemeClr val="tx1"/>
                </a:solidFill>
                <a:latin typeface="Arial" panose="020B0604020202020204" pitchFamily="34" charset="0"/>
              </a:defRPr>
            </a:lvl1pPr>
            <a:lvl2pPr marL="742950" indent="-285750" eaLnBrk="0" hangingPunct="0">
              <a:defRPr baseline="-25000">
                <a:solidFill>
                  <a:schemeClr val="tx1"/>
                </a:solidFill>
                <a:latin typeface="Arial" panose="020B0604020202020204" pitchFamily="34" charset="0"/>
              </a:defRPr>
            </a:lvl2pPr>
            <a:lvl3pPr marL="1143000" indent="-228600" eaLnBrk="0" hangingPunct="0">
              <a:defRPr baseline="-25000">
                <a:solidFill>
                  <a:schemeClr val="tx1"/>
                </a:solidFill>
                <a:latin typeface="Arial" panose="020B0604020202020204" pitchFamily="34" charset="0"/>
              </a:defRPr>
            </a:lvl3pPr>
            <a:lvl4pPr marL="1600200" indent="-228600" eaLnBrk="0" hangingPunct="0">
              <a:defRPr baseline="-25000">
                <a:solidFill>
                  <a:schemeClr val="tx1"/>
                </a:solidFill>
                <a:latin typeface="Arial" panose="020B0604020202020204" pitchFamily="34" charset="0"/>
              </a:defRPr>
            </a:lvl4pPr>
            <a:lvl5pPr marL="2057400" indent="-228600" eaLnBrk="0" hangingPunct="0">
              <a:defRPr baseline="-250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aseline="-250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aseline="-250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aseline="-250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aseline="-25000">
                <a:solidFill>
                  <a:schemeClr val="tx1"/>
                </a:solidFill>
                <a:latin typeface="Arial" panose="020B0604020202020204" pitchFamily="34" charset="0"/>
              </a:defRPr>
            </a:lvl9pPr>
          </a:lstStyle>
          <a:p>
            <a:r>
              <a:rPr lang="zh-CN" altLang="en-US" sz="1600" dirty="0" smtClean="0">
                <a:solidFill>
                  <a:srgbClr val="663300"/>
                </a:solidFill>
                <a:latin typeface="+mn-ea"/>
              </a:rPr>
              <a:t>展会信息敬请咨询</a:t>
            </a:r>
          </a:p>
          <a:p>
            <a:r>
              <a:rPr lang="zh-CN" altLang="en-US" sz="1600" dirty="0" smtClean="0">
                <a:solidFill>
                  <a:srgbClr val="663300"/>
                </a:solidFill>
                <a:latin typeface="+mn-ea"/>
              </a:rPr>
              <a:t>联系人：高女士</a:t>
            </a:r>
            <a:r>
              <a:rPr lang="en-US" altLang="zh-CN" sz="1600" dirty="0" smtClean="0">
                <a:solidFill>
                  <a:srgbClr val="663300"/>
                </a:solidFill>
                <a:latin typeface="+mn-ea"/>
              </a:rPr>
              <a:t>/</a:t>
            </a:r>
            <a:r>
              <a:rPr lang="zh-CN" altLang="en-US" sz="1600" dirty="0" smtClean="0">
                <a:solidFill>
                  <a:srgbClr val="663300"/>
                </a:solidFill>
                <a:latin typeface="+mn-ea"/>
              </a:rPr>
              <a:t>辛女士</a:t>
            </a:r>
          </a:p>
          <a:p>
            <a:r>
              <a:rPr lang="zh-CN" altLang="en-US" sz="1600" dirty="0" smtClean="0">
                <a:solidFill>
                  <a:srgbClr val="663300"/>
                </a:solidFill>
                <a:latin typeface="+mn-ea"/>
              </a:rPr>
              <a:t>电话：</a:t>
            </a:r>
            <a:r>
              <a:rPr lang="en-US" altLang="zh-CN" sz="1600" dirty="0" smtClean="0">
                <a:solidFill>
                  <a:srgbClr val="663300"/>
                </a:solidFill>
                <a:latin typeface="+mn-ea"/>
              </a:rPr>
              <a:t>010-84600716/0816</a:t>
            </a:r>
          </a:p>
          <a:p>
            <a:r>
              <a:rPr lang="en-US" altLang="zh-CN" sz="1600" dirty="0" smtClean="0">
                <a:solidFill>
                  <a:srgbClr val="663300"/>
                </a:solidFill>
                <a:latin typeface="+mn-ea"/>
              </a:rPr>
              <a:t/>
            </a:r>
            <a:br>
              <a:rPr lang="en-US" altLang="zh-CN" sz="1600" dirty="0" smtClean="0">
                <a:solidFill>
                  <a:srgbClr val="663300"/>
                </a:solidFill>
                <a:latin typeface="+mn-ea"/>
              </a:rPr>
            </a:br>
            <a:endParaRPr lang="en-US" altLang="zh-CN" sz="1600" dirty="0" smtClean="0">
              <a:solidFill>
                <a:srgbClr val="663300"/>
              </a:solidFill>
              <a:latin typeface="+mn-ea"/>
            </a:endParaRPr>
          </a:p>
        </p:txBody>
      </p:sp>
      <p:sp>
        <p:nvSpPr>
          <p:cNvPr id="7" name="Text Box 2"/>
          <p:cNvSpPr txBox="1">
            <a:spLocks noChangeArrowheads="1"/>
          </p:cNvSpPr>
          <p:nvPr/>
        </p:nvSpPr>
        <p:spPr bwMode="auto">
          <a:xfrm>
            <a:off x="3290485" y="2168431"/>
            <a:ext cx="26607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tx1">
                      <a:alpha val="50000"/>
                    </a:schemeClr>
                  </a:outerShdw>
                </a:effectLst>
              </a14:hiddenEffects>
            </a:ext>
          </a:extLst>
        </p:spPr>
        <p:txBody>
          <a:bodyPr wrap="square">
            <a:spAutoFit/>
          </a:bodyPr>
          <a:lstStyle>
            <a:lvl1pPr eaLnBrk="0" hangingPunct="0">
              <a:defRPr baseline="-25000">
                <a:solidFill>
                  <a:schemeClr val="tx1"/>
                </a:solidFill>
                <a:latin typeface="Arial" panose="020B0604020202020204" pitchFamily="34" charset="0"/>
              </a:defRPr>
            </a:lvl1pPr>
            <a:lvl2pPr marL="742950" indent="-285750" eaLnBrk="0" hangingPunct="0">
              <a:defRPr baseline="-25000">
                <a:solidFill>
                  <a:schemeClr val="tx1"/>
                </a:solidFill>
                <a:latin typeface="Arial" panose="020B0604020202020204" pitchFamily="34" charset="0"/>
              </a:defRPr>
            </a:lvl2pPr>
            <a:lvl3pPr marL="1143000" indent="-228600" eaLnBrk="0" hangingPunct="0">
              <a:defRPr baseline="-25000">
                <a:solidFill>
                  <a:schemeClr val="tx1"/>
                </a:solidFill>
                <a:latin typeface="Arial" panose="020B0604020202020204" pitchFamily="34" charset="0"/>
              </a:defRPr>
            </a:lvl3pPr>
            <a:lvl4pPr marL="1600200" indent="-228600" eaLnBrk="0" hangingPunct="0">
              <a:defRPr baseline="-25000">
                <a:solidFill>
                  <a:schemeClr val="tx1"/>
                </a:solidFill>
                <a:latin typeface="Arial" panose="020B0604020202020204" pitchFamily="34" charset="0"/>
              </a:defRPr>
            </a:lvl4pPr>
            <a:lvl5pPr marL="2057400" indent="-228600" eaLnBrk="0" hangingPunct="0">
              <a:defRPr baseline="-250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aseline="-250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aseline="-250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aseline="-250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aseline="-25000">
                <a:solidFill>
                  <a:schemeClr val="tx1"/>
                </a:solidFill>
                <a:latin typeface="Arial" panose="020B0604020202020204" pitchFamily="34" charset="0"/>
              </a:defRPr>
            </a:lvl9pPr>
          </a:lstStyle>
          <a:p>
            <a:r>
              <a:rPr lang="zh-CN" altLang="en-US" sz="1600" dirty="0" smtClean="0">
                <a:solidFill>
                  <a:srgbClr val="663300"/>
                </a:solidFill>
                <a:latin typeface="+mn-ea"/>
              </a:rPr>
              <a:t>媒体合作敬请咨询</a:t>
            </a:r>
          </a:p>
          <a:p>
            <a:r>
              <a:rPr lang="zh-CN" altLang="en-US" sz="1600" dirty="0" smtClean="0">
                <a:solidFill>
                  <a:srgbClr val="663300"/>
                </a:solidFill>
                <a:latin typeface="+mn-ea"/>
              </a:rPr>
              <a:t>联系人：高女士</a:t>
            </a:r>
            <a:r>
              <a:rPr lang="en-US" altLang="zh-CN" sz="1600" dirty="0" smtClean="0">
                <a:solidFill>
                  <a:srgbClr val="663300"/>
                </a:solidFill>
                <a:latin typeface="+mn-ea"/>
              </a:rPr>
              <a:t>/</a:t>
            </a:r>
            <a:r>
              <a:rPr lang="zh-CN" altLang="en-US" sz="1600" dirty="0" smtClean="0">
                <a:solidFill>
                  <a:srgbClr val="663300"/>
                </a:solidFill>
                <a:latin typeface="+mn-ea"/>
              </a:rPr>
              <a:t>刘女士</a:t>
            </a:r>
            <a:r>
              <a:rPr lang="en-US" altLang="zh-CN" sz="1600" dirty="0" smtClean="0">
                <a:solidFill>
                  <a:srgbClr val="663300"/>
                </a:solidFill>
                <a:latin typeface="+mn-ea"/>
              </a:rPr>
              <a:t>/</a:t>
            </a:r>
            <a:r>
              <a:rPr lang="zh-CN" altLang="en-US" sz="1600" dirty="0" smtClean="0">
                <a:solidFill>
                  <a:srgbClr val="663300"/>
                </a:solidFill>
                <a:latin typeface="+mn-ea"/>
              </a:rPr>
              <a:t>李女士</a:t>
            </a:r>
          </a:p>
          <a:p>
            <a:r>
              <a:rPr lang="zh-CN" altLang="en-US" sz="1600" dirty="0" smtClean="0">
                <a:solidFill>
                  <a:srgbClr val="663300"/>
                </a:solidFill>
                <a:latin typeface="+mn-ea"/>
              </a:rPr>
              <a:t>电话：</a:t>
            </a:r>
            <a:r>
              <a:rPr lang="en-US" altLang="zh-CN" sz="1600" dirty="0" smtClean="0">
                <a:solidFill>
                  <a:srgbClr val="663300"/>
                </a:solidFill>
                <a:latin typeface="+mn-ea"/>
              </a:rPr>
              <a:t>010-84600718/0706/0826</a:t>
            </a:r>
          </a:p>
        </p:txBody>
      </p:sp>
      <p:pic>
        <p:nvPicPr>
          <p:cNvPr id="1026" name="Picture 2" descr="C:\Users\gaodan\Desktop\cafe-logo2019-横竖-cs5_副本.png"/>
          <p:cNvPicPr>
            <a:picLocks noChangeAspect="1" noChangeArrowheads="1"/>
          </p:cNvPicPr>
          <p:nvPr/>
        </p:nvPicPr>
        <p:blipFill>
          <a:blip r:embed="rId3" cstate="print"/>
          <a:srcRect/>
          <a:stretch>
            <a:fillRect/>
          </a:stretch>
        </p:blipFill>
        <p:spPr bwMode="auto">
          <a:xfrm>
            <a:off x="6065682" y="192088"/>
            <a:ext cx="1935158" cy="2383472"/>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bldLvl="0" animBg="1"/>
      <p:bldP spid="9" grpId="0" bldLvl="0" animBg="1"/>
      <p:bldP spid="7"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9"/>
          <p:cNvGrpSpPr/>
          <p:nvPr/>
        </p:nvGrpSpPr>
        <p:grpSpPr>
          <a:xfrm>
            <a:off x="3381987" y="2713563"/>
            <a:ext cx="1859685" cy="360040"/>
            <a:chOff x="552075" y="2865457"/>
            <a:chExt cx="1859685" cy="360040"/>
          </a:xfrm>
        </p:grpSpPr>
        <p:sp>
          <p:nvSpPr>
            <p:cNvPr id="21" name="矩形 20"/>
            <p:cNvSpPr/>
            <p:nvPr/>
          </p:nvSpPr>
          <p:spPr>
            <a:xfrm>
              <a:off x="552075" y="2865457"/>
              <a:ext cx="1859685" cy="360040"/>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TextBox 23"/>
            <p:cNvSpPr txBox="1"/>
            <p:nvPr/>
          </p:nvSpPr>
          <p:spPr>
            <a:xfrm>
              <a:off x="690625" y="2882609"/>
              <a:ext cx="1572866" cy="307777"/>
            </a:xfrm>
            <a:prstGeom prst="rect">
              <a:avLst/>
            </a:prstGeom>
            <a:noFill/>
          </p:spPr>
          <p:txBody>
            <a:bodyPr wrap="none" rtlCol="0">
              <a:spAutoFit/>
            </a:bodyPr>
            <a:lstStyle/>
            <a:p>
              <a:r>
                <a:rPr lang="en-US" altLang="zh-CN" dirty="0" smtClean="0">
                  <a:solidFill>
                    <a:schemeClr val="bg1"/>
                  </a:solidFill>
                </a:rPr>
                <a:t>3</a:t>
              </a:r>
              <a:r>
                <a:rPr lang="zh-CN" altLang="en-US" dirty="0" smtClean="0">
                  <a:solidFill>
                    <a:schemeClr val="bg1"/>
                  </a:solidFill>
                </a:rPr>
                <a:t>号馆 设备机械馆</a:t>
              </a:r>
              <a:endParaRPr lang="zh-CN" altLang="en-US" dirty="0">
                <a:solidFill>
                  <a:schemeClr val="bg1"/>
                </a:solidFill>
              </a:endParaRPr>
            </a:p>
          </p:txBody>
        </p:sp>
      </p:grpSp>
      <p:grpSp>
        <p:nvGrpSpPr>
          <p:cNvPr id="4" name="组合 26"/>
          <p:cNvGrpSpPr/>
          <p:nvPr/>
        </p:nvGrpSpPr>
        <p:grpSpPr>
          <a:xfrm>
            <a:off x="716814" y="2703403"/>
            <a:ext cx="1859685" cy="360040"/>
            <a:chOff x="552075" y="2865457"/>
            <a:chExt cx="1859685" cy="360040"/>
          </a:xfrm>
        </p:grpSpPr>
        <p:sp>
          <p:nvSpPr>
            <p:cNvPr id="28" name="矩形 27"/>
            <p:cNvSpPr/>
            <p:nvPr/>
          </p:nvSpPr>
          <p:spPr>
            <a:xfrm>
              <a:off x="552075" y="2865457"/>
              <a:ext cx="1859685" cy="360040"/>
            </a:xfrm>
            <a:prstGeom prst="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3300"/>
                </a:solidFill>
              </a:endParaRPr>
            </a:p>
          </p:txBody>
        </p:sp>
        <p:sp>
          <p:nvSpPr>
            <p:cNvPr id="29" name="TextBox 28"/>
            <p:cNvSpPr txBox="1"/>
            <p:nvPr/>
          </p:nvSpPr>
          <p:spPr>
            <a:xfrm>
              <a:off x="739501" y="2872449"/>
              <a:ext cx="1503680" cy="307777"/>
            </a:xfrm>
            <a:prstGeom prst="rect">
              <a:avLst/>
            </a:prstGeom>
            <a:noFill/>
          </p:spPr>
          <p:txBody>
            <a:bodyPr wrap="square" rtlCol="0">
              <a:spAutoFit/>
            </a:bodyPr>
            <a:lstStyle/>
            <a:p>
              <a:r>
                <a:rPr lang="en-US" altLang="zh-CN" dirty="0" smtClean="0">
                  <a:solidFill>
                    <a:schemeClr val="bg1"/>
                  </a:solidFill>
                </a:rPr>
                <a:t>2 </a:t>
              </a:r>
              <a:r>
                <a:rPr lang="zh-CN" altLang="en-US" dirty="0" smtClean="0">
                  <a:solidFill>
                    <a:schemeClr val="bg1"/>
                  </a:solidFill>
                </a:rPr>
                <a:t>号馆 原辅料馆</a:t>
              </a:r>
              <a:endParaRPr lang="zh-CN" altLang="en-US" dirty="0">
                <a:solidFill>
                  <a:schemeClr val="bg1"/>
                </a:solidFill>
              </a:endParaRPr>
            </a:p>
          </p:txBody>
        </p:sp>
      </p:grpSp>
      <p:sp>
        <p:nvSpPr>
          <p:cNvPr id="30" name="TextBox 29"/>
          <p:cNvSpPr txBox="1"/>
          <p:nvPr/>
        </p:nvSpPr>
        <p:spPr>
          <a:xfrm>
            <a:off x="751840" y="3321422"/>
            <a:ext cx="7152640" cy="1568450"/>
          </a:xfrm>
          <a:prstGeom prst="rect">
            <a:avLst/>
          </a:prstGeom>
          <a:noFill/>
        </p:spPr>
        <p:txBody>
          <a:bodyPr wrap="square" rtlCol="0">
            <a:spAutoFit/>
          </a:bodyPr>
          <a:lstStyle/>
          <a:p>
            <a:pPr>
              <a:lnSpc>
                <a:spcPct val="150000"/>
              </a:lnSpc>
            </a:pPr>
            <a:r>
              <a:rPr lang="zh-CN" altLang="en-US" sz="1600" dirty="0" smtClean="0">
                <a:solidFill>
                  <a:srgbClr val="663300"/>
                </a:solidFill>
                <a:latin typeface="+mn-ea"/>
              </a:rPr>
              <a:t>       展会共设</a:t>
            </a:r>
            <a:r>
              <a:rPr lang="en-US" altLang="zh-CN" sz="1600" dirty="0" smtClean="0">
                <a:solidFill>
                  <a:srgbClr val="663300"/>
                </a:solidFill>
                <a:latin typeface="+mn-ea"/>
              </a:rPr>
              <a:t>3</a:t>
            </a:r>
            <a:r>
              <a:rPr lang="zh-CN" altLang="en-US" sz="1600" dirty="0" smtClean="0">
                <a:solidFill>
                  <a:srgbClr val="663300"/>
                </a:solidFill>
                <a:latin typeface="+mn-ea"/>
              </a:rPr>
              <a:t>个展馆，展品类别丰富多元，</a:t>
            </a:r>
            <a:r>
              <a:rPr lang="zh-CN" altLang="zh-CN" sz="1600" dirty="0" smtClean="0">
                <a:solidFill>
                  <a:srgbClr val="663300"/>
                </a:solidFill>
                <a:latin typeface="+mn-ea"/>
              </a:rPr>
              <a:t>涵盖了咖啡全产业链及</a:t>
            </a:r>
            <a:r>
              <a:rPr lang="zh-CN" altLang="en-US" sz="1600" dirty="0" smtClean="0">
                <a:solidFill>
                  <a:srgbClr val="663300"/>
                </a:solidFill>
                <a:latin typeface="+mn-ea"/>
              </a:rPr>
              <a:t>相关产</a:t>
            </a:r>
            <a:r>
              <a:rPr lang="zh-CN" altLang="zh-CN" sz="1600" dirty="0" smtClean="0">
                <a:solidFill>
                  <a:srgbClr val="663300"/>
                </a:solidFill>
                <a:latin typeface="+mn-ea"/>
              </a:rPr>
              <a:t>业产品</a:t>
            </a:r>
            <a:r>
              <a:rPr lang="zh-CN" altLang="en-US" sz="1600" dirty="0" smtClean="0">
                <a:solidFill>
                  <a:srgbClr val="663300"/>
                </a:solidFill>
                <a:latin typeface="+mn-ea"/>
              </a:rPr>
              <a:t>，</a:t>
            </a:r>
            <a:r>
              <a:rPr lang="zh-CN" altLang="zh-CN" sz="1600" dirty="0" smtClean="0">
                <a:solidFill>
                  <a:srgbClr val="663300"/>
                </a:solidFill>
                <a:latin typeface="+mn-ea"/>
              </a:rPr>
              <a:t>如咖啡、茶、烘培、冰淇淋、甜品、食材、休闲食品、酒店用品及零售餐饮综合、特许加盟与连锁经营、教育培训、服务等</a:t>
            </a:r>
            <a:r>
              <a:rPr lang="zh-CN" altLang="en-US" sz="1600" dirty="0" smtClean="0">
                <a:solidFill>
                  <a:srgbClr val="663300"/>
                </a:solidFill>
                <a:latin typeface="+mn-ea"/>
              </a:rPr>
              <a:t>， 为广大观众构建一站式采购平台。</a:t>
            </a:r>
            <a:endParaRPr lang="en-US" altLang="zh-CN" sz="1600" dirty="0" smtClean="0">
              <a:solidFill>
                <a:srgbClr val="663300"/>
              </a:solidFill>
            </a:endParaRPr>
          </a:p>
        </p:txBody>
      </p:sp>
      <p:grpSp>
        <p:nvGrpSpPr>
          <p:cNvPr id="5" name="组合 31"/>
          <p:cNvGrpSpPr/>
          <p:nvPr/>
        </p:nvGrpSpPr>
        <p:grpSpPr>
          <a:xfrm>
            <a:off x="6035926" y="2723723"/>
            <a:ext cx="1859685" cy="360040"/>
            <a:chOff x="552075" y="2865457"/>
            <a:chExt cx="1859685" cy="360040"/>
          </a:xfrm>
        </p:grpSpPr>
        <p:sp>
          <p:nvSpPr>
            <p:cNvPr id="33" name="矩形 32"/>
            <p:cNvSpPr/>
            <p:nvPr/>
          </p:nvSpPr>
          <p:spPr>
            <a:xfrm>
              <a:off x="552075" y="2865457"/>
              <a:ext cx="1859685" cy="360040"/>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TextBox 33"/>
            <p:cNvSpPr txBox="1"/>
            <p:nvPr/>
          </p:nvSpPr>
          <p:spPr>
            <a:xfrm>
              <a:off x="883665" y="2872449"/>
              <a:ext cx="1253869" cy="307777"/>
            </a:xfrm>
            <a:prstGeom prst="rect">
              <a:avLst/>
            </a:prstGeom>
            <a:noFill/>
          </p:spPr>
          <p:txBody>
            <a:bodyPr wrap="none" rtlCol="0">
              <a:spAutoFit/>
            </a:bodyPr>
            <a:lstStyle/>
            <a:p>
              <a:r>
                <a:rPr lang="en-US" altLang="zh-CN" dirty="0" smtClean="0">
                  <a:solidFill>
                    <a:schemeClr val="bg1"/>
                  </a:solidFill>
                </a:rPr>
                <a:t>4 </a:t>
              </a:r>
              <a:r>
                <a:rPr lang="zh-CN" altLang="en-US" dirty="0" smtClean="0">
                  <a:solidFill>
                    <a:schemeClr val="bg1"/>
                  </a:solidFill>
                </a:rPr>
                <a:t>号馆 国际馆</a:t>
              </a:r>
              <a:endParaRPr lang="zh-CN" altLang="en-US" dirty="0">
                <a:solidFill>
                  <a:schemeClr val="bg1"/>
                </a:solidFill>
              </a:endParaRPr>
            </a:p>
          </p:txBody>
        </p:sp>
      </p:grpSp>
      <p:sp>
        <p:nvSpPr>
          <p:cNvPr id="36" name="文本框 17"/>
          <p:cNvSpPr txBox="1"/>
          <p:nvPr/>
        </p:nvSpPr>
        <p:spPr>
          <a:xfrm>
            <a:off x="684475" y="199491"/>
            <a:ext cx="5108193" cy="646331"/>
          </a:xfrm>
          <a:prstGeom prst="rect">
            <a:avLst/>
          </a:prstGeom>
          <a:noFill/>
        </p:spPr>
        <p:txBody>
          <a:bodyPr wrap="none" rtlCol="0">
            <a:spAutoFit/>
          </a:bodyPr>
          <a:lstStyle/>
          <a:p>
            <a:r>
              <a:rPr lang="en-US" altLang="zh-CN" sz="1800" dirty="0" smtClean="0"/>
              <a:t>2018</a:t>
            </a:r>
            <a:r>
              <a:rPr lang="zh-CN" altLang="en-US" sz="1800" dirty="0" smtClean="0"/>
              <a:t>中国国际咖啡展 </a:t>
            </a:r>
            <a:r>
              <a:rPr lang="en-US" altLang="zh-CN" sz="1800" dirty="0" smtClean="0"/>
              <a:t>CAFE SHOW CHINA-</a:t>
            </a:r>
            <a:r>
              <a:rPr lang="zh-CN" altLang="en-US" sz="1800" dirty="0" smtClean="0"/>
              <a:t>展馆分布</a:t>
            </a:r>
          </a:p>
          <a:p>
            <a:endParaRPr lang="zh-CN" altLang="en-US" sz="1800"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3378872" y="1412009"/>
            <a:ext cx="1852822" cy="1292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8"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714100" y="1401207"/>
            <a:ext cx="1852821" cy="12922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9"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6036144" y="1420798"/>
            <a:ext cx="1852821" cy="12922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p:cTn id="13" dur="500" fill="hold"/>
                                        <p:tgtEl>
                                          <p:spTgt spid="38"/>
                                        </p:tgtEl>
                                        <p:attrNameLst>
                                          <p:attrName>ppt_w</p:attrName>
                                        </p:attrNameLst>
                                      </p:cBhvr>
                                      <p:tavLst>
                                        <p:tav tm="0">
                                          <p:val>
                                            <p:fltVal val="0"/>
                                          </p:val>
                                        </p:tav>
                                        <p:tav tm="100000">
                                          <p:val>
                                            <p:strVal val="#ppt_w"/>
                                          </p:val>
                                        </p:tav>
                                      </p:tavLst>
                                    </p:anim>
                                    <p:anim calcmode="lin" valueType="num">
                                      <p:cBhvr>
                                        <p:cTn id="14" dur="500" fill="hold"/>
                                        <p:tgtEl>
                                          <p:spTgt spid="38"/>
                                        </p:tgtEl>
                                        <p:attrNameLst>
                                          <p:attrName>ppt_h</p:attrName>
                                        </p:attrNameLst>
                                      </p:cBhvr>
                                      <p:tavLst>
                                        <p:tav tm="0">
                                          <p:val>
                                            <p:fltVal val="0"/>
                                          </p:val>
                                        </p:tav>
                                        <p:tav tm="100000">
                                          <p:val>
                                            <p:strVal val="#ppt_h"/>
                                          </p:val>
                                        </p:tav>
                                      </p:tavLst>
                                    </p:anim>
                                    <p:animEffect transition="in" filter="fade">
                                      <p:cBhvr>
                                        <p:cTn id="15" dur="500"/>
                                        <p:tgtEl>
                                          <p:spTgt spid="38"/>
                                        </p:tgtEl>
                                      </p:cBhvr>
                                    </p:animEffect>
                                  </p:childTnLst>
                                </p:cTn>
                              </p:par>
                              <p:par>
                                <p:cTn id="16" presetID="53"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1027"/>
                                        </p:tgtEl>
                                        <p:attrNameLst>
                                          <p:attrName>style.visibility</p:attrName>
                                        </p:attrNameLst>
                                      </p:cBhvr>
                                      <p:to>
                                        <p:strVal val="visible"/>
                                      </p:to>
                                    </p:set>
                                    <p:anim calcmode="lin" valueType="num">
                                      <p:cBhvr>
                                        <p:cTn id="24" dur="500" fill="hold"/>
                                        <p:tgtEl>
                                          <p:spTgt spid="1027"/>
                                        </p:tgtEl>
                                        <p:attrNameLst>
                                          <p:attrName>ppt_w</p:attrName>
                                        </p:attrNameLst>
                                      </p:cBhvr>
                                      <p:tavLst>
                                        <p:tav tm="0">
                                          <p:val>
                                            <p:fltVal val="0"/>
                                          </p:val>
                                        </p:tav>
                                        <p:tav tm="100000">
                                          <p:val>
                                            <p:strVal val="#ppt_w"/>
                                          </p:val>
                                        </p:tav>
                                      </p:tavLst>
                                    </p:anim>
                                    <p:anim calcmode="lin" valueType="num">
                                      <p:cBhvr>
                                        <p:cTn id="25" dur="500" fill="hold"/>
                                        <p:tgtEl>
                                          <p:spTgt spid="1027"/>
                                        </p:tgtEl>
                                        <p:attrNameLst>
                                          <p:attrName>ppt_h</p:attrName>
                                        </p:attrNameLst>
                                      </p:cBhvr>
                                      <p:tavLst>
                                        <p:tav tm="0">
                                          <p:val>
                                            <p:fltVal val="0"/>
                                          </p:val>
                                        </p:tav>
                                        <p:tav tm="100000">
                                          <p:val>
                                            <p:strVal val="#ppt_h"/>
                                          </p:val>
                                        </p:tav>
                                      </p:tavLst>
                                    </p:anim>
                                    <p:animEffect transition="in" filter="fade">
                                      <p:cBhvr>
                                        <p:cTn id="26" dur="500"/>
                                        <p:tgtEl>
                                          <p:spTgt spid="1027"/>
                                        </p:tgtEl>
                                      </p:cBhvr>
                                    </p:animEffect>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39"/>
                                        </p:tgtEl>
                                        <p:attrNameLst>
                                          <p:attrName>style.visibility</p:attrName>
                                        </p:attrNameLst>
                                      </p:cBhvr>
                                      <p:to>
                                        <p:strVal val="visible"/>
                                      </p:to>
                                    </p:set>
                                    <p:anim calcmode="lin" valueType="num">
                                      <p:cBhvr>
                                        <p:cTn id="30" dur="500" fill="hold"/>
                                        <p:tgtEl>
                                          <p:spTgt spid="39"/>
                                        </p:tgtEl>
                                        <p:attrNameLst>
                                          <p:attrName>ppt_w</p:attrName>
                                        </p:attrNameLst>
                                      </p:cBhvr>
                                      <p:tavLst>
                                        <p:tav tm="0">
                                          <p:val>
                                            <p:fltVal val="0"/>
                                          </p:val>
                                        </p:tav>
                                        <p:tav tm="100000">
                                          <p:val>
                                            <p:strVal val="#ppt_w"/>
                                          </p:val>
                                        </p:tav>
                                      </p:tavLst>
                                    </p:anim>
                                    <p:anim calcmode="lin" valueType="num">
                                      <p:cBhvr>
                                        <p:cTn id="31" dur="500" fill="hold"/>
                                        <p:tgtEl>
                                          <p:spTgt spid="39"/>
                                        </p:tgtEl>
                                        <p:attrNameLst>
                                          <p:attrName>ppt_h</p:attrName>
                                        </p:attrNameLst>
                                      </p:cBhvr>
                                      <p:tavLst>
                                        <p:tav tm="0">
                                          <p:val>
                                            <p:fltVal val="0"/>
                                          </p:val>
                                        </p:tav>
                                        <p:tav tm="100000">
                                          <p:val>
                                            <p:strVal val="#ppt_h"/>
                                          </p:val>
                                        </p:tav>
                                      </p:tavLst>
                                    </p:anim>
                                    <p:animEffect transition="in" filter="fade">
                                      <p:cBhvr>
                                        <p:cTn id="32" dur="500"/>
                                        <p:tgtEl>
                                          <p:spTgt spid="39"/>
                                        </p:tgtEl>
                                      </p:cBhvr>
                                    </p:animEffect>
                                  </p:childTnLst>
                                </p:cTn>
                              </p:par>
                              <p:par>
                                <p:cTn id="33" presetID="53" presetClass="entr" presetSubtype="16"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ppt_w</p:attrName>
                                        </p:attrNameLst>
                                      </p:cBhvr>
                                      <p:tavLst>
                                        <p:tav tm="0">
                                          <p:val>
                                            <p:fltVal val="0"/>
                                          </p:val>
                                        </p:tav>
                                        <p:tav tm="100000">
                                          <p:val>
                                            <p:strVal val="#ppt_w"/>
                                          </p:val>
                                        </p:tav>
                                      </p:tavLst>
                                    </p:anim>
                                    <p:anim calcmode="lin" valueType="num">
                                      <p:cBhvr>
                                        <p:cTn id="36" dur="500" fill="hold"/>
                                        <p:tgtEl>
                                          <p:spTgt spid="5"/>
                                        </p:tgtEl>
                                        <p:attrNameLst>
                                          <p:attrName>ppt_h</p:attrName>
                                        </p:attrNameLst>
                                      </p:cBhvr>
                                      <p:tavLst>
                                        <p:tav tm="0">
                                          <p:val>
                                            <p:fltVal val="0"/>
                                          </p:val>
                                        </p:tav>
                                        <p:tav tm="100000">
                                          <p:val>
                                            <p:strVal val="#ppt_h"/>
                                          </p:val>
                                        </p:tav>
                                      </p:tavLst>
                                    </p:anim>
                                    <p:animEffect transition="in" filter="fade">
                                      <p:cBhvr>
                                        <p:cTn id="37" dur="500"/>
                                        <p:tgtEl>
                                          <p:spTgt spid="5"/>
                                        </p:tgtEl>
                                      </p:cBhvr>
                                    </p:animEffect>
                                  </p:childTnLst>
                                </p:cTn>
                              </p:par>
                            </p:childTnLst>
                          </p:cTn>
                        </p:par>
                        <p:par>
                          <p:cTn id="38" fill="hold">
                            <p:stCondLst>
                              <p:cond delay="2000"/>
                            </p:stCondLst>
                            <p:childTnLst>
                              <p:par>
                                <p:cTn id="39" presetID="56" presetClass="entr" presetSubtype="0" fill="hold" grpId="0" nodeType="afterEffect">
                                  <p:stCondLst>
                                    <p:cond delay="0"/>
                                  </p:stCondLst>
                                  <p:iterate type="lt">
                                    <p:tmPct val="10000"/>
                                  </p:iterate>
                                  <p:childTnLst>
                                    <p:set>
                                      <p:cBhvr>
                                        <p:cTn id="40" dur="1" fill="hold">
                                          <p:stCondLst>
                                            <p:cond delay="0"/>
                                          </p:stCondLst>
                                        </p:cTn>
                                        <p:tgtEl>
                                          <p:spTgt spid="36"/>
                                        </p:tgtEl>
                                        <p:attrNameLst>
                                          <p:attrName>style.visibility</p:attrName>
                                        </p:attrNameLst>
                                      </p:cBhvr>
                                      <p:to>
                                        <p:strVal val="visible"/>
                                      </p:to>
                                    </p:set>
                                    <p:anim by="(-#ppt_w*2)" calcmode="lin" valueType="num">
                                      <p:cBhvr rctx="PPT">
                                        <p:cTn id="41" dur="250" autoRev="1" fill="hold">
                                          <p:stCondLst>
                                            <p:cond delay="0"/>
                                          </p:stCondLst>
                                        </p:cTn>
                                        <p:tgtEl>
                                          <p:spTgt spid="36"/>
                                        </p:tgtEl>
                                        <p:attrNameLst>
                                          <p:attrName>ppt_w</p:attrName>
                                        </p:attrNameLst>
                                      </p:cBhvr>
                                    </p:anim>
                                    <p:anim by="(#ppt_w*0.50)" calcmode="lin" valueType="num">
                                      <p:cBhvr>
                                        <p:cTn id="42" dur="250" decel="50000" autoRev="1" fill="hold">
                                          <p:stCondLst>
                                            <p:cond delay="0"/>
                                          </p:stCondLst>
                                        </p:cTn>
                                        <p:tgtEl>
                                          <p:spTgt spid="36"/>
                                        </p:tgtEl>
                                        <p:attrNameLst>
                                          <p:attrName>ppt_x</p:attrName>
                                        </p:attrNameLst>
                                      </p:cBhvr>
                                    </p:anim>
                                    <p:anim from="(-#ppt_h/2)" to="(#ppt_y)" calcmode="lin" valueType="num">
                                      <p:cBhvr>
                                        <p:cTn id="43" dur="500" fill="hold">
                                          <p:stCondLst>
                                            <p:cond delay="0"/>
                                          </p:stCondLst>
                                        </p:cTn>
                                        <p:tgtEl>
                                          <p:spTgt spid="36"/>
                                        </p:tgtEl>
                                        <p:attrNameLst>
                                          <p:attrName>ppt_y</p:attrName>
                                        </p:attrNameLst>
                                      </p:cBhvr>
                                    </p:anim>
                                    <p:animRot by="21600000">
                                      <p:cBhvr>
                                        <p:cTn id="44" dur="500" fill="hold">
                                          <p:stCondLst>
                                            <p:cond delay="0"/>
                                          </p:stCondLst>
                                        </p:cTn>
                                        <p:tgtEl>
                                          <p:spTgt spid="36"/>
                                        </p:tgtEl>
                                        <p:attrNameLst>
                                          <p:attrName>r</p:attrName>
                                        </p:attrNameLst>
                                      </p:cBhvr>
                                    </p:animRot>
                                  </p:childTnLst>
                                </p:cTn>
                              </p:par>
                            </p:childTnLst>
                          </p:cTn>
                        </p:par>
                        <p:par>
                          <p:cTn id="45" fill="hold">
                            <p:stCondLst>
                              <p:cond delay="3900"/>
                            </p:stCondLst>
                            <p:childTnLst>
                              <p:par>
                                <p:cTn id="46" presetID="22" presetClass="entr" presetSubtype="1" fill="hold" grpId="0" nodeType="after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up)">
                                      <p:cBhvr>
                                        <p:cTn id="4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24"/>
          <p:cNvGrpSpPr/>
          <p:nvPr/>
        </p:nvGrpSpPr>
        <p:grpSpPr>
          <a:xfrm>
            <a:off x="1566406" y="2438400"/>
            <a:ext cx="7092563" cy="1586105"/>
            <a:chOff x="0" y="2390693"/>
            <a:chExt cx="9145588" cy="1586105"/>
          </a:xfrm>
        </p:grpSpPr>
        <p:sp>
          <p:nvSpPr>
            <p:cNvPr id="2" name="矩形 1"/>
            <p:cNvSpPr/>
            <p:nvPr/>
          </p:nvSpPr>
          <p:spPr>
            <a:xfrm>
              <a:off x="639500" y="2942454"/>
              <a:ext cx="468081" cy="962322"/>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4000" rIns="0" bIns="34291" rtlCol="0" anchor="t" anchorCtr="0"/>
            <a:lstStyle/>
            <a:p>
              <a:pPr algn="ctr"/>
              <a:r>
                <a:rPr lang="en-US" altLang="zh-CN" sz="1100" dirty="0" smtClean="0"/>
                <a:t>288</a:t>
              </a:r>
              <a:endParaRPr lang="zh-CN" altLang="en-US" sz="1100" dirty="0"/>
            </a:p>
          </p:txBody>
        </p:sp>
        <p:sp>
          <p:nvSpPr>
            <p:cNvPr id="3" name="矩形 2"/>
            <p:cNvSpPr/>
            <p:nvPr/>
          </p:nvSpPr>
          <p:spPr>
            <a:xfrm>
              <a:off x="2294493" y="2390693"/>
              <a:ext cx="468081" cy="1529987"/>
            </a:xfrm>
            <a:prstGeom prst="rect">
              <a:avLst/>
            </a:prstGeom>
          </p:spPr>
          <p:style>
            <a:lnRef idx="3">
              <a:schemeClr val="lt1"/>
            </a:lnRef>
            <a:fillRef idx="1">
              <a:schemeClr val="accent2"/>
            </a:fillRef>
            <a:effectRef idx="1">
              <a:schemeClr val="accent2"/>
            </a:effectRef>
            <a:fontRef idx="minor">
              <a:schemeClr val="lt1"/>
            </a:fontRef>
          </p:style>
          <p:txBody>
            <a:bodyPr lIns="0" tIns="54000" rIns="0" bIns="34291" rtlCol="0" anchor="t" anchorCtr="0"/>
            <a:lstStyle/>
            <a:p>
              <a:pPr algn="ctr"/>
              <a:r>
                <a:rPr lang="en-US" altLang="zh-CN" sz="1100" dirty="0" smtClean="0"/>
                <a:t>360</a:t>
              </a:r>
              <a:endParaRPr lang="zh-CN" altLang="en-US" sz="1100" dirty="0"/>
            </a:p>
          </p:txBody>
        </p:sp>
        <p:sp>
          <p:nvSpPr>
            <p:cNvPr id="4" name="矩形 3"/>
            <p:cNvSpPr/>
            <p:nvPr/>
          </p:nvSpPr>
          <p:spPr>
            <a:xfrm>
              <a:off x="1460314" y="2788431"/>
              <a:ext cx="468081" cy="1124297"/>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4000" rIns="0" bIns="34291" rtlCol="0" anchor="t" anchorCtr="0"/>
            <a:lstStyle/>
            <a:p>
              <a:pPr algn="ctr"/>
              <a:r>
                <a:rPr lang="en-US" altLang="zh-CN" sz="1100" dirty="0" smtClean="0"/>
                <a:t>308</a:t>
              </a:r>
              <a:endParaRPr lang="zh-CN" altLang="en-US" sz="1100" dirty="0"/>
            </a:p>
          </p:txBody>
        </p:sp>
        <p:sp>
          <p:nvSpPr>
            <p:cNvPr id="13" name="矩形 12"/>
            <p:cNvSpPr/>
            <p:nvPr/>
          </p:nvSpPr>
          <p:spPr>
            <a:xfrm>
              <a:off x="4308848" y="3617513"/>
              <a:ext cx="468081" cy="287264"/>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4000" rIns="0" bIns="34291" rtlCol="0" anchor="t" anchorCtr="0"/>
            <a:lstStyle/>
            <a:p>
              <a:pPr algn="ctr"/>
              <a:r>
                <a:rPr lang="en-US" altLang="zh-CN" sz="1100" dirty="0" smtClean="0"/>
                <a:t>5%</a:t>
              </a:r>
              <a:endParaRPr lang="zh-CN" altLang="en-US" sz="1100" dirty="0"/>
            </a:p>
          </p:txBody>
        </p:sp>
        <p:sp>
          <p:nvSpPr>
            <p:cNvPr id="14" name="矩形 13"/>
            <p:cNvSpPr/>
            <p:nvPr/>
          </p:nvSpPr>
          <p:spPr>
            <a:xfrm>
              <a:off x="0" y="3904776"/>
              <a:ext cx="9145588" cy="7202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1" tIns="34291" rIns="68581" bIns="34291" rtlCol="0" anchor="ctr"/>
            <a:lstStyle/>
            <a:p>
              <a:pPr algn="ctr"/>
              <a:endParaRPr lang="zh-CN" altLang="en-US" sz="900"/>
            </a:p>
          </p:txBody>
        </p:sp>
      </p:grpSp>
      <p:grpSp>
        <p:nvGrpSpPr>
          <p:cNvPr id="19" name="组合 15"/>
          <p:cNvGrpSpPr/>
          <p:nvPr/>
        </p:nvGrpSpPr>
        <p:grpSpPr>
          <a:xfrm>
            <a:off x="1831886" y="1714988"/>
            <a:ext cx="2143766" cy="2908212"/>
            <a:chOff x="3919876" y="926547"/>
            <a:chExt cx="2143393" cy="2907313"/>
          </a:xfrm>
        </p:grpSpPr>
        <p:sp>
          <p:nvSpPr>
            <p:cNvPr id="17" name="TextBox 81"/>
            <p:cNvSpPr txBox="1"/>
            <p:nvPr/>
          </p:nvSpPr>
          <p:spPr>
            <a:xfrm>
              <a:off x="3940641" y="926547"/>
              <a:ext cx="2122628" cy="369218"/>
            </a:xfrm>
            <a:prstGeom prst="rect">
              <a:avLst/>
            </a:prstGeom>
            <a:noFill/>
          </p:spPr>
          <p:txBody>
            <a:bodyPr wrap="square" rtlCol="0">
              <a:spAutoFit/>
            </a:bodyPr>
            <a:lstStyle/>
            <a:p>
              <a:r>
                <a:rPr lang="zh-CN" altLang="en-US" sz="1800" b="1" dirty="0" smtClean="0">
                  <a:solidFill>
                    <a:srgbClr val="663300"/>
                  </a:solidFill>
                  <a:latin typeface="+mn-ea"/>
                </a:rPr>
                <a:t>展商数量持续增长</a:t>
              </a:r>
              <a:endParaRPr lang="zh-CN" altLang="en-US" sz="1800" b="1" dirty="0">
                <a:solidFill>
                  <a:srgbClr val="663300"/>
                </a:solidFill>
                <a:latin typeface="+mn-ea"/>
              </a:endParaRPr>
            </a:p>
          </p:txBody>
        </p:sp>
        <p:sp>
          <p:nvSpPr>
            <p:cNvPr id="18" name="TextBox 82"/>
            <p:cNvSpPr txBox="1"/>
            <p:nvPr/>
          </p:nvSpPr>
          <p:spPr>
            <a:xfrm>
              <a:off x="3919876" y="3263752"/>
              <a:ext cx="2068656" cy="570108"/>
            </a:xfrm>
            <a:prstGeom prst="rect">
              <a:avLst/>
            </a:prstGeom>
            <a:noFill/>
          </p:spPr>
          <p:txBody>
            <a:bodyPr wrap="square" lIns="0" rIns="0" rtlCol="0">
              <a:spAutoFit/>
            </a:bodyPr>
            <a:lstStyle>
              <a:defPPr>
                <a:defRPr lang="zh-CN"/>
              </a:defPPr>
              <a:lvl1pPr algn="just">
                <a:lnSpc>
                  <a:spcPct val="150000"/>
                </a:lnSpc>
                <a:defRPr sz="1100">
                  <a:latin typeface="+mn-ea"/>
                </a:defRPr>
              </a:lvl1pPr>
            </a:lstStyle>
            <a:p>
              <a:r>
                <a:rPr lang="zh-CN" altLang="en-US" b="1" dirty="0" smtClean="0">
                  <a:solidFill>
                    <a:srgbClr val="663300"/>
                  </a:solidFill>
                </a:rPr>
                <a:t>      </a:t>
              </a:r>
              <a:r>
                <a:rPr lang="en-US" altLang="zh-CN" b="1" dirty="0" smtClean="0">
                  <a:solidFill>
                    <a:srgbClr val="663300"/>
                  </a:solidFill>
                </a:rPr>
                <a:t>2016      2017          2018</a:t>
              </a:r>
            </a:p>
            <a:p>
              <a:r>
                <a:rPr lang="zh-CN" altLang="en-US" b="1" dirty="0" smtClean="0">
                  <a:solidFill>
                    <a:srgbClr val="663300"/>
                  </a:solidFill>
                </a:rPr>
                <a:t>          企业数量统计表（人）</a:t>
              </a:r>
              <a:endParaRPr lang="zh-CN" altLang="en-US" b="1" dirty="0">
                <a:solidFill>
                  <a:srgbClr val="663300"/>
                </a:solidFill>
              </a:endParaRPr>
            </a:p>
          </p:txBody>
        </p:sp>
      </p:grpSp>
      <p:sp>
        <p:nvSpPr>
          <p:cNvPr id="20" name="TextBox 81"/>
          <p:cNvSpPr txBox="1"/>
          <p:nvPr/>
        </p:nvSpPr>
        <p:spPr>
          <a:xfrm>
            <a:off x="4854815" y="1349228"/>
            <a:ext cx="2762535" cy="369332"/>
          </a:xfrm>
          <a:prstGeom prst="rect">
            <a:avLst/>
          </a:prstGeom>
          <a:noFill/>
        </p:spPr>
        <p:txBody>
          <a:bodyPr wrap="square" rtlCol="0">
            <a:spAutoFit/>
          </a:bodyPr>
          <a:lstStyle/>
          <a:p>
            <a:r>
              <a:rPr lang="zh-CN" altLang="en-US" sz="1800" b="1" dirty="0" smtClean="0">
                <a:solidFill>
                  <a:srgbClr val="663300"/>
                </a:solidFill>
                <a:latin typeface="+mn-ea"/>
              </a:rPr>
              <a:t>展商满意度高达</a:t>
            </a:r>
            <a:r>
              <a:rPr lang="en-US" altLang="zh-CN" sz="1800" b="1" dirty="0" smtClean="0">
                <a:solidFill>
                  <a:srgbClr val="663300"/>
                </a:solidFill>
                <a:latin typeface="+mn-ea"/>
              </a:rPr>
              <a:t>95%</a:t>
            </a:r>
            <a:endParaRPr lang="zh-CN" altLang="en-US" sz="1800" b="1" dirty="0">
              <a:solidFill>
                <a:srgbClr val="663300"/>
              </a:solidFill>
              <a:latin typeface="+mn-ea"/>
            </a:endParaRPr>
          </a:p>
        </p:txBody>
      </p:sp>
      <p:sp>
        <p:nvSpPr>
          <p:cNvPr id="27" name="TextBox 82"/>
          <p:cNvSpPr txBox="1"/>
          <p:nvPr/>
        </p:nvSpPr>
        <p:spPr>
          <a:xfrm>
            <a:off x="4770782" y="4006533"/>
            <a:ext cx="2902557" cy="600164"/>
          </a:xfrm>
          <a:prstGeom prst="rect">
            <a:avLst/>
          </a:prstGeom>
          <a:noFill/>
        </p:spPr>
        <p:txBody>
          <a:bodyPr wrap="square" lIns="0" rIns="0" rtlCol="0">
            <a:spAutoFit/>
          </a:bodyPr>
          <a:lstStyle>
            <a:defPPr>
              <a:defRPr lang="zh-CN"/>
            </a:defPPr>
            <a:lvl1pPr algn="just">
              <a:lnSpc>
                <a:spcPct val="150000"/>
              </a:lnSpc>
              <a:defRPr sz="1100">
                <a:latin typeface="+mn-ea"/>
              </a:defRPr>
            </a:lvl1pPr>
          </a:lstStyle>
          <a:p>
            <a:r>
              <a:rPr lang="zh-CN" altLang="en-US" b="1" dirty="0" smtClean="0">
                <a:solidFill>
                  <a:srgbClr val="663300"/>
                </a:solidFill>
              </a:rPr>
              <a:t> 不满意</a:t>
            </a:r>
            <a:r>
              <a:rPr lang="en-US" altLang="zh-CN" b="1" dirty="0" smtClean="0">
                <a:solidFill>
                  <a:srgbClr val="663300"/>
                </a:solidFill>
              </a:rPr>
              <a:t>        </a:t>
            </a:r>
            <a:r>
              <a:rPr lang="zh-CN" altLang="en-US" b="1" dirty="0" smtClean="0">
                <a:solidFill>
                  <a:srgbClr val="663300"/>
                </a:solidFill>
              </a:rPr>
              <a:t>基本满意</a:t>
            </a:r>
            <a:r>
              <a:rPr lang="en-US" altLang="zh-CN" b="1" dirty="0" smtClean="0">
                <a:solidFill>
                  <a:srgbClr val="663300"/>
                </a:solidFill>
              </a:rPr>
              <a:t>     </a:t>
            </a:r>
            <a:r>
              <a:rPr lang="zh-CN" altLang="en-US" b="1" dirty="0" smtClean="0">
                <a:solidFill>
                  <a:srgbClr val="663300"/>
                </a:solidFill>
              </a:rPr>
              <a:t>很满意    非常满意</a:t>
            </a:r>
            <a:r>
              <a:rPr lang="en-US" altLang="zh-CN" b="1" dirty="0" smtClean="0">
                <a:solidFill>
                  <a:srgbClr val="663300"/>
                </a:solidFill>
              </a:rPr>
              <a:t> </a:t>
            </a:r>
          </a:p>
          <a:p>
            <a:r>
              <a:rPr lang="zh-CN" altLang="en-US" b="1" dirty="0" smtClean="0">
                <a:solidFill>
                  <a:srgbClr val="663300"/>
                </a:solidFill>
              </a:rPr>
              <a:t>        展商满意度分析表（百分比）</a:t>
            </a:r>
            <a:endParaRPr lang="zh-CN" altLang="en-US" b="1" dirty="0">
              <a:solidFill>
                <a:srgbClr val="663300"/>
              </a:solidFill>
            </a:endParaRPr>
          </a:p>
        </p:txBody>
      </p:sp>
      <p:sp>
        <p:nvSpPr>
          <p:cNvPr id="28" name="矩形 27"/>
          <p:cNvSpPr/>
          <p:nvPr/>
        </p:nvSpPr>
        <p:spPr>
          <a:xfrm>
            <a:off x="6335457" y="2956560"/>
            <a:ext cx="363005" cy="997248"/>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4000" rIns="0" bIns="34291" rtlCol="0" anchor="t" anchorCtr="0"/>
          <a:lstStyle/>
          <a:p>
            <a:pPr algn="ctr"/>
            <a:r>
              <a:rPr lang="en-US" altLang="zh-CN" sz="1100" dirty="0" smtClean="0"/>
              <a:t>45%</a:t>
            </a:r>
            <a:endParaRPr lang="zh-CN" altLang="en-US" sz="1100" dirty="0"/>
          </a:p>
        </p:txBody>
      </p:sp>
      <p:sp>
        <p:nvSpPr>
          <p:cNvPr id="30" name="矩形 29"/>
          <p:cNvSpPr/>
          <p:nvPr/>
        </p:nvSpPr>
        <p:spPr>
          <a:xfrm>
            <a:off x="5634417" y="3078479"/>
            <a:ext cx="363005" cy="887257"/>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4000" rIns="0" bIns="34291" rtlCol="0" anchor="t" anchorCtr="0"/>
          <a:lstStyle/>
          <a:p>
            <a:pPr algn="ctr"/>
            <a:r>
              <a:rPr lang="en-US" altLang="zh-CN" sz="1100" dirty="0" smtClean="0"/>
              <a:t>43%</a:t>
            </a:r>
            <a:endParaRPr lang="zh-CN" altLang="en-US" sz="1100" dirty="0"/>
          </a:p>
        </p:txBody>
      </p:sp>
      <p:sp>
        <p:nvSpPr>
          <p:cNvPr id="21" name="矩形 20"/>
          <p:cNvSpPr/>
          <p:nvPr/>
        </p:nvSpPr>
        <p:spPr>
          <a:xfrm>
            <a:off x="7044117" y="3467100"/>
            <a:ext cx="363005" cy="509568"/>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4000" rIns="0" bIns="34291" rtlCol="0" anchor="t" anchorCtr="0"/>
          <a:lstStyle/>
          <a:p>
            <a:pPr algn="ctr"/>
            <a:r>
              <a:rPr lang="en-US" altLang="zh-CN" sz="1100" dirty="0" smtClean="0"/>
              <a:t>27%</a:t>
            </a:r>
            <a:endParaRPr lang="zh-CN" altLang="en-US" sz="1100" dirty="0"/>
          </a:p>
        </p:txBody>
      </p:sp>
      <p:sp>
        <p:nvSpPr>
          <p:cNvPr id="22" name="文本框 17"/>
          <p:cNvSpPr txBox="1"/>
          <p:nvPr/>
        </p:nvSpPr>
        <p:spPr>
          <a:xfrm>
            <a:off x="684475" y="199491"/>
            <a:ext cx="5108193" cy="646331"/>
          </a:xfrm>
          <a:prstGeom prst="rect">
            <a:avLst/>
          </a:prstGeom>
          <a:noFill/>
        </p:spPr>
        <p:txBody>
          <a:bodyPr wrap="none" rtlCol="0">
            <a:spAutoFit/>
          </a:bodyPr>
          <a:lstStyle/>
          <a:p>
            <a:r>
              <a:rPr lang="en-US" altLang="zh-CN" sz="1800" dirty="0" smtClean="0"/>
              <a:t>2018</a:t>
            </a:r>
            <a:r>
              <a:rPr lang="zh-CN" altLang="en-US" sz="1800" dirty="0" smtClean="0"/>
              <a:t>中国国际咖啡展 </a:t>
            </a:r>
            <a:r>
              <a:rPr lang="en-US" altLang="zh-CN" sz="1800" dirty="0" smtClean="0"/>
              <a:t>CAFE SHOW CHINA-</a:t>
            </a:r>
            <a:r>
              <a:rPr lang="zh-CN" altLang="en-US" sz="1800" dirty="0" smtClean="0"/>
              <a:t>展商数据</a:t>
            </a:r>
          </a:p>
          <a:p>
            <a:endParaRPr lang="zh-CN" altLang="en-US" sz="1800" dirty="0"/>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56" presetClass="entr" presetSubtype="0" fill="hold" grpId="0" nodeType="afterEffect">
                                  <p:stCondLst>
                                    <p:cond delay="0"/>
                                  </p:stCondLst>
                                  <p:iterate type="lt">
                                    <p:tmPct val="10000"/>
                                  </p:iterate>
                                  <p:childTnLst>
                                    <p:set>
                                      <p:cBhvr>
                                        <p:cTn id="15" dur="1" fill="hold">
                                          <p:stCondLst>
                                            <p:cond delay="0"/>
                                          </p:stCondLst>
                                        </p:cTn>
                                        <p:tgtEl>
                                          <p:spTgt spid="22"/>
                                        </p:tgtEl>
                                        <p:attrNameLst>
                                          <p:attrName>style.visibility</p:attrName>
                                        </p:attrNameLst>
                                      </p:cBhvr>
                                      <p:to>
                                        <p:strVal val="visible"/>
                                      </p:to>
                                    </p:set>
                                    <p:anim by="(-#ppt_w*2)" calcmode="lin" valueType="num">
                                      <p:cBhvr rctx="PPT">
                                        <p:cTn id="16" dur="250" autoRev="1" fill="hold">
                                          <p:stCondLst>
                                            <p:cond delay="0"/>
                                          </p:stCondLst>
                                        </p:cTn>
                                        <p:tgtEl>
                                          <p:spTgt spid="22"/>
                                        </p:tgtEl>
                                        <p:attrNameLst>
                                          <p:attrName>ppt_w</p:attrName>
                                        </p:attrNameLst>
                                      </p:cBhvr>
                                    </p:anim>
                                    <p:anim by="(#ppt_w*0.50)" calcmode="lin" valueType="num">
                                      <p:cBhvr>
                                        <p:cTn id="17" dur="250" decel="50000" autoRev="1" fill="hold">
                                          <p:stCondLst>
                                            <p:cond delay="0"/>
                                          </p:stCondLst>
                                        </p:cTn>
                                        <p:tgtEl>
                                          <p:spTgt spid="22"/>
                                        </p:tgtEl>
                                        <p:attrNameLst>
                                          <p:attrName>ppt_x</p:attrName>
                                        </p:attrNameLst>
                                      </p:cBhvr>
                                    </p:anim>
                                    <p:anim from="(-#ppt_h/2)" to="(#ppt_y)" calcmode="lin" valueType="num">
                                      <p:cBhvr>
                                        <p:cTn id="18" dur="500" fill="hold">
                                          <p:stCondLst>
                                            <p:cond delay="0"/>
                                          </p:stCondLst>
                                        </p:cTn>
                                        <p:tgtEl>
                                          <p:spTgt spid="22"/>
                                        </p:tgtEl>
                                        <p:attrNameLst>
                                          <p:attrName>ppt_y</p:attrName>
                                        </p:attrNameLst>
                                      </p:cBhvr>
                                    </p:anim>
                                    <p:animRot by="21600000">
                                      <p:cBhvr>
                                        <p:cTn id="19" dur="500" fill="hold">
                                          <p:stCondLst>
                                            <p:cond delay="0"/>
                                          </p:stCondLst>
                                        </p:cTn>
                                        <p:tgtEl>
                                          <p:spTgt spid="22"/>
                                        </p:tgtEl>
                                        <p:attrNameLst>
                                          <p:attrName>r</p:attrName>
                                        </p:attrNameLst>
                                      </p:cBhvr>
                                    </p:animRot>
                                  </p:childTnLst>
                                </p:cTn>
                              </p:par>
                            </p:childTnLst>
                          </p:cTn>
                        </p:par>
                        <p:par>
                          <p:cTn id="20" fill="hold">
                            <p:stCondLst>
                              <p:cond delay="2400"/>
                            </p:stCondLst>
                            <p:childTnLst>
                              <p:par>
                                <p:cTn id="21" presetID="2" presetClass="entr" presetSubtype="4"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childTnLst>
                          </p:cTn>
                        </p:par>
                        <p:par>
                          <p:cTn id="25" fill="hold">
                            <p:stCondLst>
                              <p:cond delay="2900"/>
                            </p:stCondLst>
                            <p:childTnLst>
                              <p:par>
                                <p:cTn id="26" presetID="2" presetClass="entr" presetSubtype="4"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500" fill="hold"/>
                                        <p:tgtEl>
                                          <p:spTgt spid="28"/>
                                        </p:tgtEl>
                                        <p:attrNameLst>
                                          <p:attrName>ppt_x</p:attrName>
                                        </p:attrNameLst>
                                      </p:cBhvr>
                                      <p:tavLst>
                                        <p:tav tm="0">
                                          <p:val>
                                            <p:strVal val="#ppt_x"/>
                                          </p:val>
                                        </p:tav>
                                        <p:tav tm="100000">
                                          <p:val>
                                            <p:strVal val="#ppt_x"/>
                                          </p:val>
                                        </p:tav>
                                      </p:tavLst>
                                    </p:anim>
                                    <p:anim calcmode="lin" valueType="num">
                                      <p:cBhvr additive="base">
                                        <p:cTn id="29" dur="500" fill="hold"/>
                                        <p:tgtEl>
                                          <p:spTgt spid="28"/>
                                        </p:tgtEl>
                                        <p:attrNameLst>
                                          <p:attrName>ppt_y</p:attrName>
                                        </p:attrNameLst>
                                      </p:cBhvr>
                                      <p:tavLst>
                                        <p:tav tm="0">
                                          <p:val>
                                            <p:strVal val="1+#ppt_h/2"/>
                                          </p:val>
                                        </p:tav>
                                        <p:tav tm="100000">
                                          <p:val>
                                            <p:strVal val="#ppt_y"/>
                                          </p:val>
                                        </p:tav>
                                      </p:tavLst>
                                    </p:anim>
                                  </p:childTnLst>
                                </p:cTn>
                              </p:par>
                            </p:childTnLst>
                          </p:cTn>
                        </p:par>
                        <p:par>
                          <p:cTn id="30" fill="hold">
                            <p:stCondLst>
                              <p:cond delay="3400"/>
                            </p:stCondLst>
                            <p:childTnLst>
                              <p:par>
                                <p:cTn id="31" presetID="2" presetClass="entr" presetSubtype="4" fill="hold" grpId="0" nodeType="after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fill="hold"/>
                                        <p:tgtEl>
                                          <p:spTgt spid="30"/>
                                        </p:tgtEl>
                                        <p:attrNameLst>
                                          <p:attrName>ppt_x</p:attrName>
                                        </p:attrNameLst>
                                      </p:cBhvr>
                                      <p:tavLst>
                                        <p:tav tm="0">
                                          <p:val>
                                            <p:strVal val="#ppt_x"/>
                                          </p:val>
                                        </p:tav>
                                        <p:tav tm="100000">
                                          <p:val>
                                            <p:strVal val="#ppt_x"/>
                                          </p:val>
                                        </p:tav>
                                      </p:tavLst>
                                    </p:anim>
                                    <p:anim calcmode="lin" valueType="num">
                                      <p:cBhvr additive="base">
                                        <p:cTn id="34" dur="500" fill="hold"/>
                                        <p:tgtEl>
                                          <p:spTgt spid="30"/>
                                        </p:tgtEl>
                                        <p:attrNameLst>
                                          <p:attrName>ppt_y</p:attrName>
                                        </p:attrNameLst>
                                      </p:cBhvr>
                                      <p:tavLst>
                                        <p:tav tm="0">
                                          <p:val>
                                            <p:strVal val="1+#ppt_h/2"/>
                                          </p:val>
                                        </p:tav>
                                        <p:tav tm="100000">
                                          <p:val>
                                            <p:strVal val="#ppt_y"/>
                                          </p:val>
                                        </p:tav>
                                      </p:tavLst>
                                    </p:anim>
                                  </p:childTnLst>
                                </p:cTn>
                              </p:par>
                            </p:childTnLst>
                          </p:cTn>
                        </p:par>
                        <p:par>
                          <p:cTn id="35" fill="hold">
                            <p:stCondLst>
                              <p:cond delay="3900"/>
                            </p:stCondLst>
                            <p:childTnLst>
                              <p:par>
                                <p:cTn id="36" presetID="2" presetClass="entr" presetSubtype="4"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additive="base">
                                        <p:cTn id="38" dur="500" fill="hold"/>
                                        <p:tgtEl>
                                          <p:spTgt spid="21"/>
                                        </p:tgtEl>
                                        <p:attrNameLst>
                                          <p:attrName>ppt_x</p:attrName>
                                        </p:attrNameLst>
                                      </p:cBhvr>
                                      <p:tavLst>
                                        <p:tav tm="0">
                                          <p:val>
                                            <p:strVal val="#ppt_x"/>
                                          </p:val>
                                        </p:tav>
                                        <p:tav tm="100000">
                                          <p:val>
                                            <p:strVal val="#ppt_x"/>
                                          </p:val>
                                        </p:tav>
                                      </p:tavLst>
                                    </p:anim>
                                    <p:anim calcmode="lin" valueType="num">
                                      <p:cBhvr additive="base">
                                        <p:cTn id="39" dur="500" fill="hold"/>
                                        <p:tgtEl>
                                          <p:spTgt spid="21"/>
                                        </p:tgtEl>
                                        <p:attrNameLst>
                                          <p:attrName>ppt_y</p:attrName>
                                        </p:attrNameLst>
                                      </p:cBhvr>
                                      <p:tavLst>
                                        <p:tav tm="0">
                                          <p:val>
                                            <p:strVal val="1+#ppt_h/2"/>
                                          </p:val>
                                        </p:tav>
                                        <p:tav tm="100000">
                                          <p:val>
                                            <p:strVal val="#ppt_y"/>
                                          </p:val>
                                        </p:tav>
                                      </p:tavLst>
                                    </p:anim>
                                  </p:childTnLst>
                                </p:cTn>
                              </p:par>
                            </p:childTnLst>
                          </p:cTn>
                        </p:par>
                        <p:par>
                          <p:cTn id="40" fill="hold">
                            <p:stCondLst>
                              <p:cond delay="4400"/>
                            </p:stCondLst>
                            <p:childTnLst>
                              <p:par>
                                <p:cTn id="41" presetID="2" presetClass="entr" presetSubtype="4"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ppt_x"/>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P spid="28" grpId="0" animBg="1"/>
      <p:bldP spid="30" grpId="0" animBg="1"/>
      <p:bldP spid="21" grpId="0" animBg="1"/>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3"/>
          <p:cNvGrpSpPr/>
          <p:nvPr/>
        </p:nvGrpSpPr>
        <p:grpSpPr>
          <a:xfrm>
            <a:off x="2889072" y="1289043"/>
            <a:ext cx="1404156" cy="1404156"/>
            <a:chOff x="467544" y="1578560"/>
            <a:chExt cx="1872208" cy="1872208"/>
          </a:xfrm>
        </p:grpSpPr>
        <p:sp>
          <p:nvSpPr>
            <p:cNvPr id="25" name="弦形 24"/>
            <p:cNvSpPr/>
            <p:nvPr/>
          </p:nvSpPr>
          <p:spPr>
            <a:xfrm rot="19715174">
              <a:off x="537184" y="1644658"/>
              <a:ext cx="1732929" cy="1732929"/>
            </a:xfrm>
            <a:prstGeom prst="chord">
              <a:avLst>
                <a:gd name="adj1" fmla="val 2700000"/>
                <a:gd name="adj2" fmla="val 11761192"/>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3" name="组合 25"/>
            <p:cNvGrpSpPr/>
            <p:nvPr/>
          </p:nvGrpSpPr>
          <p:grpSpPr>
            <a:xfrm>
              <a:off x="467544" y="1578560"/>
              <a:ext cx="1872208" cy="1872208"/>
              <a:chOff x="467544" y="1578560"/>
              <a:chExt cx="1872208" cy="1872208"/>
            </a:xfrm>
          </p:grpSpPr>
          <p:sp>
            <p:nvSpPr>
              <p:cNvPr id="27" name="椭圆 26"/>
              <p:cNvSpPr/>
              <p:nvPr/>
            </p:nvSpPr>
            <p:spPr>
              <a:xfrm>
                <a:off x="467544" y="1578560"/>
                <a:ext cx="1872208" cy="1872208"/>
              </a:xfrm>
              <a:prstGeom prst="ellipse">
                <a:avLst/>
              </a:prstGeom>
              <a:no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28" name="TextBox 27"/>
              <p:cNvSpPr txBox="1"/>
              <p:nvPr/>
            </p:nvSpPr>
            <p:spPr>
              <a:xfrm>
                <a:off x="970621" y="2194119"/>
                <a:ext cx="866051" cy="553997"/>
              </a:xfrm>
              <a:prstGeom prst="rect">
                <a:avLst/>
              </a:prstGeom>
              <a:noFill/>
            </p:spPr>
            <p:txBody>
              <a:bodyPr wrap="none" rtlCol="0">
                <a:spAutoFit/>
              </a:bodyPr>
              <a:lstStyle/>
              <a:p>
                <a:pPr algn="ctr"/>
                <a:r>
                  <a:rPr lang="en-US" altLang="zh-CN" sz="2100" dirty="0" smtClean="0"/>
                  <a:t>11%</a:t>
                </a:r>
                <a:endParaRPr lang="zh-CN" altLang="en-US" sz="2100" dirty="0"/>
              </a:p>
            </p:txBody>
          </p:sp>
        </p:grpSp>
      </p:grpSp>
      <p:grpSp>
        <p:nvGrpSpPr>
          <p:cNvPr id="4" name="组合 28"/>
          <p:cNvGrpSpPr/>
          <p:nvPr/>
        </p:nvGrpSpPr>
        <p:grpSpPr>
          <a:xfrm>
            <a:off x="4980494" y="1241333"/>
            <a:ext cx="1404156" cy="1404156"/>
            <a:chOff x="2603781" y="1578560"/>
            <a:chExt cx="1872208" cy="1872208"/>
          </a:xfrm>
        </p:grpSpPr>
        <p:sp>
          <p:nvSpPr>
            <p:cNvPr id="30" name="弦形 29"/>
            <p:cNvSpPr/>
            <p:nvPr/>
          </p:nvSpPr>
          <p:spPr>
            <a:xfrm rot="18780312">
              <a:off x="2678221" y="1651667"/>
              <a:ext cx="1732929" cy="1732929"/>
            </a:xfrm>
            <a:prstGeom prst="chord">
              <a:avLst>
                <a:gd name="adj1" fmla="val 3849042"/>
                <a:gd name="adj2" fmla="val 12580072"/>
              </a:avLst>
            </a:prstGeom>
            <a:solidFill>
              <a:srgbClr val="996633"/>
            </a:solidFill>
            <a:ln>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5" name="组合 30"/>
            <p:cNvGrpSpPr/>
            <p:nvPr/>
          </p:nvGrpSpPr>
          <p:grpSpPr>
            <a:xfrm>
              <a:off x="2603781" y="1578560"/>
              <a:ext cx="1872208" cy="1872208"/>
              <a:chOff x="2603781" y="1578560"/>
              <a:chExt cx="1872208" cy="1872208"/>
            </a:xfrm>
          </p:grpSpPr>
          <p:sp>
            <p:nvSpPr>
              <p:cNvPr id="32" name="椭圆 31"/>
              <p:cNvSpPr/>
              <p:nvPr/>
            </p:nvSpPr>
            <p:spPr>
              <a:xfrm>
                <a:off x="2603781" y="1578560"/>
                <a:ext cx="1872208" cy="1872208"/>
              </a:xfrm>
              <a:prstGeom prst="ellipse">
                <a:avLst/>
              </a:prstGeom>
              <a:noFill/>
              <a:ln w="38100">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33" name="TextBox 32"/>
              <p:cNvSpPr txBox="1"/>
              <p:nvPr/>
            </p:nvSpPr>
            <p:spPr>
              <a:xfrm>
                <a:off x="3202496" y="2204279"/>
                <a:ext cx="684376" cy="553997"/>
              </a:xfrm>
              <a:prstGeom prst="rect">
                <a:avLst/>
              </a:prstGeom>
              <a:noFill/>
            </p:spPr>
            <p:txBody>
              <a:bodyPr wrap="none" rtlCol="0">
                <a:spAutoFit/>
              </a:bodyPr>
              <a:lstStyle/>
              <a:p>
                <a:pPr algn="ctr"/>
                <a:r>
                  <a:rPr lang="en-US" altLang="zh-CN" sz="2100" dirty="0" smtClean="0"/>
                  <a:t>8%</a:t>
                </a:r>
                <a:endParaRPr lang="zh-CN" altLang="en-US" sz="2100" dirty="0"/>
              </a:p>
            </p:txBody>
          </p:sp>
        </p:grpSp>
      </p:grpSp>
      <p:grpSp>
        <p:nvGrpSpPr>
          <p:cNvPr id="6" name="组合 33"/>
          <p:cNvGrpSpPr/>
          <p:nvPr/>
        </p:nvGrpSpPr>
        <p:grpSpPr>
          <a:xfrm>
            <a:off x="6975672" y="1257237"/>
            <a:ext cx="1404156" cy="1404156"/>
            <a:chOff x="4740018" y="1578560"/>
            <a:chExt cx="1872208" cy="1872208"/>
          </a:xfrm>
        </p:grpSpPr>
        <p:sp>
          <p:nvSpPr>
            <p:cNvPr id="35" name="椭圆 34"/>
            <p:cNvSpPr/>
            <p:nvPr/>
          </p:nvSpPr>
          <p:spPr>
            <a:xfrm>
              <a:off x="4740018" y="1578560"/>
              <a:ext cx="1872208" cy="1872208"/>
            </a:xfrm>
            <a:prstGeom prst="ellipse">
              <a:avLst/>
            </a:prstGeom>
            <a:no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36" name="弦形 35"/>
            <p:cNvSpPr/>
            <p:nvPr/>
          </p:nvSpPr>
          <p:spPr>
            <a:xfrm rot="18000000">
              <a:off x="4824171" y="1651667"/>
              <a:ext cx="1732929" cy="1732929"/>
            </a:xfrm>
            <a:prstGeom prst="chord">
              <a:avLst>
                <a:gd name="adj1" fmla="val 4381423"/>
                <a:gd name="adj2" fmla="val 13678581"/>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7" name="TextBox 36"/>
            <p:cNvSpPr txBox="1"/>
            <p:nvPr/>
          </p:nvSpPr>
          <p:spPr>
            <a:xfrm>
              <a:off x="5362538" y="2155688"/>
              <a:ext cx="684376" cy="553997"/>
            </a:xfrm>
            <a:prstGeom prst="rect">
              <a:avLst/>
            </a:prstGeom>
            <a:noFill/>
          </p:spPr>
          <p:txBody>
            <a:bodyPr wrap="none" rtlCol="0">
              <a:spAutoFit/>
            </a:bodyPr>
            <a:lstStyle/>
            <a:p>
              <a:pPr algn="ctr"/>
              <a:r>
                <a:rPr lang="en-US" altLang="zh-CN" sz="2100" dirty="0" smtClean="0"/>
                <a:t>7%</a:t>
              </a:r>
              <a:endParaRPr lang="zh-CN" altLang="en-US" sz="2100" dirty="0"/>
            </a:p>
          </p:txBody>
        </p:sp>
      </p:grpSp>
      <p:grpSp>
        <p:nvGrpSpPr>
          <p:cNvPr id="7" name="组合 37"/>
          <p:cNvGrpSpPr/>
          <p:nvPr/>
        </p:nvGrpSpPr>
        <p:grpSpPr>
          <a:xfrm>
            <a:off x="726591" y="1265187"/>
            <a:ext cx="1404156" cy="1404156"/>
            <a:chOff x="6876256" y="1578560"/>
            <a:chExt cx="1872208" cy="1872208"/>
          </a:xfrm>
        </p:grpSpPr>
        <p:sp>
          <p:nvSpPr>
            <p:cNvPr id="39" name="椭圆 38"/>
            <p:cNvSpPr/>
            <p:nvPr/>
          </p:nvSpPr>
          <p:spPr>
            <a:xfrm>
              <a:off x="6876256" y="1578560"/>
              <a:ext cx="1872208" cy="1872208"/>
            </a:xfrm>
            <a:prstGeom prst="ellipse">
              <a:avLst/>
            </a:prstGeom>
            <a:noFill/>
            <a:ln w="38100">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40" name="弦形 39"/>
            <p:cNvSpPr/>
            <p:nvPr/>
          </p:nvSpPr>
          <p:spPr>
            <a:xfrm rot="16358992">
              <a:off x="6960409" y="1648200"/>
              <a:ext cx="1732929" cy="1732929"/>
            </a:xfrm>
            <a:prstGeom prst="chord">
              <a:avLst>
                <a:gd name="adj1" fmla="val 3650380"/>
                <a:gd name="adj2" fmla="val 17705687"/>
              </a:avLst>
            </a:prstGeom>
            <a:solidFill>
              <a:srgbClr val="8D5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41" name="TextBox 40"/>
            <p:cNvSpPr txBox="1"/>
            <p:nvPr/>
          </p:nvSpPr>
          <p:spPr>
            <a:xfrm>
              <a:off x="7381081" y="1584519"/>
              <a:ext cx="866051" cy="553997"/>
            </a:xfrm>
            <a:prstGeom prst="rect">
              <a:avLst/>
            </a:prstGeom>
            <a:noFill/>
          </p:spPr>
          <p:txBody>
            <a:bodyPr wrap="none" rtlCol="0">
              <a:spAutoFit/>
            </a:bodyPr>
            <a:lstStyle/>
            <a:p>
              <a:pPr algn="ctr"/>
              <a:r>
                <a:rPr lang="en-US" altLang="zh-CN" sz="2100" dirty="0" smtClean="0"/>
                <a:t>74%</a:t>
              </a:r>
              <a:endParaRPr lang="zh-CN" altLang="en-US" sz="2100" dirty="0"/>
            </a:p>
          </p:txBody>
        </p:sp>
      </p:grpSp>
      <p:cxnSp>
        <p:nvCxnSpPr>
          <p:cNvPr id="42" name="直接连接符 41"/>
          <p:cNvCxnSpPr/>
          <p:nvPr/>
        </p:nvCxnSpPr>
        <p:spPr>
          <a:xfrm>
            <a:off x="611560" y="2905100"/>
            <a:ext cx="8280920" cy="0"/>
          </a:xfrm>
          <a:prstGeom prst="line">
            <a:avLst/>
          </a:prstGeom>
          <a:ln w="28575">
            <a:solidFill>
              <a:srgbClr val="663300"/>
            </a:solidFill>
          </a:ln>
        </p:spPr>
        <p:style>
          <a:lnRef idx="1">
            <a:schemeClr val="accent1"/>
          </a:lnRef>
          <a:fillRef idx="0">
            <a:schemeClr val="accent1"/>
          </a:fillRef>
          <a:effectRef idx="0">
            <a:schemeClr val="accent1"/>
          </a:effectRef>
          <a:fontRef idx="minor">
            <a:schemeClr val="tx1"/>
          </a:fontRef>
        </p:style>
      </p:cxnSp>
      <p:grpSp>
        <p:nvGrpSpPr>
          <p:cNvPr id="8" name="组合 42"/>
          <p:cNvGrpSpPr/>
          <p:nvPr/>
        </p:nvGrpSpPr>
        <p:grpSpPr>
          <a:xfrm>
            <a:off x="2742940" y="3057300"/>
            <a:ext cx="1689711" cy="1227138"/>
            <a:chOff x="251520" y="3957444"/>
            <a:chExt cx="2252948" cy="1636185"/>
          </a:xfrm>
        </p:grpSpPr>
        <p:sp>
          <p:nvSpPr>
            <p:cNvPr id="44" name="TextBox 43"/>
            <p:cNvSpPr txBox="1"/>
            <p:nvPr/>
          </p:nvSpPr>
          <p:spPr>
            <a:xfrm>
              <a:off x="323528" y="3957444"/>
              <a:ext cx="2108932" cy="410370"/>
            </a:xfrm>
            <a:prstGeom prst="rect">
              <a:avLst/>
            </a:prstGeom>
            <a:noFill/>
          </p:spPr>
          <p:txBody>
            <a:bodyPr wrap="square" rtlCol="0">
              <a:spAutoFit/>
            </a:bodyPr>
            <a:lstStyle/>
            <a:p>
              <a:pPr algn="ctr"/>
              <a:endParaRPr lang="zh-CN" altLang="en-US" sz="1400" b="1" dirty="0"/>
            </a:p>
          </p:txBody>
        </p:sp>
        <p:sp>
          <p:nvSpPr>
            <p:cNvPr id="45" name="矩形 44"/>
            <p:cNvSpPr/>
            <p:nvPr/>
          </p:nvSpPr>
          <p:spPr>
            <a:xfrm>
              <a:off x="251520" y="4321485"/>
              <a:ext cx="2252948" cy="1272144"/>
            </a:xfrm>
            <a:prstGeom prst="rect">
              <a:avLst/>
            </a:prstGeom>
          </p:spPr>
          <p:txBody>
            <a:bodyPr wrap="square">
              <a:spAutoFit/>
            </a:bodyPr>
            <a:lstStyle/>
            <a:p>
              <a:pPr lvl="0" algn="ctr"/>
              <a:r>
                <a:rPr lang="zh-CN" altLang="en-US" sz="1400" dirty="0" smtClean="0">
                  <a:solidFill>
                    <a:srgbClr val="663300"/>
                  </a:solidFill>
                </a:rPr>
                <a:t>咖啡店</a:t>
              </a:r>
              <a:endParaRPr lang="en-US" altLang="zh-CN" sz="1400" dirty="0" smtClean="0">
                <a:solidFill>
                  <a:srgbClr val="663300"/>
                </a:solidFill>
              </a:endParaRPr>
            </a:p>
            <a:p>
              <a:pPr lvl="0" algn="ctr"/>
              <a:r>
                <a:rPr lang="zh-CN" altLang="en-US" dirty="0" smtClean="0">
                  <a:solidFill>
                    <a:srgbClr val="663300"/>
                  </a:solidFill>
                </a:rPr>
                <a:t>茶饮点</a:t>
              </a:r>
              <a:endParaRPr lang="en-US" altLang="zh-CN" sz="1400" dirty="0" smtClean="0">
                <a:solidFill>
                  <a:srgbClr val="663300"/>
                </a:solidFill>
              </a:endParaRPr>
            </a:p>
            <a:p>
              <a:pPr lvl="0" algn="ctr"/>
              <a:r>
                <a:rPr lang="zh-CN" altLang="en-US" dirty="0" smtClean="0">
                  <a:solidFill>
                    <a:srgbClr val="663300"/>
                  </a:solidFill>
                </a:rPr>
                <a:t>冰淇淋店</a:t>
              </a:r>
              <a:endParaRPr lang="en-US" altLang="zh-CN" dirty="0" smtClean="0">
                <a:solidFill>
                  <a:srgbClr val="663300"/>
                </a:solidFill>
              </a:endParaRPr>
            </a:p>
            <a:p>
              <a:pPr lvl="0" algn="ctr"/>
              <a:r>
                <a:rPr lang="zh-CN" altLang="en-US" sz="1400" dirty="0" smtClean="0">
                  <a:solidFill>
                    <a:srgbClr val="663300"/>
                  </a:solidFill>
                </a:rPr>
                <a:t>餐厅内部装潢等</a:t>
              </a:r>
              <a:endParaRPr lang="zh-CN" altLang="en-US" sz="1400" dirty="0">
                <a:solidFill>
                  <a:srgbClr val="663300"/>
                </a:solidFill>
              </a:endParaRPr>
            </a:p>
          </p:txBody>
        </p:sp>
      </p:grpSp>
      <p:grpSp>
        <p:nvGrpSpPr>
          <p:cNvPr id="9" name="组合 45"/>
          <p:cNvGrpSpPr/>
          <p:nvPr/>
        </p:nvGrpSpPr>
        <p:grpSpPr>
          <a:xfrm>
            <a:off x="4783034" y="2969840"/>
            <a:ext cx="1689711" cy="2392018"/>
            <a:chOff x="2372306" y="3957444"/>
            <a:chExt cx="2252948" cy="3189355"/>
          </a:xfrm>
        </p:grpSpPr>
        <p:sp>
          <p:nvSpPr>
            <p:cNvPr id="47" name="TextBox 46"/>
            <p:cNvSpPr txBox="1"/>
            <p:nvPr/>
          </p:nvSpPr>
          <p:spPr>
            <a:xfrm>
              <a:off x="2411761" y="3957444"/>
              <a:ext cx="2160240" cy="410370"/>
            </a:xfrm>
            <a:prstGeom prst="rect">
              <a:avLst/>
            </a:prstGeom>
            <a:noFill/>
          </p:spPr>
          <p:txBody>
            <a:bodyPr wrap="square" rtlCol="0">
              <a:spAutoFit/>
            </a:bodyPr>
            <a:lstStyle/>
            <a:p>
              <a:pPr algn="ctr"/>
              <a:r>
                <a:rPr lang="zh-CN" altLang="en-US" sz="1400" b="1" dirty="0" smtClean="0"/>
                <a:t>茶及其他饮品</a:t>
              </a:r>
              <a:endParaRPr lang="zh-CN" altLang="en-US" sz="1400" b="1" dirty="0"/>
            </a:p>
          </p:txBody>
        </p:sp>
        <p:sp>
          <p:nvSpPr>
            <p:cNvPr id="48" name="矩形 47"/>
            <p:cNvSpPr/>
            <p:nvPr/>
          </p:nvSpPr>
          <p:spPr>
            <a:xfrm>
              <a:off x="2372306" y="4440008"/>
              <a:ext cx="2252948" cy="2706791"/>
            </a:xfrm>
            <a:prstGeom prst="rect">
              <a:avLst/>
            </a:prstGeom>
          </p:spPr>
          <p:txBody>
            <a:bodyPr wrap="square">
              <a:spAutoFit/>
            </a:bodyPr>
            <a:lstStyle/>
            <a:p>
              <a:pPr lvl="0" algn="ctr"/>
              <a:r>
                <a:rPr lang="zh-CN" altLang="en-US" dirty="0" smtClean="0">
                  <a:solidFill>
                    <a:srgbClr val="663300"/>
                  </a:solidFill>
                </a:rPr>
                <a:t>果汁</a:t>
              </a:r>
              <a:endParaRPr lang="en-US" altLang="zh-CN" dirty="0" smtClean="0">
                <a:solidFill>
                  <a:srgbClr val="663300"/>
                </a:solidFill>
              </a:endParaRPr>
            </a:p>
            <a:p>
              <a:pPr lvl="0" algn="ctr"/>
              <a:r>
                <a:rPr lang="zh-CN" altLang="en-US" dirty="0" smtClean="0">
                  <a:solidFill>
                    <a:srgbClr val="663300"/>
                  </a:solidFill>
                </a:rPr>
                <a:t>冰</a:t>
              </a:r>
              <a:r>
                <a:rPr lang="zh-CN" altLang="en-US" dirty="0" smtClean="0">
                  <a:solidFill>
                    <a:srgbClr val="663300"/>
                  </a:solidFill>
                  <a:sym typeface="+mn-ea"/>
                </a:rPr>
                <a:t>沙</a:t>
              </a:r>
              <a:endParaRPr lang="en-US" altLang="zh-CN" dirty="0" smtClean="0">
                <a:solidFill>
                  <a:srgbClr val="663300"/>
                </a:solidFill>
              </a:endParaRPr>
            </a:p>
            <a:p>
              <a:pPr lvl="0" algn="ctr"/>
              <a:r>
                <a:rPr lang="zh-CN" altLang="en-US" dirty="0" smtClean="0">
                  <a:solidFill>
                    <a:srgbClr val="663300"/>
                  </a:solidFill>
                </a:rPr>
                <a:t>发酵茶</a:t>
              </a:r>
              <a:endParaRPr lang="en-US" altLang="zh-CN" dirty="0" smtClean="0">
                <a:solidFill>
                  <a:srgbClr val="663300"/>
                </a:solidFill>
              </a:endParaRPr>
            </a:p>
            <a:p>
              <a:pPr lvl="0" algn="ctr"/>
              <a:r>
                <a:rPr lang="zh-CN" altLang="en-US" dirty="0" smtClean="0">
                  <a:solidFill>
                    <a:srgbClr val="663300"/>
                  </a:solidFill>
                </a:rPr>
                <a:t>水果茶</a:t>
              </a:r>
            </a:p>
            <a:p>
              <a:pPr lvl="0" algn="ctr"/>
              <a:r>
                <a:rPr lang="zh-CN" altLang="en-US" dirty="0" smtClean="0">
                  <a:solidFill>
                    <a:srgbClr val="663300"/>
                  </a:solidFill>
                  <a:sym typeface="+mn-ea"/>
                </a:rPr>
                <a:t>苏打水</a:t>
              </a:r>
              <a:endParaRPr lang="zh-CN" altLang="en-US" dirty="0" smtClean="0">
                <a:solidFill>
                  <a:srgbClr val="663300"/>
                </a:solidFill>
              </a:endParaRPr>
            </a:p>
            <a:p>
              <a:pPr lvl="0" algn="ctr"/>
              <a:r>
                <a:rPr lang="zh-CN" altLang="en-US" dirty="0" smtClean="0">
                  <a:solidFill>
                    <a:srgbClr val="663300"/>
                  </a:solidFill>
                </a:rPr>
                <a:t>进口饮品等</a:t>
              </a:r>
              <a:endParaRPr lang="en-US" altLang="zh-CN" dirty="0" smtClean="0">
                <a:solidFill>
                  <a:srgbClr val="663300"/>
                </a:solidFill>
              </a:endParaRPr>
            </a:p>
            <a:p>
              <a:pPr lvl="0" algn="ctr"/>
              <a:endParaRPr lang="en-US" altLang="zh-CN" dirty="0" smtClean="0">
                <a:solidFill>
                  <a:srgbClr val="663300"/>
                </a:solidFill>
              </a:endParaRPr>
            </a:p>
            <a:p>
              <a:pPr lvl="0" algn="ctr"/>
              <a:endParaRPr lang="en-US" altLang="zh-CN" dirty="0" smtClean="0">
                <a:solidFill>
                  <a:srgbClr val="663300"/>
                </a:solidFill>
              </a:endParaRPr>
            </a:p>
            <a:p>
              <a:pPr lvl="0" algn="ctr"/>
              <a:endParaRPr lang="zh-CN" altLang="en-US" sz="1400" dirty="0">
                <a:solidFill>
                  <a:srgbClr val="663300"/>
                </a:solidFill>
              </a:endParaRPr>
            </a:p>
          </p:txBody>
        </p:sp>
      </p:grpSp>
      <p:grpSp>
        <p:nvGrpSpPr>
          <p:cNvPr id="10" name="组合 48"/>
          <p:cNvGrpSpPr/>
          <p:nvPr/>
        </p:nvGrpSpPr>
        <p:grpSpPr>
          <a:xfrm>
            <a:off x="6894274" y="2964541"/>
            <a:ext cx="1689711" cy="1953867"/>
            <a:chOff x="4493092" y="3876164"/>
            <a:chExt cx="2252948" cy="2605153"/>
          </a:xfrm>
        </p:grpSpPr>
        <p:sp>
          <p:nvSpPr>
            <p:cNvPr id="50" name="TextBox 49"/>
            <p:cNvSpPr txBox="1"/>
            <p:nvPr/>
          </p:nvSpPr>
          <p:spPr>
            <a:xfrm>
              <a:off x="4557204" y="3876164"/>
              <a:ext cx="2175036" cy="410370"/>
            </a:xfrm>
            <a:prstGeom prst="rect">
              <a:avLst/>
            </a:prstGeom>
            <a:noFill/>
          </p:spPr>
          <p:txBody>
            <a:bodyPr wrap="square" rtlCol="0">
              <a:spAutoFit/>
            </a:bodyPr>
            <a:lstStyle/>
            <a:p>
              <a:pPr algn="ctr"/>
              <a:r>
                <a:rPr lang="zh-CN" altLang="en-US" b="1" dirty="0" smtClean="0"/>
                <a:t>食品原料及烘焙</a:t>
              </a:r>
              <a:endParaRPr lang="zh-CN" altLang="en-US" sz="1400" b="1" dirty="0"/>
            </a:p>
          </p:txBody>
        </p:sp>
        <p:sp>
          <p:nvSpPr>
            <p:cNvPr id="51" name="矩形 50"/>
            <p:cNvSpPr/>
            <p:nvPr/>
          </p:nvSpPr>
          <p:spPr>
            <a:xfrm>
              <a:off x="4493092" y="4348566"/>
              <a:ext cx="2252948" cy="2132751"/>
            </a:xfrm>
            <a:prstGeom prst="rect">
              <a:avLst/>
            </a:prstGeom>
          </p:spPr>
          <p:txBody>
            <a:bodyPr wrap="square">
              <a:spAutoFit/>
            </a:bodyPr>
            <a:lstStyle/>
            <a:p>
              <a:pPr lvl="0" algn="ctr"/>
              <a:r>
                <a:rPr lang="zh-CN" altLang="en-US" dirty="0" smtClean="0">
                  <a:solidFill>
                    <a:srgbClr val="663300"/>
                  </a:solidFill>
                </a:rPr>
                <a:t>蛋糕</a:t>
              </a:r>
            </a:p>
            <a:p>
              <a:pPr lvl="0" algn="ctr"/>
              <a:r>
                <a:rPr lang="zh-CN" altLang="en-US" dirty="0" smtClean="0">
                  <a:solidFill>
                    <a:srgbClr val="663300"/>
                  </a:solidFill>
                </a:rPr>
                <a:t>糖浆</a:t>
              </a:r>
              <a:endParaRPr lang="en-US" altLang="zh-CN" dirty="0" smtClean="0">
                <a:solidFill>
                  <a:srgbClr val="663300"/>
                </a:solidFill>
              </a:endParaRPr>
            </a:p>
            <a:p>
              <a:pPr lvl="0" algn="ctr"/>
              <a:r>
                <a:rPr lang="zh-CN" altLang="en-US" dirty="0" smtClean="0">
                  <a:solidFill>
                    <a:srgbClr val="663300"/>
                  </a:solidFill>
                </a:rPr>
                <a:t>冰淇淋</a:t>
              </a:r>
              <a:endParaRPr lang="en-US" altLang="zh-CN" dirty="0" smtClean="0">
                <a:solidFill>
                  <a:srgbClr val="663300"/>
                </a:solidFill>
              </a:endParaRPr>
            </a:p>
            <a:p>
              <a:pPr lvl="0" algn="ctr"/>
              <a:r>
                <a:rPr lang="zh-CN" altLang="en-US" dirty="0" smtClean="0">
                  <a:solidFill>
                    <a:srgbClr val="663300"/>
                  </a:solidFill>
                </a:rPr>
                <a:t>巧克力</a:t>
              </a:r>
              <a:endParaRPr lang="en-US" altLang="zh-CN" dirty="0" smtClean="0">
                <a:solidFill>
                  <a:srgbClr val="663300"/>
                </a:solidFill>
              </a:endParaRPr>
            </a:p>
            <a:p>
              <a:pPr lvl="0" algn="ctr"/>
              <a:r>
                <a:rPr lang="zh-CN" altLang="en-US" dirty="0" smtClean="0">
                  <a:solidFill>
                    <a:srgbClr val="663300"/>
                  </a:solidFill>
                </a:rPr>
                <a:t>休闲食品</a:t>
              </a:r>
              <a:endParaRPr lang="en-US" altLang="zh-CN" dirty="0" smtClean="0">
                <a:solidFill>
                  <a:srgbClr val="663300"/>
                </a:solidFill>
              </a:endParaRPr>
            </a:p>
            <a:p>
              <a:pPr lvl="0" algn="ctr"/>
              <a:r>
                <a:rPr lang="zh-CN" altLang="en-US" dirty="0" smtClean="0">
                  <a:solidFill>
                    <a:srgbClr val="663300"/>
                  </a:solidFill>
                </a:rPr>
                <a:t>其他糕点等</a:t>
              </a:r>
              <a:endParaRPr lang="en-US" altLang="zh-CN" dirty="0" smtClean="0">
                <a:solidFill>
                  <a:srgbClr val="663300"/>
                </a:solidFill>
              </a:endParaRPr>
            </a:p>
            <a:p>
              <a:pPr lvl="0" algn="ctr"/>
              <a:endParaRPr lang="zh-CN" altLang="en-US" sz="1400" dirty="0">
                <a:solidFill>
                  <a:srgbClr val="663300"/>
                </a:solidFill>
              </a:endParaRPr>
            </a:p>
          </p:txBody>
        </p:sp>
      </p:grpSp>
      <p:grpSp>
        <p:nvGrpSpPr>
          <p:cNvPr id="11" name="组合 51"/>
          <p:cNvGrpSpPr/>
          <p:nvPr/>
        </p:nvGrpSpPr>
        <p:grpSpPr>
          <a:xfrm>
            <a:off x="553693" y="2953933"/>
            <a:ext cx="1689711" cy="1746923"/>
            <a:chOff x="6783548" y="3957444"/>
            <a:chExt cx="2252948" cy="2329233"/>
          </a:xfrm>
        </p:grpSpPr>
        <p:sp>
          <p:nvSpPr>
            <p:cNvPr id="53" name="TextBox 52"/>
            <p:cNvSpPr txBox="1"/>
            <p:nvPr/>
          </p:nvSpPr>
          <p:spPr>
            <a:xfrm>
              <a:off x="6921276" y="3957444"/>
              <a:ext cx="1971204" cy="410370"/>
            </a:xfrm>
            <a:prstGeom prst="rect">
              <a:avLst/>
            </a:prstGeom>
            <a:noFill/>
          </p:spPr>
          <p:txBody>
            <a:bodyPr wrap="square" rtlCol="0">
              <a:spAutoFit/>
            </a:bodyPr>
            <a:lstStyle/>
            <a:p>
              <a:pPr algn="ctr"/>
              <a:r>
                <a:rPr lang="zh-CN" altLang="en-US" sz="1400" b="1" dirty="0" smtClean="0"/>
                <a:t>咖啡产品及设备</a:t>
              </a:r>
              <a:endParaRPr lang="zh-CN" altLang="en-US" sz="1400" b="1" dirty="0"/>
            </a:p>
          </p:txBody>
        </p:sp>
        <p:sp>
          <p:nvSpPr>
            <p:cNvPr id="54" name="矩形 53"/>
            <p:cNvSpPr/>
            <p:nvPr/>
          </p:nvSpPr>
          <p:spPr>
            <a:xfrm>
              <a:off x="6783548" y="4440015"/>
              <a:ext cx="2252948" cy="1846662"/>
            </a:xfrm>
            <a:prstGeom prst="rect">
              <a:avLst/>
            </a:prstGeom>
          </p:spPr>
          <p:txBody>
            <a:bodyPr wrap="square">
              <a:spAutoFit/>
            </a:bodyPr>
            <a:lstStyle/>
            <a:p>
              <a:pPr lvl="0" algn="ctr"/>
              <a:r>
                <a:rPr lang="zh-CN" altLang="en-US" sz="1400" dirty="0" smtClean="0">
                  <a:solidFill>
                    <a:srgbClr val="663300"/>
                  </a:solidFill>
                </a:rPr>
                <a:t>咖啡机</a:t>
              </a:r>
              <a:endParaRPr lang="en-US" altLang="zh-CN" sz="1400" dirty="0">
                <a:solidFill>
                  <a:srgbClr val="663300"/>
                </a:solidFill>
              </a:endParaRPr>
            </a:p>
            <a:p>
              <a:pPr lvl="0" algn="ctr"/>
              <a:r>
                <a:rPr lang="zh-CN" altLang="en-US" dirty="0" smtClean="0">
                  <a:solidFill>
                    <a:srgbClr val="663300"/>
                  </a:solidFill>
                </a:rPr>
                <a:t>咖啡豆</a:t>
              </a:r>
              <a:endParaRPr lang="en-US" altLang="zh-CN" dirty="0" smtClean="0">
                <a:solidFill>
                  <a:srgbClr val="663300"/>
                </a:solidFill>
              </a:endParaRPr>
            </a:p>
            <a:p>
              <a:pPr lvl="0" algn="ctr"/>
              <a:r>
                <a:rPr lang="zh-CN" altLang="en-US" dirty="0" smtClean="0">
                  <a:solidFill>
                    <a:srgbClr val="663300"/>
                  </a:solidFill>
                </a:rPr>
                <a:t>包装机</a:t>
              </a:r>
              <a:endParaRPr lang="en-US" altLang="zh-CN" dirty="0" smtClean="0">
                <a:solidFill>
                  <a:srgbClr val="663300"/>
                </a:solidFill>
              </a:endParaRPr>
            </a:p>
            <a:p>
              <a:pPr lvl="0" algn="ctr"/>
              <a:r>
                <a:rPr lang="zh-CN" altLang="en-US" dirty="0" smtClean="0">
                  <a:solidFill>
                    <a:srgbClr val="663300"/>
                  </a:solidFill>
                </a:rPr>
                <a:t>冰淇淋机</a:t>
              </a:r>
              <a:endParaRPr lang="en-US" altLang="zh-CN" dirty="0" smtClean="0">
                <a:solidFill>
                  <a:srgbClr val="663300"/>
                </a:solidFill>
              </a:endParaRPr>
            </a:p>
            <a:p>
              <a:pPr lvl="0" algn="ctr"/>
              <a:r>
                <a:rPr lang="zh-CN" altLang="en-US" sz="1400" dirty="0" smtClean="0">
                  <a:solidFill>
                    <a:srgbClr val="663300"/>
                  </a:solidFill>
                </a:rPr>
                <a:t>冷冻展示柜</a:t>
              </a:r>
              <a:endParaRPr lang="en-US" altLang="zh-CN" sz="1400" dirty="0" smtClean="0">
                <a:solidFill>
                  <a:srgbClr val="663300"/>
                </a:solidFill>
              </a:endParaRPr>
            </a:p>
            <a:p>
              <a:pPr lvl="0" algn="ctr"/>
              <a:r>
                <a:rPr lang="zh-CN" altLang="en-US" dirty="0" smtClean="0">
                  <a:solidFill>
                    <a:srgbClr val="663300"/>
                  </a:solidFill>
                </a:rPr>
                <a:t>其他厨用机械等</a:t>
              </a:r>
              <a:endParaRPr lang="zh-CN" altLang="en-US" sz="1400" dirty="0">
                <a:solidFill>
                  <a:srgbClr val="663300"/>
                </a:solidFill>
              </a:endParaRPr>
            </a:p>
          </p:txBody>
        </p:sp>
      </p:grpSp>
      <p:sp>
        <p:nvSpPr>
          <p:cNvPr id="55" name="文本框 17"/>
          <p:cNvSpPr txBox="1"/>
          <p:nvPr/>
        </p:nvSpPr>
        <p:spPr>
          <a:xfrm>
            <a:off x="684475" y="199491"/>
            <a:ext cx="5569858" cy="369332"/>
          </a:xfrm>
          <a:prstGeom prst="rect">
            <a:avLst/>
          </a:prstGeom>
          <a:noFill/>
        </p:spPr>
        <p:txBody>
          <a:bodyPr wrap="none" rtlCol="0">
            <a:spAutoFit/>
          </a:bodyPr>
          <a:lstStyle/>
          <a:p>
            <a:r>
              <a:rPr lang="en-US" altLang="zh-CN" sz="1800" dirty="0" smtClean="0"/>
              <a:t>2018</a:t>
            </a:r>
            <a:r>
              <a:rPr lang="zh-CN" altLang="en-US" sz="1800" dirty="0" smtClean="0"/>
              <a:t>中国国际咖啡展 </a:t>
            </a:r>
            <a:r>
              <a:rPr lang="en-US" altLang="zh-CN" sz="1800" dirty="0" smtClean="0"/>
              <a:t>CAFE SHOW CHINA-</a:t>
            </a:r>
            <a:r>
              <a:rPr lang="zh-CN" altLang="en-US" sz="1800" dirty="0" smtClean="0"/>
              <a:t>展品类别分布</a:t>
            </a:r>
            <a:endParaRPr lang="zh-CN" altLang="en-US" sz="1800" dirty="0"/>
          </a:p>
        </p:txBody>
      </p:sp>
      <p:sp>
        <p:nvSpPr>
          <p:cNvPr id="34" name="TextBox 33"/>
          <p:cNvSpPr txBox="1"/>
          <p:nvPr/>
        </p:nvSpPr>
        <p:spPr>
          <a:xfrm>
            <a:off x="2826124" y="3026822"/>
            <a:ext cx="1620180" cy="307777"/>
          </a:xfrm>
          <a:prstGeom prst="rect">
            <a:avLst/>
          </a:prstGeom>
          <a:noFill/>
        </p:spPr>
        <p:txBody>
          <a:bodyPr wrap="square" rtlCol="0">
            <a:spAutoFit/>
          </a:bodyPr>
          <a:lstStyle/>
          <a:p>
            <a:pPr algn="ctr"/>
            <a:r>
              <a:rPr lang="zh-CN" altLang="en-US" sz="1400" b="1" dirty="0" smtClean="0"/>
              <a:t>其他</a:t>
            </a:r>
            <a:endParaRPr lang="zh-CN" altLang="en-US" sz="1400" b="1" dirty="0"/>
          </a:p>
        </p:txBody>
      </p:sp>
    </p:spTree>
  </p:cSld>
  <p:clrMapOvr>
    <a:masterClrMapping/>
  </p:clrMapOvr>
  <p:transition spd="slow">
    <p:pull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55"/>
                                        </p:tgtEl>
                                        <p:attrNameLst>
                                          <p:attrName>style.visibility</p:attrName>
                                        </p:attrNameLst>
                                      </p:cBhvr>
                                      <p:to>
                                        <p:strVal val="visible"/>
                                      </p:to>
                                    </p:set>
                                    <p:anim by="(-#ppt_w*2)" calcmode="lin" valueType="num">
                                      <p:cBhvr rctx="PPT">
                                        <p:cTn id="7" dur="250" autoRev="1" fill="hold">
                                          <p:stCondLst>
                                            <p:cond delay="0"/>
                                          </p:stCondLst>
                                        </p:cTn>
                                        <p:tgtEl>
                                          <p:spTgt spid="55"/>
                                        </p:tgtEl>
                                        <p:attrNameLst>
                                          <p:attrName>ppt_w</p:attrName>
                                        </p:attrNameLst>
                                      </p:cBhvr>
                                    </p:anim>
                                    <p:anim by="(#ppt_w*0.50)" calcmode="lin" valueType="num">
                                      <p:cBhvr>
                                        <p:cTn id="8" dur="250" decel="50000" autoRev="1" fill="hold">
                                          <p:stCondLst>
                                            <p:cond delay="0"/>
                                          </p:stCondLst>
                                        </p:cTn>
                                        <p:tgtEl>
                                          <p:spTgt spid="55"/>
                                        </p:tgtEl>
                                        <p:attrNameLst>
                                          <p:attrName>ppt_x</p:attrName>
                                        </p:attrNameLst>
                                      </p:cBhvr>
                                    </p:anim>
                                    <p:anim from="(-#ppt_h/2)" to="(#ppt_y)" calcmode="lin" valueType="num">
                                      <p:cBhvr>
                                        <p:cTn id="9" dur="500" fill="hold">
                                          <p:stCondLst>
                                            <p:cond delay="0"/>
                                          </p:stCondLst>
                                        </p:cTn>
                                        <p:tgtEl>
                                          <p:spTgt spid="55"/>
                                        </p:tgtEl>
                                        <p:attrNameLst>
                                          <p:attrName>ppt_y</p:attrName>
                                        </p:attrNameLst>
                                      </p:cBhvr>
                                    </p:anim>
                                    <p:animRot by="21600000">
                                      <p:cBhvr>
                                        <p:cTn id="10" dur="500" fill="hold">
                                          <p:stCondLst>
                                            <p:cond delay="0"/>
                                          </p:stCondLst>
                                        </p:cTn>
                                        <p:tgtEl>
                                          <p:spTgt spid="55"/>
                                        </p:tgtEl>
                                        <p:attrNameLst>
                                          <p:attrName>r</p:attrName>
                                        </p:attrNameLst>
                                      </p:cBhvr>
                                    </p:animRot>
                                  </p:childTnLst>
                                </p:cTn>
                              </p:par>
                            </p:childTnLst>
                          </p:cTn>
                        </p:par>
                        <p:par>
                          <p:cTn id="11" fill="hold">
                            <p:stCondLst>
                              <p:cond delay="2150"/>
                            </p:stCondLst>
                            <p:childTnLst>
                              <p:par>
                                <p:cTn id="12" presetID="22" presetClass="entr" presetSubtype="8" fill="hold" nodeType="after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wipe(left)">
                                      <p:cBhvr>
                                        <p:cTn id="14" dur="500"/>
                                        <p:tgtEl>
                                          <p:spTgt spid="42"/>
                                        </p:tgtEl>
                                      </p:cBhvr>
                                    </p:animEffect>
                                  </p:childTnLst>
                                </p:cTn>
                              </p:par>
                            </p:childTnLst>
                          </p:cTn>
                        </p:par>
                        <p:par>
                          <p:cTn id="15" fill="hold">
                            <p:stCondLst>
                              <p:cond delay="2650"/>
                            </p:stCondLst>
                            <p:childTnLst>
                              <p:par>
                                <p:cTn id="16" presetID="2" presetClass="entr" presetSubtype="4" fill="hold" grpId="0" nodeType="afterEffect">
                                  <p:stCondLst>
                                    <p:cond delay="0"/>
                                  </p:stCondLst>
                                  <p:childTnLst>
                                    <p:set>
                                      <p:cBhvr>
                                        <p:cTn id="17" dur="1" fill="hold">
                                          <p:stCondLst>
                                            <p:cond delay="0"/>
                                          </p:stCondLst>
                                        </p:cTn>
                                        <p:tgtEl>
                                          <p:spTgt spid="34"/>
                                        </p:tgtEl>
                                        <p:attrNameLst>
                                          <p:attrName>style.visibility</p:attrName>
                                        </p:attrNameLst>
                                      </p:cBhvr>
                                      <p:to>
                                        <p:strVal val="visible"/>
                                      </p:to>
                                    </p:set>
                                    <p:anim calcmode="lin" valueType="num">
                                      <p:cBhvr additive="base">
                                        <p:cTn id="18" dur="500" fill="hold"/>
                                        <p:tgtEl>
                                          <p:spTgt spid="34"/>
                                        </p:tgtEl>
                                        <p:attrNameLst>
                                          <p:attrName>ppt_x</p:attrName>
                                        </p:attrNameLst>
                                      </p:cBhvr>
                                      <p:tavLst>
                                        <p:tav tm="0">
                                          <p:val>
                                            <p:strVal val="#ppt_x"/>
                                          </p:val>
                                        </p:tav>
                                        <p:tav tm="100000">
                                          <p:val>
                                            <p:strVal val="#ppt_x"/>
                                          </p:val>
                                        </p:tav>
                                      </p:tavLst>
                                    </p:anim>
                                    <p:anim calcmode="lin" valueType="num">
                                      <p:cBhvr additive="base">
                                        <p:cTn id="19" dur="500" fill="hold"/>
                                        <p:tgtEl>
                                          <p:spTgt spid="34"/>
                                        </p:tgtEl>
                                        <p:attrNameLst>
                                          <p:attrName>ppt_y</p:attrName>
                                        </p:attrNameLst>
                                      </p:cBhvr>
                                      <p:tavLst>
                                        <p:tav tm="0">
                                          <p:val>
                                            <p:strVal val="1+#ppt_h/2"/>
                                          </p:val>
                                        </p:tav>
                                        <p:tav tm="100000">
                                          <p:val>
                                            <p:strVal val="#ppt_y"/>
                                          </p:val>
                                        </p:tav>
                                      </p:tavLst>
                                    </p:anim>
                                  </p:childTnLst>
                                </p:cTn>
                              </p:par>
                            </p:childTnLst>
                          </p:cTn>
                        </p:par>
                        <p:par>
                          <p:cTn id="20" fill="hold">
                            <p:stCondLst>
                              <p:cond delay="3150"/>
                            </p:stCondLst>
                            <p:childTnLst>
                              <p:par>
                                <p:cTn id="21" presetID="2" presetClass="entr" presetSubtype="1"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0-#ppt_h/2"/>
                                          </p:val>
                                        </p:tav>
                                        <p:tav tm="100000">
                                          <p:val>
                                            <p:strVal val="#ppt_y"/>
                                          </p:val>
                                        </p:tav>
                                      </p:tavLst>
                                    </p:anim>
                                  </p:childTnLst>
                                </p:cTn>
                              </p:par>
                              <p:par>
                                <p:cTn id="25" presetID="22" presetClass="entr" presetSubtype="1"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childTnLst>
                          </p:cTn>
                        </p:par>
                        <p:par>
                          <p:cTn id="28" fill="hold">
                            <p:stCondLst>
                              <p:cond delay="3650"/>
                            </p:stCondLst>
                            <p:childTnLst>
                              <p:par>
                                <p:cTn id="29" presetID="2" presetClass="entr" presetSubtype="1"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0-#ppt_h/2"/>
                                          </p:val>
                                        </p:tav>
                                        <p:tav tm="100000">
                                          <p:val>
                                            <p:strVal val="#ppt_y"/>
                                          </p:val>
                                        </p:tav>
                                      </p:tavLst>
                                    </p:anim>
                                  </p:childTnLst>
                                </p:cTn>
                              </p:par>
                              <p:par>
                                <p:cTn id="33" presetID="22" presetClass="entr" presetSubtype="1"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up)">
                                      <p:cBhvr>
                                        <p:cTn id="35" dur="500"/>
                                        <p:tgtEl>
                                          <p:spTgt spid="9"/>
                                        </p:tgtEl>
                                      </p:cBhvr>
                                    </p:animEffect>
                                  </p:childTnLst>
                                </p:cTn>
                              </p:par>
                            </p:childTnLst>
                          </p:cTn>
                        </p:par>
                        <p:par>
                          <p:cTn id="36" fill="hold">
                            <p:stCondLst>
                              <p:cond delay="4150"/>
                            </p:stCondLst>
                            <p:childTnLst>
                              <p:par>
                                <p:cTn id="37" presetID="2" presetClass="entr" presetSubtype="1"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0-#ppt_h/2"/>
                                          </p:val>
                                        </p:tav>
                                        <p:tav tm="100000">
                                          <p:val>
                                            <p:strVal val="#ppt_y"/>
                                          </p:val>
                                        </p:tav>
                                      </p:tavLst>
                                    </p:anim>
                                  </p:childTnLst>
                                </p:cTn>
                              </p:par>
                              <p:par>
                                <p:cTn id="41" presetID="22" presetClass="entr" presetSubtype="1"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up)">
                                      <p:cBhvr>
                                        <p:cTn id="43" dur="500"/>
                                        <p:tgtEl>
                                          <p:spTgt spid="10"/>
                                        </p:tgtEl>
                                      </p:cBhvr>
                                    </p:animEffect>
                                  </p:childTnLst>
                                </p:cTn>
                              </p:par>
                            </p:childTnLst>
                          </p:cTn>
                        </p:par>
                        <p:par>
                          <p:cTn id="44" fill="hold">
                            <p:stCondLst>
                              <p:cond delay="4650"/>
                            </p:stCondLst>
                            <p:childTnLst>
                              <p:par>
                                <p:cTn id="45" presetID="2" presetClass="entr" presetSubtype="1" fill="hold" nodeType="after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ppt_x"/>
                                          </p:val>
                                        </p:tav>
                                        <p:tav tm="100000">
                                          <p:val>
                                            <p:strVal val="#ppt_x"/>
                                          </p:val>
                                        </p:tav>
                                      </p:tavLst>
                                    </p:anim>
                                    <p:anim calcmode="lin" valueType="num">
                                      <p:cBhvr additive="base">
                                        <p:cTn id="48" dur="500" fill="hold"/>
                                        <p:tgtEl>
                                          <p:spTgt spid="7"/>
                                        </p:tgtEl>
                                        <p:attrNameLst>
                                          <p:attrName>ppt_y</p:attrName>
                                        </p:attrNameLst>
                                      </p:cBhvr>
                                      <p:tavLst>
                                        <p:tav tm="0">
                                          <p:val>
                                            <p:strVal val="0-#ppt_h/2"/>
                                          </p:val>
                                        </p:tav>
                                        <p:tav tm="100000">
                                          <p:val>
                                            <p:strVal val="#ppt_y"/>
                                          </p:val>
                                        </p:tav>
                                      </p:tavLst>
                                    </p:anim>
                                  </p:childTnLst>
                                </p:cTn>
                              </p:par>
                              <p:par>
                                <p:cTn id="49" presetID="22" presetClass="entr" presetSubtype="1"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up)">
                                      <p:cBhvr>
                                        <p:cTn id="5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框 17"/>
          <p:cNvSpPr txBox="1"/>
          <p:nvPr/>
        </p:nvSpPr>
        <p:spPr>
          <a:xfrm>
            <a:off x="684475" y="199491"/>
            <a:ext cx="5108193" cy="369332"/>
          </a:xfrm>
          <a:prstGeom prst="rect">
            <a:avLst/>
          </a:prstGeom>
          <a:noFill/>
        </p:spPr>
        <p:txBody>
          <a:bodyPr wrap="none" rtlCol="0">
            <a:spAutoFit/>
          </a:bodyPr>
          <a:lstStyle/>
          <a:p>
            <a:r>
              <a:rPr lang="en-US" altLang="zh-CN" sz="1800" dirty="0" smtClean="0"/>
              <a:t>2018</a:t>
            </a:r>
            <a:r>
              <a:rPr lang="zh-CN" altLang="en-US" sz="1800" dirty="0" smtClean="0"/>
              <a:t>中国国际咖啡展 </a:t>
            </a:r>
            <a:r>
              <a:rPr lang="en-US" altLang="zh-CN" sz="1800" dirty="0" smtClean="0"/>
              <a:t>CAFE SHOW CHINA-</a:t>
            </a:r>
            <a:r>
              <a:rPr lang="zh-CN" altLang="en-US" sz="1800" dirty="0" smtClean="0"/>
              <a:t>展商代表</a:t>
            </a:r>
          </a:p>
        </p:txBody>
      </p:sp>
      <p:cxnSp>
        <p:nvCxnSpPr>
          <p:cNvPr id="23" name="Straight Connector 21"/>
          <p:cNvCxnSpPr/>
          <p:nvPr/>
        </p:nvCxnSpPr>
        <p:spPr>
          <a:xfrm>
            <a:off x="315575" y="3986710"/>
            <a:ext cx="8457286" cy="0"/>
          </a:xfrm>
          <a:prstGeom prst="line">
            <a:avLst/>
          </a:prstGeom>
          <a:noFill/>
          <a:ln w="6350" cap="flat" cmpd="sng" algn="ctr">
            <a:solidFill>
              <a:srgbClr val="B8B8B8"/>
            </a:solidFill>
            <a:prstDash val="solid"/>
            <a:headEnd type="oval" w="sm" len="sm"/>
            <a:tailEnd type="oval" w="sm" len="sm"/>
          </a:ln>
          <a:effectLst/>
        </p:spPr>
      </p:cxnSp>
      <p:grpSp>
        <p:nvGrpSpPr>
          <p:cNvPr id="19" name="Group 24"/>
          <p:cNvGrpSpPr/>
          <p:nvPr/>
        </p:nvGrpSpPr>
        <p:grpSpPr>
          <a:xfrm>
            <a:off x="827584" y="4011910"/>
            <a:ext cx="173517" cy="173517"/>
            <a:chOff x="1068295" y="3417488"/>
            <a:chExt cx="239034" cy="239034"/>
          </a:xfrm>
        </p:grpSpPr>
        <p:sp>
          <p:nvSpPr>
            <p:cNvPr id="25" name="Oval 25"/>
            <p:cNvSpPr/>
            <p:nvPr/>
          </p:nvSpPr>
          <p:spPr>
            <a:xfrm>
              <a:off x="1068295" y="3417488"/>
              <a:ext cx="239034" cy="239034"/>
            </a:xfrm>
            <a:prstGeom prst="ellipse">
              <a:avLst/>
            </a:prstGeom>
            <a:solidFill>
              <a:srgbClr val="0070C0"/>
            </a:solidFill>
            <a:ln w="317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rgbClr val="000000"/>
                </a:solidFill>
                <a:effectLst/>
                <a:uLnTx/>
                <a:uFillTx/>
                <a:latin typeface="Calibri" panose="020F0502020204030204"/>
              </a:endParaRPr>
            </a:p>
          </p:txBody>
        </p:sp>
        <p:sp>
          <p:nvSpPr>
            <p:cNvPr id="26" name="Plus 26"/>
            <p:cNvSpPr/>
            <p:nvPr/>
          </p:nvSpPr>
          <p:spPr>
            <a:xfrm>
              <a:off x="1129668" y="3475634"/>
              <a:ext cx="115371" cy="115371"/>
            </a:xfrm>
            <a:prstGeom prst="mathPlus">
              <a:avLst/>
            </a:prstGeom>
            <a:solidFill>
              <a:srgbClr val="FFFFFF"/>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rgbClr val="000000"/>
                </a:solidFill>
                <a:effectLst/>
                <a:uLnTx/>
                <a:uFillTx/>
                <a:latin typeface="Calibri" panose="020F0502020204030204"/>
              </a:endParaRPr>
            </a:p>
          </p:txBody>
        </p:sp>
      </p:grpSp>
      <p:sp>
        <p:nvSpPr>
          <p:cNvPr id="27" name="矩形 26"/>
          <p:cNvSpPr/>
          <p:nvPr/>
        </p:nvSpPr>
        <p:spPr>
          <a:xfrm>
            <a:off x="930302" y="4015970"/>
            <a:ext cx="7367878" cy="1021396"/>
          </a:xfrm>
          <a:prstGeom prst="rect">
            <a:avLst/>
          </a:prstGeom>
        </p:spPr>
        <p:txBody>
          <a:bodyPr wrap="square" lIns="51399" tIns="25699" rIns="51399" bIns="25699">
            <a:spAutoFit/>
          </a:bodyPr>
          <a:lstStyle/>
          <a:p>
            <a:pPr marL="0" lvl="2" defTabSz="912495" eaLnBrk="0" hangingPunct="0">
              <a:lnSpc>
                <a:spcPct val="150000"/>
              </a:lnSpc>
              <a:buClr>
                <a:srgbClr val="0070C0"/>
              </a:buClr>
              <a:buSzPct val="80000"/>
              <a:tabLst>
                <a:tab pos="136525" algn="l"/>
              </a:tabLst>
              <a:defRPr/>
            </a:pPr>
            <a:r>
              <a:rPr lang="zh-CN" altLang="en-US" dirty="0" smtClean="0">
                <a:solidFill>
                  <a:srgbClr val="663300"/>
                </a:solidFill>
                <a:latin typeface="+mn-ea"/>
              </a:rPr>
              <a:t>      中国国际咖啡展以高专业性著称，目前已成为国内咖啡行业一年一度不可缺席的展会。</a:t>
            </a:r>
            <a:endParaRPr lang="en-US" altLang="zh-CN" smtClean="0">
              <a:solidFill>
                <a:srgbClr val="663300"/>
              </a:solidFill>
              <a:latin typeface="+mn-ea"/>
            </a:endParaRPr>
          </a:p>
          <a:p>
            <a:pPr marL="0" lvl="2" defTabSz="912495" eaLnBrk="0" hangingPunct="0">
              <a:lnSpc>
                <a:spcPct val="150000"/>
              </a:lnSpc>
              <a:buClr>
                <a:srgbClr val="0070C0"/>
              </a:buClr>
              <a:buSzPct val="80000"/>
              <a:tabLst>
                <a:tab pos="136525" algn="l"/>
              </a:tabLst>
              <a:defRPr/>
            </a:pPr>
            <a:r>
              <a:rPr lang="zh-CN" altLang="zh-CN" smtClean="0">
                <a:solidFill>
                  <a:srgbClr val="663300"/>
                </a:solidFill>
                <a:latin typeface="+mn-ea"/>
              </a:rPr>
              <a:t>参展</a:t>
            </a:r>
            <a:r>
              <a:rPr lang="zh-CN" altLang="zh-CN" dirty="0" smtClean="0">
                <a:solidFill>
                  <a:srgbClr val="663300"/>
                </a:solidFill>
                <a:latin typeface="+mn-ea"/>
              </a:rPr>
              <a:t>企业有意大利咖啡</a:t>
            </a:r>
            <a:r>
              <a:rPr lang="en-US" altLang="zh-CN" dirty="0" smtClean="0">
                <a:solidFill>
                  <a:srgbClr val="663300"/>
                </a:solidFill>
                <a:latin typeface="+mn-ea"/>
              </a:rPr>
              <a:t>LAVAZZA</a:t>
            </a:r>
            <a:r>
              <a:rPr lang="zh-CN" altLang="zh-CN" dirty="0" smtClean="0">
                <a:solidFill>
                  <a:srgbClr val="663300"/>
                </a:solidFill>
                <a:latin typeface="+mn-ea"/>
              </a:rPr>
              <a:t>、</a:t>
            </a:r>
            <a:r>
              <a:rPr lang="en-US" altLang="zh-CN" dirty="0" smtClean="0">
                <a:solidFill>
                  <a:srgbClr val="663300"/>
                </a:solidFill>
                <a:latin typeface="+mn-ea"/>
              </a:rPr>
              <a:t>FAEMA</a:t>
            </a:r>
            <a:r>
              <a:rPr lang="zh-CN" altLang="zh-CN" dirty="0" smtClean="0">
                <a:solidFill>
                  <a:srgbClr val="663300"/>
                </a:solidFill>
                <a:latin typeface="+mn-ea"/>
              </a:rPr>
              <a:t>咖啡机，</a:t>
            </a:r>
            <a:r>
              <a:rPr lang="en-US" altLang="zh-CN" dirty="0" smtClean="0">
                <a:solidFill>
                  <a:srgbClr val="663300"/>
                </a:solidFill>
                <a:latin typeface="+mn-ea"/>
              </a:rPr>
              <a:t> </a:t>
            </a:r>
            <a:r>
              <a:rPr lang="en-US" altLang="zh-CN" dirty="0" err="1" smtClean="0">
                <a:solidFill>
                  <a:srgbClr val="663300"/>
                </a:solidFill>
                <a:latin typeface="+mn-ea"/>
              </a:rPr>
              <a:t>LaCimbali</a:t>
            </a:r>
            <a:r>
              <a:rPr lang="zh-CN" altLang="en-US" dirty="0" smtClean="0">
                <a:solidFill>
                  <a:srgbClr val="663300"/>
                </a:solidFill>
                <a:latin typeface="+mn-ea"/>
              </a:rPr>
              <a:t>，日本纳瑟机械</a:t>
            </a:r>
            <a:r>
              <a:rPr lang="zh-CN" altLang="zh-CN" dirty="0" smtClean="0">
                <a:solidFill>
                  <a:srgbClr val="663300"/>
                </a:solidFill>
                <a:latin typeface="+mn-ea"/>
              </a:rPr>
              <a:t>等</a:t>
            </a:r>
            <a:r>
              <a:rPr lang="zh-CN" altLang="en-US" dirty="0" smtClean="0">
                <a:solidFill>
                  <a:srgbClr val="663300"/>
                </a:solidFill>
                <a:latin typeface="+mn-ea"/>
              </a:rPr>
              <a:t>国际品牌</a:t>
            </a:r>
            <a:r>
              <a:rPr lang="zh-CN" altLang="zh-CN" dirty="0" smtClean="0">
                <a:solidFill>
                  <a:srgbClr val="663300"/>
                </a:solidFill>
                <a:latin typeface="+mn-ea"/>
              </a:rPr>
              <a:t>，也汇聚了王力、</a:t>
            </a:r>
            <a:r>
              <a:rPr lang="zh-CN" altLang="en-US" dirty="0" smtClean="0">
                <a:solidFill>
                  <a:srgbClr val="663300"/>
                </a:solidFill>
                <a:latin typeface="+mn-ea"/>
              </a:rPr>
              <a:t>威士特、金米兰</a:t>
            </a:r>
            <a:r>
              <a:rPr lang="zh-CN" altLang="zh-CN" dirty="0" smtClean="0">
                <a:solidFill>
                  <a:srgbClr val="663300"/>
                </a:solidFill>
                <a:latin typeface="+mn-ea"/>
              </a:rPr>
              <a:t>、</a:t>
            </a:r>
            <a:r>
              <a:rPr lang="zh-CN" altLang="en-US" dirty="0" smtClean="0">
                <a:solidFill>
                  <a:srgbClr val="663300"/>
                </a:solidFill>
                <a:latin typeface="+mn-ea"/>
              </a:rPr>
              <a:t>本真等</a:t>
            </a:r>
            <a:r>
              <a:rPr lang="zh-CN" altLang="zh-CN" dirty="0" smtClean="0">
                <a:solidFill>
                  <a:srgbClr val="663300"/>
                </a:solidFill>
                <a:latin typeface="+mn-ea"/>
              </a:rPr>
              <a:t>国内</a:t>
            </a:r>
            <a:r>
              <a:rPr lang="zh-CN" altLang="en-US" dirty="0" smtClean="0">
                <a:solidFill>
                  <a:srgbClr val="663300"/>
                </a:solidFill>
                <a:latin typeface="+mn-ea"/>
              </a:rPr>
              <a:t>品牌</a:t>
            </a:r>
            <a:r>
              <a:rPr lang="en-US" altLang="zh-CN" dirty="0" smtClean="0">
                <a:solidFill>
                  <a:srgbClr val="663300"/>
                </a:solidFill>
                <a:latin typeface="+mn-ea"/>
              </a:rPr>
              <a:t>,</a:t>
            </a:r>
            <a:r>
              <a:rPr lang="zh-CN" altLang="en-US" dirty="0" smtClean="0">
                <a:solidFill>
                  <a:srgbClr val="663300"/>
                </a:solidFill>
                <a:latin typeface="+mn-ea"/>
              </a:rPr>
              <a:t> 共同为大家带来一场咖啡盛宴</a:t>
            </a:r>
            <a:r>
              <a:rPr lang="zh-CN" altLang="en-US" b="1" dirty="0" smtClean="0">
                <a:solidFill>
                  <a:srgbClr val="996633"/>
                </a:solidFill>
                <a:latin typeface="+mn-ea"/>
              </a:rPr>
              <a:t>。</a:t>
            </a:r>
            <a:endParaRPr lang="en-US" altLang="zh-CN" b="1" spc="50" dirty="0">
              <a:ln w="11430"/>
              <a:solidFill>
                <a:srgbClr val="996633"/>
              </a:solidFill>
              <a:latin typeface="+mn-ea"/>
            </a:endParaRPr>
          </a:p>
        </p:txBody>
      </p:sp>
      <p:pic>
        <p:nvPicPr>
          <p:cNvPr id="28" name="图片 27" descr="王力 纳瑟.jpg"/>
          <p:cNvPicPr>
            <a:picLocks noChangeAspect="1"/>
          </p:cNvPicPr>
          <p:nvPr/>
        </p:nvPicPr>
        <p:blipFill>
          <a:blip r:embed="rId2" cstate="print"/>
          <a:stretch>
            <a:fillRect/>
          </a:stretch>
        </p:blipFill>
        <p:spPr>
          <a:xfrm>
            <a:off x="1000760" y="801370"/>
            <a:ext cx="1739265" cy="1188085"/>
          </a:xfrm>
          <a:prstGeom prst="flowChartAlternateProcess">
            <a:avLst/>
          </a:prstGeom>
          <a:solidFill>
            <a:srgbClr val="FFFFFF">
              <a:shade val="85000"/>
            </a:srgbClr>
          </a:solidFill>
          <a:ln>
            <a:noFill/>
          </a:ln>
          <a:effectLst>
            <a:reflection blurRad="12700" stA="38000" endPos="28000" dist="5000" dir="5400000" sy="-100000" algn="bl" rotWithShape="0"/>
          </a:effectLst>
        </p:spPr>
      </p:pic>
      <p:pic>
        <p:nvPicPr>
          <p:cNvPr id="29" name="图片 28" descr="威仕特.jpg"/>
          <p:cNvPicPr>
            <a:picLocks noChangeAspect="1"/>
          </p:cNvPicPr>
          <p:nvPr/>
        </p:nvPicPr>
        <p:blipFill>
          <a:blip r:embed="rId3" cstate="print"/>
          <a:srcRect l="106" t="-1693" r="-420" b="-706"/>
          <a:stretch>
            <a:fillRect/>
          </a:stretch>
        </p:blipFill>
        <p:spPr>
          <a:xfrm>
            <a:off x="974090" y="2470150"/>
            <a:ext cx="1765300" cy="1144270"/>
          </a:xfrm>
          <a:prstGeom prst="flowChartAlternateProcess">
            <a:avLst/>
          </a:prstGeom>
          <a:solidFill>
            <a:srgbClr val="FFFFFF">
              <a:shade val="85000"/>
            </a:srgbClr>
          </a:solidFill>
          <a:ln>
            <a:noFill/>
          </a:ln>
          <a:effectLst>
            <a:reflection blurRad="12700" stA="38000" endPos="28000" dist="5000" dir="5400000" sy="-100000" algn="bl" rotWithShape="0"/>
          </a:effectLst>
        </p:spPr>
      </p:pic>
      <p:pic>
        <p:nvPicPr>
          <p:cNvPr id="30" name="图片 29" descr="LAVAZZA.jpg"/>
          <p:cNvPicPr>
            <a:picLocks noChangeAspect="1"/>
          </p:cNvPicPr>
          <p:nvPr/>
        </p:nvPicPr>
        <p:blipFill>
          <a:blip r:embed="rId4" cstate="print"/>
          <a:stretch>
            <a:fillRect/>
          </a:stretch>
        </p:blipFill>
        <p:spPr>
          <a:xfrm>
            <a:off x="3554095" y="788670"/>
            <a:ext cx="1719140" cy="1188009"/>
          </a:xfrm>
          <a:prstGeom prst="flowChartAlternateProcess">
            <a:avLst/>
          </a:prstGeom>
          <a:solidFill>
            <a:srgbClr val="FFFFFF">
              <a:shade val="85000"/>
            </a:srgbClr>
          </a:solidFill>
          <a:ln>
            <a:noFill/>
          </a:ln>
          <a:effectLst>
            <a:reflection blurRad="12700" stA="38000" endPos="28000" dist="5000" dir="5400000" sy="-100000" algn="bl" rotWithShape="0"/>
          </a:effectLst>
        </p:spPr>
      </p:pic>
      <p:pic>
        <p:nvPicPr>
          <p:cNvPr id="31" name="图片 30" descr="金米兰 生合生物 苏活.jpg"/>
          <p:cNvPicPr>
            <a:picLocks noChangeAspect="1"/>
          </p:cNvPicPr>
          <p:nvPr/>
        </p:nvPicPr>
        <p:blipFill>
          <a:blip r:embed="rId5" cstate="print"/>
          <a:stretch>
            <a:fillRect/>
          </a:stretch>
        </p:blipFill>
        <p:spPr>
          <a:xfrm>
            <a:off x="6261100" y="801370"/>
            <a:ext cx="1737360" cy="1188720"/>
          </a:xfrm>
          <a:prstGeom prst="flowChartAlternateProcess">
            <a:avLst/>
          </a:prstGeom>
          <a:solidFill>
            <a:srgbClr val="FFFFFF">
              <a:shade val="85000"/>
            </a:srgbClr>
          </a:solidFill>
          <a:ln>
            <a:noFill/>
          </a:ln>
          <a:effectLst>
            <a:reflection blurRad="12700" stA="38000" endPos="28000" dist="5000" dir="5400000" sy="-100000" algn="bl" rotWithShape="0"/>
          </a:effectLst>
        </p:spPr>
      </p:pic>
      <p:sp>
        <p:nvSpPr>
          <p:cNvPr id="32" name="矩形 31"/>
          <p:cNvSpPr/>
          <p:nvPr/>
        </p:nvSpPr>
        <p:spPr>
          <a:xfrm>
            <a:off x="1347175" y="2064862"/>
            <a:ext cx="955711" cy="286232"/>
          </a:xfrm>
          <a:prstGeom prst="rect">
            <a:avLst/>
          </a:prstGeom>
        </p:spPr>
        <p:txBody>
          <a:bodyPr wrap="none">
            <a:spAutoFit/>
          </a:bodyPr>
          <a:lstStyle/>
          <a:p>
            <a:pPr>
              <a:lnSpc>
                <a:spcPct val="90000"/>
              </a:lnSpc>
              <a:spcBef>
                <a:spcPts val="625"/>
              </a:spcBef>
              <a:buClr>
                <a:srgbClr val="FFFF99"/>
              </a:buClr>
              <a:buSzPct val="120000"/>
            </a:pPr>
            <a:r>
              <a:rPr lang="zh-CN" altLang="en-US" b="1" dirty="0" smtClean="0">
                <a:solidFill>
                  <a:srgbClr val="663300"/>
                </a:solidFill>
                <a:latin typeface="微软雅黑" panose="020B0503020204020204" pitchFamily="34" charset="-122"/>
                <a:ea typeface="微软雅黑" panose="020B0503020204020204" pitchFamily="34" charset="-122"/>
                <a:sym typeface="微软雅黑" panose="020B0503020204020204" pitchFamily="34" charset="-122"/>
              </a:rPr>
              <a:t>王力 纳瑟</a:t>
            </a:r>
            <a:endParaRPr lang="en-US" altLang="zh-CN" b="1" dirty="0">
              <a:solidFill>
                <a:srgbClr val="6633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矩形 32"/>
          <p:cNvSpPr/>
          <p:nvPr/>
        </p:nvSpPr>
        <p:spPr>
          <a:xfrm>
            <a:off x="3690177" y="2095204"/>
            <a:ext cx="1446743" cy="286232"/>
          </a:xfrm>
          <a:prstGeom prst="rect">
            <a:avLst/>
          </a:prstGeom>
        </p:spPr>
        <p:txBody>
          <a:bodyPr wrap="none">
            <a:spAutoFit/>
          </a:bodyPr>
          <a:lstStyle/>
          <a:p>
            <a:pPr>
              <a:lnSpc>
                <a:spcPct val="90000"/>
              </a:lnSpc>
              <a:spcBef>
                <a:spcPts val="625"/>
              </a:spcBef>
              <a:buClr>
                <a:srgbClr val="FFFF99"/>
              </a:buClr>
              <a:buSzPct val="120000"/>
            </a:pPr>
            <a:r>
              <a:rPr lang="zh-CN" altLang="en-US" b="1" dirty="0" smtClean="0">
                <a:solidFill>
                  <a:srgbClr val="663300"/>
                </a:solidFill>
                <a:latin typeface="微软雅黑" panose="020B0503020204020204" pitchFamily="34" charset="-122"/>
                <a:ea typeface="微软雅黑" panose="020B0503020204020204" pitchFamily="34" charset="-122"/>
                <a:sym typeface="微软雅黑" panose="020B0503020204020204" pitchFamily="34" charset="-122"/>
              </a:rPr>
              <a:t>吉晟 </a:t>
            </a:r>
            <a:r>
              <a:rPr lang="en-US" altLang="zh-CN" b="1" dirty="0" smtClean="0">
                <a:solidFill>
                  <a:srgbClr val="663300"/>
                </a:solidFill>
                <a:latin typeface="微软雅黑" panose="020B0503020204020204" pitchFamily="34" charset="-122"/>
                <a:ea typeface="微软雅黑" panose="020B0503020204020204" pitchFamily="34" charset="-122"/>
                <a:sym typeface="微软雅黑" panose="020B0503020204020204" pitchFamily="34" charset="-122"/>
              </a:rPr>
              <a:t>LAVAZZA</a:t>
            </a:r>
            <a:endParaRPr lang="en-US" altLang="zh-CN" b="1" dirty="0">
              <a:solidFill>
                <a:srgbClr val="6633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 name="矩形 33"/>
          <p:cNvSpPr/>
          <p:nvPr/>
        </p:nvSpPr>
        <p:spPr>
          <a:xfrm>
            <a:off x="6162586" y="2095535"/>
            <a:ext cx="2085827" cy="286232"/>
          </a:xfrm>
          <a:prstGeom prst="rect">
            <a:avLst/>
          </a:prstGeom>
        </p:spPr>
        <p:txBody>
          <a:bodyPr wrap="none">
            <a:spAutoFit/>
          </a:bodyPr>
          <a:lstStyle/>
          <a:p>
            <a:pPr algn="l">
              <a:lnSpc>
                <a:spcPct val="90000"/>
              </a:lnSpc>
              <a:spcBef>
                <a:spcPts val="625"/>
              </a:spcBef>
              <a:buClr>
                <a:srgbClr val="FFFF99"/>
              </a:buClr>
              <a:buSzPct val="120000"/>
            </a:pPr>
            <a:r>
              <a:rPr lang="zh-CN" altLang="en-US" b="1" dirty="0" smtClean="0">
                <a:solidFill>
                  <a:srgbClr val="663300"/>
                </a:solidFill>
                <a:latin typeface="微软雅黑" panose="020B0503020204020204" pitchFamily="34" charset="-122"/>
                <a:ea typeface="微软雅黑" panose="020B0503020204020204" pitchFamily="34" charset="-122"/>
                <a:sym typeface="微软雅黑" panose="020B0503020204020204" pitchFamily="34" charset="-122"/>
              </a:rPr>
              <a:t>金米兰 生合生物 迪利斯</a:t>
            </a:r>
            <a:endParaRPr lang="en-US" altLang="zh-CN" b="1" dirty="0">
              <a:solidFill>
                <a:srgbClr val="6633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 name="矩形 34"/>
          <p:cNvSpPr/>
          <p:nvPr/>
        </p:nvSpPr>
        <p:spPr>
          <a:xfrm>
            <a:off x="1300544" y="3637564"/>
            <a:ext cx="1135247" cy="286232"/>
          </a:xfrm>
          <a:prstGeom prst="rect">
            <a:avLst/>
          </a:prstGeom>
        </p:spPr>
        <p:txBody>
          <a:bodyPr wrap="none">
            <a:spAutoFit/>
          </a:bodyPr>
          <a:lstStyle/>
          <a:p>
            <a:pPr>
              <a:lnSpc>
                <a:spcPct val="90000"/>
              </a:lnSpc>
              <a:spcBef>
                <a:spcPts val="625"/>
              </a:spcBef>
              <a:buClr>
                <a:srgbClr val="FFFF99"/>
              </a:buClr>
              <a:buSzPct val="120000"/>
            </a:pPr>
            <a:r>
              <a:rPr lang="zh-CN" altLang="en-US" b="1" dirty="0" smtClean="0">
                <a:solidFill>
                  <a:srgbClr val="663300"/>
                </a:solidFill>
                <a:latin typeface="微软雅黑" panose="020B0503020204020204" pitchFamily="34" charset="-122"/>
                <a:ea typeface="微软雅黑" panose="020B0503020204020204" pitchFamily="34" charset="-122"/>
                <a:sym typeface="微软雅黑" panose="020B0503020204020204" pitchFamily="34" charset="-122"/>
              </a:rPr>
              <a:t>宏达 威士特</a:t>
            </a:r>
            <a:endParaRPr lang="en-US" altLang="zh-CN" b="1" dirty="0">
              <a:solidFill>
                <a:srgbClr val="663300"/>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6" name="图片 35" descr="本真.JPG"/>
          <p:cNvPicPr>
            <a:picLocks noChangeAspect="1"/>
          </p:cNvPicPr>
          <p:nvPr/>
        </p:nvPicPr>
        <p:blipFill>
          <a:blip r:embed="rId6" cstate="print"/>
          <a:srcRect l="456" t="-110"/>
          <a:stretch>
            <a:fillRect/>
          </a:stretch>
        </p:blipFill>
        <p:spPr>
          <a:xfrm>
            <a:off x="3554095" y="2470785"/>
            <a:ext cx="1764013" cy="1143680"/>
          </a:xfrm>
          <a:prstGeom prst="flowChartAlternateProcess">
            <a:avLst/>
          </a:prstGeom>
          <a:solidFill>
            <a:srgbClr val="FFFFFF">
              <a:shade val="85000"/>
            </a:srgbClr>
          </a:solidFill>
          <a:ln>
            <a:noFill/>
          </a:ln>
          <a:effectLst>
            <a:reflection blurRad="12700" stA="38000" endPos="28000" dist="5000" dir="5400000" sy="-100000" algn="bl" rotWithShape="0"/>
          </a:effectLst>
        </p:spPr>
      </p:pic>
      <p:sp>
        <p:nvSpPr>
          <p:cNvPr id="38" name="矩形 37"/>
          <p:cNvSpPr/>
          <p:nvPr/>
        </p:nvSpPr>
        <p:spPr>
          <a:xfrm>
            <a:off x="3947003" y="3655453"/>
            <a:ext cx="955711" cy="286232"/>
          </a:xfrm>
          <a:prstGeom prst="rect">
            <a:avLst/>
          </a:prstGeom>
        </p:spPr>
        <p:txBody>
          <a:bodyPr wrap="none">
            <a:spAutoFit/>
          </a:bodyPr>
          <a:lstStyle/>
          <a:p>
            <a:pPr>
              <a:lnSpc>
                <a:spcPct val="90000"/>
              </a:lnSpc>
              <a:spcBef>
                <a:spcPts val="625"/>
              </a:spcBef>
              <a:buClr>
                <a:srgbClr val="FFFF99"/>
              </a:buClr>
              <a:buSzPct val="120000"/>
            </a:pPr>
            <a:r>
              <a:rPr lang="zh-CN" altLang="en-US" b="1" dirty="0" smtClean="0">
                <a:solidFill>
                  <a:srgbClr val="663300"/>
                </a:solidFill>
                <a:latin typeface="微软雅黑" panose="020B0503020204020204" pitchFamily="34" charset="-122"/>
                <a:ea typeface="微软雅黑" panose="020B0503020204020204" pitchFamily="34" charset="-122"/>
                <a:sym typeface="微软雅黑" panose="020B0503020204020204" pitchFamily="34" charset="-122"/>
              </a:rPr>
              <a:t>本真 </a:t>
            </a:r>
            <a:r>
              <a:rPr lang="zh-CN" altLang="en-US" b="1" dirty="0" smtClean="0">
                <a:solidFill>
                  <a:srgbClr val="663300"/>
                </a:solidFill>
                <a:latin typeface="微软雅黑" panose="020B0503020204020204" pitchFamily="34" charset="-122"/>
                <a:ea typeface="微软雅黑" panose="020B0503020204020204" pitchFamily="34" charset="-122"/>
                <a:sym typeface="微软雅黑" panose="020B0503020204020204" pitchFamily="34" charset="-122"/>
              </a:rPr>
              <a:t>惠</a:t>
            </a:r>
            <a:r>
              <a:rPr lang="zh-CN" altLang="en-US" b="1" dirty="0" smtClean="0">
                <a:solidFill>
                  <a:srgbClr val="663300"/>
                </a:solidFill>
                <a:latin typeface="微软雅黑" panose="020B0503020204020204" pitchFamily="34" charset="-122"/>
                <a:ea typeface="微软雅黑" panose="020B0503020204020204" pitchFamily="34" charset="-122"/>
                <a:sym typeface="微软雅黑" panose="020B0503020204020204" pitchFamily="34" charset="-122"/>
              </a:rPr>
              <a:t>家</a:t>
            </a:r>
            <a:endParaRPr lang="en-US" altLang="zh-CN" b="1" dirty="0">
              <a:solidFill>
                <a:srgbClr val="663300"/>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9" name="图片 38" descr="仟枫.JPG"/>
          <p:cNvPicPr>
            <a:picLocks noChangeAspect="1"/>
          </p:cNvPicPr>
          <p:nvPr/>
        </p:nvPicPr>
        <p:blipFill>
          <a:blip r:embed="rId7" cstate="print"/>
          <a:stretch>
            <a:fillRect/>
          </a:stretch>
        </p:blipFill>
        <p:spPr>
          <a:xfrm>
            <a:off x="6261100" y="2470785"/>
            <a:ext cx="1737360" cy="1148080"/>
          </a:xfrm>
          <a:prstGeom prst="flowChartAlternateProcess">
            <a:avLst/>
          </a:prstGeom>
          <a:blipFill>
            <a:blip r:embed="rId8" cstate="print"/>
            <a:tile tx="0" ty="0" sx="100000" sy="100000" flip="none" algn="tl"/>
          </a:blipFill>
          <a:ln>
            <a:noFill/>
          </a:ln>
          <a:effectLst>
            <a:reflection blurRad="6350" stA="52000" endA="300" endPos="35000" dir="5400000" sy="-100000" algn="bl" rotWithShape="0"/>
          </a:effectLst>
          <a:scene3d>
            <a:camera prst="orthographicFront"/>
            <a:lightRig rig="threePt" dir="t"/>
          </a:scene3d>
          <a:sp3d/>
        </p:spPr>
      </p:pic>
      <p:sp>
        <p:nvSpPr>
          <p:cNvPr id="41" name="矩形 40"/>
          <p:cNvSpPr/>
          <p:nvPr/>
        </p:nvSpPr>
        <p:spPr>
          <a:xfrm>
            <a:off x="6817755" y="3633255"/>
            <a:ext cx="543739" cy="286232"/>
          </a:xfrm>
          <a:prstGeom prst="rect">
            <a:avLst/>
          </a:prstGeom>
        </p:spPr>
        <p:txBody>
          <a:bodyPr wrap="none">
            <a:spAutoFit/>
          </a:bodyPr>
          <a:lstStyle/>
          <a:p>
            <a:pPr>
              <a:lnSpc>
                <a:spcPct val="90000"/>
              </a:lnSpc>
              <a:spcBef>
                <a:spcPts val="625"/>
              </a:spcBef>
              <a:buClr>
                <a:srgbClr val="FFFF99"/>
              </a:buClr>
              <a:buSzPct val="120000"/>
            </a:pPr>
            <a:r>
              <a:rPr lang="zh-CN" altLang="en-US" b="1" dirty="0" smtClean="0">
                <a:solidFill>
                  <a:srgbClr val="663300"/>
                </a:solidFill>
                <a:latin typeface="微软雅黑" panose="020B0503020204020204" pitchFamily="34" charset="-122"/>
                <a:ea typeface="微软雅黑" panose="020B0503020204020204" pitchFamily="34" charset="-122"/>
                <a:sym typeface="微软雅黑" panose="020B0503020204020204" pitchFamily="34" charset="-122"/>
              </a:rPr>
              <a:t>仟枫</a:t>
            </a:r>
            <a:endParaRPr lang="en-US" altLang="zh-CN" b="1" dirty="0">
              <a:solidFill>
                <a:srgbClr val="663300"/>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37"/>
                                        </p:tgtEl>
                                        <p:attrNameLst>
                                          <p:attrName>style.visibility</p:attrName>
                                        </p:attrNameLst>
                                      </p:cBhvr>
                                      <p:to>
                                        <p:strVal val="visible"/>
                                      </p:to>
                                    </p:set>
                                    <p:anim by="(-#ppt_w*2)" calcmode="lin" valueType="num">
                                      <p:cBhvr rctx="PPT">
                                        <p:cTn id="7" dur="250" autoRev="1" fill="hold">
                                          <p:stCondLst>
                                            <p:cond delay="0"/>
                                          </p:stCondLst>
                                        </p:cTn>
                                        <p:tgtEl>
                                          <p:spTgt spid="37"/>
                                        </p:tgtEl>
                                        <p:attrNameLst>
                                          <p:attrName>ppt_w</p:attrName>
                                        </p:attrNameLst>
                                      </p:cBhvr>
                                    </p:anim>
                                    <p:anim by="(#ppt_w*0.50)" calcmode="lin" valueType="num">
                                      <p:cBhvr>
                                        <p:cTn id="8" dur="250" decel="50000" autoRev="1" fill="hold">
                                          <p:stCondLst>
                                            <p:cond delay="0"/>
                                          </p:stCondLst>
                                        </p:cTn>
                                        <p:tgtEl>
                                          <p:spTgt spid="37"/>
                                        </p:tgtEl>
                                        <p:attrNameLst>
                                          <p:attrName>ppt_x</p:attrName>
                                        </p:attrNameLst>
                                      </p:cBhvr>
                                    </p:anim>
                                    <p:anim from="(-#ppt_h/2)" to="(#ppt_y)" calcmode="lin" valueType="num">
                                      <p:cBhvr>
                                        <p:cTn id="9" dur="500" fill="hold">
                                          <p:stCondLst>
                                            <p:cond delay="0"/>
                                          </p:stCondLst>
                                        </p:cTn>
                                        <p:tgtEl>
                                          <p:spTgt spid="37"/>
                                        </p:tgtEl>
                                        <p:attrNameLst>
                                          <p:attrName>ppt_y</p:attrName>
                                        </p:attrNameLst>
                                      </p:cBhvr>
                                    </p:anim>
                                    <p:animRot by="21600000">
                                      <p:cBhvr>
                                        <p:cTn id="10" dur="500" fill="hold">
                                          <p:stCondLst>
                                            <p:cond delay="0"/>
                                          </p:stCondLst>
                                        </p:cTn>
                                        <p:tgtEl>
                                          <p:spTgt spid="37"/>
                                        </p:tgtEl>
                                        <p:attrNameLst>
                                          <p:attrName>r</p:attrName>
                                        </p:attrNameLst>
                                      </p:cBhvr>
                                    </p:animRot>
                                  </p:childTnLst>
                                </p:cTn>
                              </p:par>
                            </p:childTnLst>
                          </p:cTn>
                        </p:par>
                        <p:par>
                          <p:cTn id="11" fill="hold">
                            <p:stCondLst>
                              <p:cond delay="2049"/>
                            </p:stCondLst>
                            <p:childTnLst>
                              <p:par>
                                <p:cTn id="12" presetID="53" presetClass="entr" presetSubtype="16"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300" fill="hold"/>
                                        <p:tgtEl>
                                          <p:spTgt spid="23"/>
                                        </p:tgtEl>
                                        <p:attrNameLst>
                                          <p:attrName>ppt_w</p:attrName>
                                        </p:attrNameLst>
                                      </p:cBhvr>
                                      <p:tavLst>
                                        <p:tav tm="0">
                                          <p:val>
                                            <p:fltVal val="0"/>
                                          </p:val>
                                        </p:tav>
                                        <p:tav tm="100000">
                                          <p:val>
                                            <p:strVal val="#ppt_w"/>
                                          </p:val>
                                        </p:tav>
                                      </p:tavLst>
                                    </p:anim>
                                    <p:anim calcmode="lin" valueType="num">
                                      <p:cBhvr>
                                        <p:cTn id="15" dur="300" fill="hold"/>
                                        <p:tgtEl>
                                          <p:spTgt spid="23"/>
                                        </p:tgtEl>
                                        <p:attrNameLst>
                                          <p:attrName>ppt_h</p:attrName>
                                        </p:attrNameLst>
                                      </p:cBhvr>
                                      <p:tavLst>
                                        <p:tav tm="0">
                                          <p:val>
                                            <p:fltVal val="0"/>
                                          </p:val>
                                        </p:tav>
                                        <p:tav tm="100000">
                                          <p:val>
                                            <p:strVal val="#ppt_h"/>
                                          </p:val>
                                        </p:tav>
                                      </p:tavLst>
                                    </p:anim>
                                    <p:animEffect transition="in" filter="fade">
                                      <p:cBhvr>
                                        <p:cTn id="16" dur="300"/>
                                        <p:tgtEl>
                                          <p:spTgt spid="23"/>
                                        </p:tgtEl>
                                      </p:cBhvr>
                                    </p:animEffect>
                                  </p:childTnLst>
                                </p:cTn>
                              </p:par>
                            </p:childTnLst>
                          </p:cTn>
                        </p:par>
                        <p:par>
                          <p:cTn id="17" fill="hold">
                            <p:stCondLst>
                              <p:cond delay="2549"/>
                            </p:stCondLst>
                            <p:childTnLst>
                              <p:par>
                                <p:cTn id="18" presetID="53" presetClass="entr" presetSubtype="16"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ppt_w</p:attrName>
                                        </p:attrNameLst>
                                      </p:cBhvr>
                                      <p:tavLst>
                                        <p:tav tm="0">
                                          <p:val>
                                            <p:fltVal val="0"/>
                                          </p:val>
                                        </p:tav>
                                        <p:tav tm="100000">
                                          <p:val>
                                            <p:strVal val="#ppt_w"/>
                                          </p:val>
                                        </p:tav>
                                      </p:tavLst>
                                    </p:anim>
                                    <p:anim calcmode="lin" valueType="num">
                                      <p:cBhvr>
                                        <p:cTn id="21" dur="500" fill="hold"/>
                                        <p:tgtEl>
                                          <p:spTgt spid="19"/>
                                        </p:tgtEl>
                                        <p:attrNameLst>
                                          <p:attrName>ppt_h</p:attrName>
                                        </p:attrNameLst>
                                      </p:cBhvr>
                                      <p:tavLst>
                                        <p:tav tm="0">
                                          <p:val>
                                            <p:fltVal val="0"/>
                                          </p:val>
                                        </p:tav>
                                        <p:tav tm="100000">
                                          <p:val>
                                            <p:strVal val="#ppt_h"/>
                                          </p:val>
                                        </p:tav>
                                      </p:tavLst>
                                    </p:anim>
                                    <p:animEffect transition="in" filter="fade">
                                      <p:cBhvr>
                                        <p:cTn id="22" dur="500"/>
                                        <p:tgtEl>
                                          <p:spTgt spid="19"/>
                                        </p:tgtEl>
                                      </p:cBhvr>
                                    </p:animEffect>
                                  </p:childTnLst>
                                </p:cTn>
                              </p:par>
                            </p:childTnLst>
                          </p:cTn>
                        </p:par>
                        <p:par>
                          <p:cTn id="23" fill="hold">
                            <p:stCondLst>
                              <p:cond delay="3049"/>
                            </p:stCondLst>
                            <p:childTnLst>
                              <p:par>
                                <p:cTn id="24" presetID="42" presetClass="entr" presetSubtype="0"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800"/>
                                        <p:tgtEl>
                                          <p:spTgt spid="27"/>
                                        </p:tgtEl>
                                      </p:cBhvr>
                                    </p:animEffect>
                                    <p:anim calcmode="lin" valueType="num">
                                      <p:cBhvr>
                                        <p:cTn id="27" dur="800" fill="hold"/>
                                        <p:tgtEl>
                                          <p:spTgt spid="27"/>
                                        </p:tgtEl>
                                        <p:attrNameLst>
                                          <p:attrName>ppt_x</p:attrName>
                                        </p:attrNameLst>
                                      </p:cBhvr>
                                      <p:tavLst>
                                        <p:tav tm="0">
                                          <p:val>
                                            <p:strVal val="#ppt_x"/>
                                          </p:val>
                                        </p:tav>
                                        <p:tav tm="100000">
                                          <p:val>
                                            <p:strVal val="#ppt_x"/>
                                          </p:val>
                                        </p:tav>
                                      </p:tavLst>
                                    </p:anim>
                                    <p:anim calcmode="lin" valueType="num">
                                      <p:cBhvr>
                                        <p:cTn id="28" dur="800" fill="hold"/>
                                        <p:tgtEl>
                                          <p:spTgt spid="27"/>
                                        </p:tgtEl>
                                        <p:attrNameLst>
                                          <p:attrName>ppt_y</p:attrName>
                                        </p:attrNameLst>
                                      </p:cBhvr>
                                      <p:tavLst>
                                        <p:tav tm="0">
                                          <p:val>
                                            <p:strVal val="#ppt_y+.1"/>
                                          </p:val>
                                        </p:tav>
                                        <p:tav tm="100000">
                                          <p:val>
                                            <p:strVal val="#ppt_y"/>
                                          </p:val>
                                        </p:tav>
                                      </p:tavLst>
                                    </p:anim>
                                  </p:childTnLst>
                                </p:cTn>
                              </p:par>
                              <p:par>
                                <p:cTn id="29" presetID="4" presetClass="entr" presetSubtype="16"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box(in)">
                                      <p:cBhvr>
                                        <p:cTn id="31" dur="500"/>
                                        <p:tgtEl>
                                          <p:spTgt spid="28"/>
                                        </p:tgtEl>
                                      </p:cBhvr>
                                    </p:animEffect>
                                  </p:childTnLst>
                                </p:cTn>
                              </p:par>
                              <p:par>
                                <p:cTn id="32" presetID="4" presetClass="entr" presetSubtype="16"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ox(in)">
                                      <p:cBhvr>
                                        <p:cTn id="34" dur="500"/>
                                        <p:tgtEl>
                                          <p:spTgt spid="29"/>
                                        </p:tgtEl>
                                      </p:cBhvr>
                                    </p:animEffect>
                                  </p:childTnLst>
                                </p:cTn>
                              </p:par>
                              <p:par>
                                <p:cTn id="35" presetID="4" presetClass="entr" presetSubtype="16"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box(in)">
                                      <p:cBhvr>
                                        <p:cTn id="37" dur="500"/>
                                        <p:tgtEl>
                                          <p:spTgt spid="30"/>
                                        </p:tgtEl>
                                      </p:cBhvr>
                                    </p:animEffect>
                                  </p:childTnLst>
                                </p:cTn>
                              </p:par>
                              <p:par>
                                <p:cTn id="38" presetID="4" presetClass="entr" presetSubtype="16" fill="hold"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box(in)">
                                      <p:cBhvr>
                                        <p:cTn id="40" dur="500"/>
                                        <p:tgtEl>
                                          <p:spTgt spid="31"/>
                                        </p:tgtEl>
                                      </p:cBhvr>
                                    </p:animEffect>
                                  </p:childTnLst>
                                </p:cTn>
                              </p:par>
                              <p:par>
                                <p:cTn id="41" presetID="4" presetClass="entr" presetSubtype="16"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box(in)">
                                      <p:cBhvr>
                                        <p:cTn id="43" dur="500"/>
                                        <p:tgtEl>
                                          <p:spTgt spid="32"/>
                                        </p:tgtEl>
                                      </p:cBhvr>
                                    </p:animEffect>
                                  </p:childTnLst>
                                </p:cTn>
                              </p:par>
                              <p:par>
                                <p:cTn id="44" presetID="4" presetClass="entr" presetSubtype="16"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box(in)">
                                      <p:cBhvr>
                                        <p:cTn id="46" dur="500"/>
                                        <p:tgtEl>
                                          <p:spTgt spid="33"/>
                                        </p:tgtEl>
                                      </p:cBhvr>
                                    </p:animEffect>
                                  </p:childTnLst>
                                </p:cTn>
                              </p:par>
                              <p:par>
                                <p:cTn id="47" presetID="4" presetClass="entr" presetSubtype="16"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box(in)">
                                      <p:cBhvr>
                                        <p:cTn id="49" dur="500"/>
                                        <p:tgtEl>
                                          <p:spTgt spid="34"/>
                                        </p:tgtEl>
                                      </p:cBhvr>
                                    </p:animEffect>
                                  </p:childTnLst>
                                </p:cTn>
                              </p:par>
                              <p:par>
                                <p:cTn id="50" presetID="4" presetClass="entr" presetSubtype="16"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box(in)">
                                      <p:cBhvr>
                                        <p:cTn id="52" dur="500"/>
                                        <p:tgtEl>
                                          <p:spTgt spid="35"/>
                                        </p:tgtEl>
                                      </p:cBhvr>
                                    </p:animEffect>
                                  </p:childTnLst>
                                </p:cTn>
                              </p:par>
                              <p:par>
                                <p:cTn id="53" presetID="4" presetClass="entr" presetSubtype="16"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box(in)">
                                      <p:cBhvr>
                                        <p:cTn id="55" dur="500"/>
                                        <p:tgtEl>
                                          <p:spTgt spid="36"/>
                                        </p:tgtEl>
                                      </p:cBhvr>
                                    </p:animEffect>
                                  </p:childTnLst>
                                </p:cTn>
                              </p:par>
                              <p:par>
                                <p:cTn id="56" presetID="4" presetClass="entr" presetSubtype="16"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box(in)">
                                      <p:cBhvr>
                                        <p:cTn id="58" dur="500"/>
                                        <p:tgtEl>
                                          <p:spTgt spid="38"/>
                                        </p:tgtEl>
                                      </p:cBhvr>
                                    </p:animEffect>
                                  </p:childTnLst>
                                </p:cTn>
                              </p:par>
                              <p:par>
                                <p:cTn id="59" presetID="4" presetClass="entr" presetSubtype="16" fill="hold" nodeType="with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box(in)">
                                      <p:cBhvr>
                                        <p:cTn id="61" dur="500"/>
                                        <p:tgtEl>
                                          <p:spTgt spid="39"/>
                                        </p:tgtEl>
                                      </p:cBhvr>
                                    </p:animEffect>
                                  </p:childTnLst>
                                </p:cTn>
                              </p:par>
                              <p:par>
                                <p:cTn id="62" presetID="4" presetClass="entr" presetSubtype="16" fill="hold" grpId="0" nodeType="withEffect">
                                  <p:stCondLst>
                                    <p:cond delay="0"/>
                                  </p:stCondLst>
                                  <p:childTnLst>
                                    <p:set>
                                      <p:cBhvr>
                                        <p:cTn id="63" dur="1" fill="hold">
                                          <p:stCondLst>
                                            <p:cond delay="0"/>
                                          </p:stCondLst>
                                        </p:cTn>
                                        <p:tgtEl>
                                          <p:spTgt spid="41"/>
                                        </p:tgtEl>
                                        <p:attrNameLst>
                                          <p:attrName>style.visibility</p:attrName>
                                        </p:attrNameLst>
                                      </p:cBhvr>
                                      <p:to>
                                        <p:strVal val="visible"/>
                                      </p:to>
                                    </p:set>
                                    <p:animEffect transition="in" filter="box(in)">
                                      <p:cBhvr>
                                        <p:cTn id="6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7" grpId="0"/>
      <p:bldP spid="32" grpId="0"/>
      <p:bldP spid="33" grpId="0"/>
      <p:bldP spid="34" grpId="0"/>
      <p:bldP spid="35" grpId="0"/>
      <p:bldP spid="38" grpId="0"/>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框 17"/>
          <p:cNvSpPr txBox="1"/>
          <p:nvPr/>
        </p:nvSpPr>
        <p:spPr>
          <a:xfrm>
            <a:off x="684475" y="199491"/>
            <a:ext cx="5339026" cy="646331"/>
          </a:xfrm>
          <a:prstGeom prst="rect">
            <a:avLst/>
          </a:prstGeom>
          <a:noFill/>
        </p:spPr>
        <p:txBody>
          <a:bodyPr wrap="none" rtlCol="0">
            <a:spAutoFit/>
          </a:bodyPr>
          <a:lstStyle/>
          <a:p>
            <a:r>
              <a:rPr lang="en-US" altLang="zh-CN" sz="1800" dirty="0" smtClean="0"/>
              <a:t>2018</a:t>
            </a:r>
            <a:r>
              <a:rPr lang="zh-CN" altLang="en-US" sz="1800" dirty="0" smtClean="0"/>
              <a:t>中国国际咖啡展 </a:t>
            </a:r>
            <a:r>
              <a:rPr lang="en-US" altLang="zh-CN" sz="1800" dirty="0" smtClean="0"/>
              <a:t>CAFE SHOW CHINA-</a:t>
            </a:r>
            <a:r>
              <a:rPr lang="zh-CN" altLang="en-US" sz="1800" dirty="0" smtClean="0"/>
              <a:t>咖啡嘉年华</a:t>
            </a:r>
          </a:p>
          <a:p>
            <a:endParaRPr lang="zh-CN" altLang="en-US" sz="1800" dirty="0"/>
          </a:p>
        </p:txBody>
      </p:sp>
      <p:sp>
        <p:nvSpPr>
          <p:cNvPr id="4" name="TextBox 3"/>
          <p:cNvSpPr txBox="1"/>
          <p:nvPr/>
        </p:nvSpPr>
        <p:spPr>
          <a:xfrm>
            <a:off x="4738500" y="929093"/>
            <a:ext cx="4365298" cy="3416320"/>
          </a:xfrm>
          <a:prstGeom prst="rect">
            <a:avLst/>
          </a:prstGeom>
          <a:noFill/>
        </p:spPr>
        <p:txBody>
          <a:bodyPr wrap="none" rtlCol="0">
            <a:spAutoFit/>
          </a:bodyPr>
          <a:lstStyle/>
          <a:p>
            <a:pPr algn="l">
              <a:lnSpc>
                <a:spcPct val="150000"/>
              </a:lnSpc>
            </a:pPr>
            <a:r>
              <a:rPr lang="en-US" altLang="zh-CN" sz="1600" dirty="0" smtClean="0">
                <a:solidFill>
                  <a:srgbClr val="663300"/>
                </a:solidFill>
                <a:latin typeface="+mn-ea"/>
              </a:rPr>
              <a:t>       </a:t>
            </a:r>
            <a:r>
              <a:rPr lang="zh-CN" altLang="en-US" sz="1600" dirty="0" smtClean="0">
                <a:solidFill>
                  <a:srgbClr val="663300"/>
                </a:solidFill>
                <a:latin typeface="+mn-ea"/>
              </a:rPr>
              <a:t>中国国际咖啡展在多个咖啡行业机构的大</a:t>
            </a:r>
          </a:p>
          <a:p>
            <a:pPr algn="l">
              <a:lnSpc>
                <a:spcPct val="150000"/>
              </a:lnSpc>
            </a:pPr>
            <a:r>
              <a:rPr lang="zh-CN" altLang="en-US" sz="1600" dirty="0" smtClean="0">
                <a:solidFill>
                  <a:srgbClr val="663300"/>
                </a:solidFill>
                <a:latin typeface="+mn-ea"/>
              </a:rPr>
              <a:t>力支持和众多咖啡专业人士的积极参与下，逐</a:t>
            </a:r>
          </a:p>
          <a:p>
            <a:pPr algn="l">
              <a:lnSpc>
                <a:spcPct val="150000"/>
              </a:lnSpc>
            </a:pPr>
            <a:r>
              <a:rPr lang="zh-CN" altLang="en-US" sz="1600" dirty="0" smtClean="0">
                <a:solidFill>
                  <a:srgbClr val="663300"/>
                </a:solidFill>
                <a:latin typeface="+mn-ea"/>
              </a:rPr>
              <a:t>年都有新突破与新发展。今年展会除了常规展</a:t>
            </a:r>
          </a:p>
          <a:p>
            <a:pPr algn="l">
              <a:lnSpc>
                <a:spcPct val="150000"/>
              </a:lnSpc>
            </a:pPr>
            <a:r>
              <a:rPr lang="zh-CN" altLang="en-US" sz="1600" dirty="0" smtClean="0">
                <a:solidFill>
                  <a:srgbClr val="663300"/>
                </a:solidFill>
                <a:latin typeface="+mn-ea"/>
              </a:rPr>
              <a:t>品展出外，还增加了精品咖啡馆区域，以</a:t>
            </a:r>
            <a:r>
              <a:rPr lang="en-US" altLang="zh-CN" sz="1600" dirty="0" smtClean="0">
                <a:solidFill>
                  <a:srgbClr val="663300"/>
                </a:solidFill>
                <a:latin typeface="+mn-ea"/>
              </a:rPr>
              <a:t>“</a:t>
            </a:r>
            <a:r>
              <a:rPr lang="zh-CN" altLang="en-US" sz="1600" dirty="0" smtClean="0">
                <a:solidFill>
                  <a:srgbClr val="663300"/>
                </a:solidFill>
                <a:latin typeface="+mn-ea"/>
              </a:rPr>
              <a:t>咖</a:t>
            </a:r>
          </a:p>
          <a:p>
            <a:pPr algn="l">
              <a:lnSpc>
                <a:spcPct val="150000"/>
              </a:lnSpc>
            </a:pPr>
            <a:r>
              <a:rPr lang="zh-CN" altLang="en-US" sz="1600" dirty="0" smtClean="0">
                <a:solidFill>
                  <a:srgbClr val="663300"/>
                </a:solidFill>
                <a:latin typeface="+mn-ea"/>
              </a:rPr>
              <a:t>啡酷饮嘉年华</a:t>
            </a:r>
            <a:r>
              <a:rPr lang="en-US" altLang="zh-CN" sz="1600" dirty="0" smtClean="0">
                <a:solidFill>
                  <a:srgbClr val="663300"/>
                </a:solidFill>
                <a:latin typeface="+mn-ea"/>
              </a:rPr>
              <a:t>”</a:t>
            </a:r>
            <a:r>
              <a:rPr lang="zh-CN" altLang="en-US" sz="1600" dirty="0" smtClean="0">
                <a:solidFill>
                  <a:srgbClr val="663300"/>
                </a:solidFill>
                <a:latin typeface="+mn-ea"/>
              </a:rPr>
              <a:t>为主题，使更多消费者了解咖</a:t>
            </a:r>
          </a:p>
          <a:p>
            <a:pPr algn="l">
              <a:lnSpc>
                <a:spcPct val="150000"/>
              </a:lnSpc>
            </a:pPr>
            <a:r>
              <a:rPr lang="zh-CN" altLang="en-US" sz="1600" dirty="0" smtClean="0">
                <a:solidFill>
                  <a:srgbClr val="663300"/>
                </a:solidFill>
                <a:latin typeface="+mn-ea"/>
              </a:rPr>
              <a:t>啡，</a:t>
            </a:r>
            <a:r>
              <a:rPr lang="zh-CN" altLang="en-US" sz="1600" dirty="0" smtClean="0">
                <a:solidFill>
                  <a:srgbClr val="663300"/>
                </a:solidFill>
                <a:latin typeface="+mn-ea"/>
                <a:sym typeface="+mn-ea"/>
              </a:rPr>
              <a:t>喜爱咖啡</a:t>
            </a:r>
            <a:r>
              <a:rPr lang="zh-CN" altLang="en-US" sz="1600" dirty="0" smtClean="0">
                <a:solidFill>
                  <a:srgbClr val="663300"/>
                </a:solidFill>
                <a:latin typeface="+mn-ea"/>
              </a:rPr>
              <a:t>。</a:t>
            </a:r>
            <a:endParaRPr lang="en-US" altLang="zh-CN" sz="1600" dirty="0" smtClean="0">
              <a:solidFill>
                <a:srgbClr val="663300"/>
              </a:solidFill>
              <a:latin typeface="+mn-ea"/>
            </a:endParaRPr>
          </a:p>
          <a:p>
            <a:pPr algn="l">
              <a:lnSpc>
                <a:spcPct val="150000"/>
              </a:lnSpc>
            </a:pPr>
            <a:r>
              <a:rPr lang="zh-CN" altLang="en-US" sz="1600" dirty="0" smtClean="0">
                <a:solidFill>
                  <a:srgbClr val="663300"/>
                </a:solidFill>
                <a:latin typeface="+mn-ea"/>
              </a:rPr>
              <a:t>        作为北方地区专业化程度领先的咖啡类展</a:t>
            </a:r>
            <a:endParaRPr lang="en-US" altLang="zh-CN" sz="1600" dirty="0" smtClean="0">
              <a:solidFill>
                <a:srgbClr val="663300"/>
              </a:solidFill>
              <a:latin typeface="+mn-ea"/>
            </a:endParaRPr>
          </a:p>
          <a:p>
            <a:pPr algn="l">
              <a:lnSpc>
                <a:spcPct val="150000"/>
              </a:lnSpc>
            </a:pPr>
            <a:r>
              <a:rPr lang="zh-CN" altLang="en-US" sz="1600" dirty="0" smtClean="0">
                <a:solidFill>
                  <a:srgbClr val="663300"/>
                </a:solidFill>
                <a:latin typeface="+mn-ea"/>
              </a:rPr>
              <a:t>览会之一，我们立足北京，辐射全国，旨在为</a:t>
            </a:r>
          </a:p>
          <a:p>
            <a:pPr algn="l">
              <a:lnSpc>
                <a:spcPct val="150000"/>
              </a:lnSpc>
            </a:pPr>
            <a:r>
              <a:rPr lang="zh-CN" altLang="en-US" sz="1600" dirty="0" smtClean="0">
                <a:solidFill>
                  <a:srgbClr val="663300"/>
                </a:solidFill>
                <a:latin typeface="+mn-ea"/>
              </a:rPr>
              <a:t>客户提供更多优质选择。</a:t>
            </a:r>
          </a:p>
        </p:txBody>
      </p:sp>
      <p:pic>
        <p:nvPicPr>
          <p:cNvPr id="8" name="图片 7" descr="嘉年华.jpg"/>
          <p:cNvPicPr>
            <a:picLocks noChangeAspect="1"/>
          </p:cNvPicPr>
          <p:nvPr/>
        </p:nvPicPr>
        <p:blipFill>
          <a:blip r:embed="rId2" cstate="print"/>
          <a:stretch>
            <a:fillRect/>
          </a:stretch>
        </p:blipFill>
        <p:spPr>
          <a:xfrm>
            <a:off x="443020" y="1264257"/>
            <a:ext cx="3960000" cy="2970000"/>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37"/>
                                        </p:tgtEl>
                                        <p:attrNameLst>
                                          <p:attrName>style.visibility</p:attrName>
                                        </p:attrNameLst>
                                      </p:cBhvr>
                                      <p:to>
                                        <p:strVal val="visible"/>
                                      </p:to>
                                    </p:set>
                                    <p:anim by="(-#ppt_w*2)" calcmode="lin" valueType="num">
                                      <p:cBhvr rctx="PPT">
                                        <p:cTn id="7" dur="250" autoRev="1" fill="hold">
                                          <p:stCondLst>
                                            <p:cond delay="0"/>
                                          </p:stCondLst>
                                        </p:cTn>
                                        <p:tgtEl>
                                          <p:spTgt spid="37"/>
                                        </p:tgtEl>
                                        <p:attrNameLst>
                                          <p:attrName>ppt_w</p:attrName>
                                        </p:attrNameLst>
                                      </p:cBhvr>
                                    </p:anim>
                                    <p:anim by="(#ppt_w*0.50)" calcmode="lin" valueType="num">
                                      <p:cBhvr>
                                        <p:cTn id="8" dur="250" decel="50000" autoRev="1" fill="hold">
                                          <p:stCondLst>
                                            <p:cond delay="0"/>
                                          </p:stCondLst>
                                        </p:cTn>
                                        <p:tgtEl>
                                          <p:spTgt spid="37"/>
                                        </p:tgtEl>
                                        <p:attrNameLst>
                                          <p:attrName>ppt_x</p:attrName>
                                        </p:attrNameLst>
                                      </p:cBhvr>
                                    </p:anim>
                                    <p:anim from="(-#ppt_h/2)" to="(#ppt_y)" calcmode="lin" valueType="num">
                                      <p:cBhvr>
                                        <p:cTn id="9" dur="500" fill="hold">
                                          <p:stCondLst>
                                            <p:cond delay="0"/>
                                          </p:stCondLst>
                                        </p:cTn>
                                        <p:tgtEl>
                                          <p:spTgt spid="37"/>
                                        </p:tgtEl>
                                        <p:attrNameLst>
                                          <p:attrName>ppt_y</p:attrName>
                                        </p:attrNameLst>
                                      </p:cBhvr>
                                    </p:anim>
                                    <p:animRot by="21600000">
                                      <p:cBhvr>
                                        <p:cTn id="10" dur="500" fill="hold">
                                          <p:stCondLst>
                                            <p:cond delay="0"/>
                                          </p:stCondLst>
                                        </p:cTn>
                                        <p:tgtEl>
                                          <p:spTgt spid="37"/>
                                        </p:tgtEl>
                                        <p:attrNameLst>
                                          <p:attrName>r</p:attrName>
                                        </p:attrNameLst>
                                      </p:cBhvr>
                                    </p:animRot>
                                  </p:childTnLst>
                                </p:cTn>
                              </p:par>
                              <p:par>
                                <p:cTn id="11" presetID="22" presetClass="entr" presetSubtype="1" fill="hold" grpId="0"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1750"/>
                                        <p:tgtEl>
                                          <p:spTgt spid="4"/>
                                        </p:tgtEl>
                                      </p:cBhvr>
                                    </p:animEffect>
                                  </p:childTnLst>
                                </p:cTn>
                              </p:par>
                              <p:par>
                                <p:cTn id="14" presetID="8" presetClass="entr" presetSubtype="16" fill="hold" nodeType="withEffect">
                                  <p:stCondLst>
                                    <p:cond delay="500"/>
                                  </p:stCondLst>
                                  <p:childTnLst>
                                    <p:set>
                                      <p:cBhvr>
                                        <p:cTn id="15" dur="1" fill="hold">
                                          <p:stCondLst>
                                            <p:cond delay="0"/>
                                          </p:stCondLst>
                                        </p:cTn>
                                        <p:tgtEl>
                                          <p:spTgt spid="8"/>
                                        </p:tgtEl>
                                        <p:attrNameLst>
                                          <p:attrName>style.visibility</p:attrName>
                                        </p:attrNameLst>
                                      </p:cBhvr>
                                      <p:to>
                                        <p:strVal val="visible"/>
                                      </p:to>
                                    </p:set>
                                    <p:animEffect transition="in" filter="diamond(in)">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框 17"/>
          <p:cNvSpPr txBox="1"/>
          <p:nvPr/>
        </p:nvSpPr>
        <p:spPr>
          <a:xfrm>
            <a:off x="684475" y="199491"/>
            <a:ext cx="5969000" cy="368300"/>
          </a:xfrm>
          <a:prstGeom prst="rect">
            <a:avLst/>
          </a:prstGeom>
          <a:noFill/>
        </p:spPr>
        <p:txBody>
          <a:bodyPr wrap="none" rtlCol="0">
            <a:spAutoFit/>
          </a:bodyPr>
          <a:lstStyle/>
          <a:p>
            <a:r>
              <a:rPr lang="en-US" altLang="zh-CN" sz="1800" dirty="0" smtClean="0"/>
              <a:t>2018</a:t>
            </a:r>
            <a:r>
              <a:rPr lang="zh-CN" altLang="en-US" sz="1800" dirty="0" smtClean="0"/>
              <a:t>中国国际咖啡展 </a:t>
            </a:r>
            <a:r>
              <a:rPr lang="en-US" altLang="zh-CN" sz="1800" dirty="0" smtClean="0"/>
              <a:t>CAFE SHOW CHINA-</a:t>
            </a:r>
            <a:r>
              <a:rPr lang="zh-CN" altLang="en-US" sz="1800" dirty="0" smtClean="0"/>
              <a:t>嘉年华咖啡馆代表</a:t>
            </a:r>
          </a:p>
        </p:txBody>
      </p:sp>
      <p:pic>
        <p:nvPicPr>
          <p:cNvPr id="28" name="图片 27" descr="王力 纳瑟.jpg"/>
          <p:cNvPicPr>
            <a:picLocks noChangeAspect="1"/>
          </p:cNvPicPr>
          <p:nvPr/>
        </p:nvPicPr>
        <p:blipFill>
          <a:blip r:embed="rId2" cstate="print"/>
          <a:stretch>
            <a:fillRect/>
          </a:stretch>
        </p:blipFill>
        <p:spPr>
          <a:xfrm>
            <a:off x="1025525" y="869950"/>
            <a:ext cx="1834515" cy="1259840"/>
          </a:xfrm>
          <a:prstGeom prst="flowChartAlternateProcess">
            <a:avLst/>
          </a:prstGeom>
          <a:solidFill>
            <a:srgbClr val="FFFFFF">
              <a:shade val="85000"/>
            </a:srgbClr>
          </a:solidFill>
          <a:ln>
            <a:noFill/>
          </a:ln>
          <a:effectLst>
            <a:reflection blurRad="12700" stA="38000" endPos="28000" dist="5000" dir="5400000" sy="-100000" algn="bl" rotWithShape="0"/>
          </a:effectLst>
        </p:spPr>
      </p:pic>
      <p:pic>
        <p:nvPicPr>
          <p:cNvPr id="30" name="图片 29" descr="LAVAZZA.jpg"/>
          <p:cNvPicPr>
            <a:picLocks noChangeAspect="1"/>
          </p:cNvPicPr>
          <p:nvPr/>
        </p:nvPicPr>
        <p:blipFill>
          <a:blip r:embed="rId3" cstate="print"/>
          <a:stretch>
            <a:fillRect/>
          </a:stretch>
        </p:blipFill>
        <p:spPr>
          <a:xfrm>
            <a:off x="3636645" y="869315"/>
            <a:ext cx="1872615" cy="1260475"/>
          </a:xfrm>
          <a:prstGeom prst="flowChartAlternateProcess">
            <a:avLst/>
          </a:prstGeom>
          <a:solidFill>
            <a:srgbClr val="FFFFFF">
              <a:shade val="85000"/>
            </a:srgbClr>
          </a:solidFill>
          <a:ln>
            <a:noFill/>
          </a:ln>
          <a:effectLst>
            <a:reflection blurRad="12700" stA="38000" endPos="28000" dist="5000" dir="5400000" sy="-100000" algn="bl" rotWithShape="0"/>
          </a:effectLst>
        </p:spPr>
      </p:pic>
      <p:pic>
        <p:nvPicPr>
          <p:cNvPr id="31" name="图片 30" descr="金米兰 生合生物 苏活.jpg"/>
          <p:cNvPicPr>
            <a:picLocks noChangeAspect="1"/>
          </p:cNvPicPr>
          <p:nvPr/>
        </p:nvPicPr>
        <p:blipFill>
          <a:blip r:embed="rId4" cstate="print"/>
          <a:stretch>
            <a:fillRect/>
          </a:stretch>
        </p:blipFill>
        <p:spPr>
          <a:xfrm>
            <a:off x="6301024" y="869389"/>
            <a:ext cx="1833977" cy="1260009"/>
          </a:xfrm>
          <a:prstGeom prst="flowChartAlternateProcess">
            <a:avLst/>
          </a:prstGeom>
          <a:solidFill>
            <a:srgbClr val="FFFFFF">
              <a:shade val="85000"/>
            </a:srgbClr>
          </a:solidFill>
          <a:ln>
            <a:noFill/>
          </a:ln>
          <a:effectLst>
            <a:reflection blurRad="12700" stA="38000" endPos="28000" dist="5000" dir="5400000" sy="-100000" algn="bl" rotWithShape="0"/>
          </a:effectLst>
        </p:spPr>
      </p:pic>
      <p:sp>
        <p:nvSpPr>
          <p:cNvPr id="32" name="矩形 31"/>
          <p:cNvSpPr/>
          <p:nvPr/>
        </p:nvSpPr>
        <p:spPr>
          <a:xfrm>
            <a:off x="1523836" y="2262975"/>
            <a:ext cx="848566" cy="286232"/>
          </a:xfrm>
          <a:prstGeom prst="rect">
            <a:avLst/>
          </a:prstGeom>
        </p:spPr>
        <p:txBody>
          <a:bodyPr wrap="none">
            <a:spAutoFit/>
          </a:bodyPr>
          <a:lstStyle/>
          <a:p>
            <a:pPr>
              <a:lnSpc>
                <a:spcPct val="90000"/>
              </a:lnSpc>
              <a:spcBef>
                <a:spcPts val="625"/>
              </a:spcBef>
              <a:buClr>
                <a:srgbClr val="FFFF99"/>
              </a:buClr>
              <a:buSzPct val="120000"/>
            </a:pPr>
            <a:r>
              <a:rPr lang="en-US" altLang="zh-CN" b="1" dirty="0" smtClean="0">
                <a:solidFill>
                  <a:srgbClr val="663300"/>
                </a:solidFill>
                <a:latin typeface="微软雅黑" panose="020B0503020204020204" pitchFamily="34" charset="-122"/>
                <a:ea typeface="微软雅黑" panose="020B0503020204020204" pitchFamily="34" charset="-122"/>
                <a:sym typeface="微软雅黑" panose="020B0503020204020204" pitchFamily="34" charset="-122"/>
              </a:rPr>
              <a:t>Voyage</a:t>
            </a:r>
            <a:endParaRPr lang="en-US" altLang="zh-CN" b="1" dirty="0">
              <a:solidFill>
                <a:srgbClr val="6633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矩形 32"/>
          <p:cNvSpPr/>
          <p:nvPr/>
        </p:nvSpPr>
        <p:spPr>
          <a:xfrm>
            <a:off x="3915852" y="2282529"/>
            <a:ext cx="1316642" cy="286232"/>
          </a:xfrm>
          <a:prstGeom prst="rect">
            <a:avLst/>
          </a:prstGeom>
        </p:spPr>
        <p:txBody>
          <a:bodyPr wrap="none">
            <a:spAutoFit/>
          </a:bodyPr>
          <a:lstStyle/>
          <a:p>
            <a:pPr>
              <a:lnSpc>
                <a:spcPct val="90000"/>
              </a:lnSpc>
              <a:spcBef>
                <a:spcPts val="625"/>
              </a:spcBef>
              <a:buClr>
                <a:srgbClr val="FFFF99"/>
              </a:buClr>
              <a:buSzPct val="120000"/>
            </a:pPr>
            <a:r>
              <a:rPr lang="en-US" altLang="zh-CN" b="1" dirty="0" smtClean="0">
                <a:solidFill>
                  <a:srgbClr val="663300"/>
                </a:solidFill>
                <a:latin typeface="微软雅黑" panose="020B0503020204020204" pitchFamily="34" charset="-122"/>
                <a:ea typeface="微软雅黑" panose="020B0503020204020204" pitchFamily="34" charset="-122"/>
                <a:sym typeface="微软雅黑" panose="020B0503020204020204" pitchFamily="34" charset="-122"/>
              </a:rPr>
              <a:t>Coffee : </a:t>
            </a:r>
            <a:r>
              <a:rPr lang="en-US" altLang="zh-CN" b="1" dirty="0" err="1" smtClean="0">
                <a:solidFill>
                  <a:srgbClr val="663300"/>
                </a:solidFill>
                <a:latin typeface="微软雅黑" panose="020B0503020204020204" pitchFamily="34" charset="-122"/>
                <a:ea typeface="微软雅黑" panose="020B0503020204020204" pitchFamily="34" charset="-122"/>
                <a:sym typeface="微软雅黑" panose="020B0503020204020204" pitchFamily="34" charset="-122"/>
              </a:rPr>
              <a:t>Tian</a:t>
            </a:r>
            <a:endParaRPr lang="en-US" altLang="zh-CN" b="1" dirty="0">
              <a:solidFill>
                <a:srgbClr val="6633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 name="矩形 33"/>
          <p:cNvSpPr/>
          <p:nvPr/>
        </p:nvSpPr>
        <p:spPr>
          <a:xfrm>
            <a:off x="6945292" y="2242438"/>
            <a:ext cx="543739" cy="286232"/>
          </a:xfrm>
          <a:prstGeom prst="rect">
            <a:avLst/>
          </a:prstGeom>
        </p:spPr>
        <p:txBody>
          <a:bodyPr wrap="none">
            <a:spAutoFit/>
          </a:bodyPr>
          <a:lstStyle/>
          <a:p>
            <a:pPr>
              <a:lnSpc>
                <a:spcPct val="90000"/>
              </a:lnSpc>
              <a:spcBef>
                <a:spcPts val="625"/>
              </a:spcBef>
              <a:buClr>
                <a:srgbClr val="FFFF99"/>
              </a:buClr>
              <a:buSzPct val="120000"/>
            </a:pPr>
            <a:r>
              <a:rPr lang="zh-CN" altLang="en-US" b="1" dirty="0" smtClean="0">
                <a:solidFill>
                  <a:srgbClr val="663300"/>
                </a:solidFill>
                <a:latin typeface="微软雅黑" panose="020B0503020204020204" pitchFamily="34" charset="-122"/>
                <a:ea typeface="微软雅黑" panose="020B0503020204020204" pitchFamily="34" charset="-122"/>
                <a:sym typeface="微软雅黑" panose="020B0503020204020204" pitchFamily="34" charset="-122"/>
              </a:rPr>
              <a:t>梧桐</a:t>
            </a:r>
            <a:endParaRPr lang="en-US" altLang="zh-CN" b="1" dirty="0">
              <a:solidFill>
                <a:srgbClr val="6633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 name="矩形 34"/>
          <p:cNvSpPr/>
          <p:nvPr/>
        </p:nvSpPr>
        <p:spPr>
          <a:xfrm>
            <a:off x="1196846" y="4131520"/>
            <a:ext cx="1287788" cy="286232"/>
          </a:xfrm>
          <a:prstGeom prst="rect">
            <a:avLst/>
          </a:prstGeom>
        </p:spPr>
        <p:txBody>
          <a:bodyPr wrap="none">
            <a:spAutoFit/>
          </a:bodyPr>
          <a:lstStyle/>
          <a:p>
            <a:pPr>
              <a:lnSpc>
                <a:spcPct val="90000"/>
              </a:lnSpc>
              <a:spcBef>
                <a:spcPts val="625"/>
              </a:spcBef>
              <a:buClr>
                <a:srgbClr val="FFFF99"/>
              </a:buClr>
              <a:buSzPct val="120000"/>
            </a:pPr>
            <a:r>
              <a:rPr lang="en-US" altLang="zh-CN" b="1" dirty="0" smtClean="0">
                <a:solidFill>
                  <a:srgbClr val="663300"/>
                </a:solidFill>
                <a:latin typeface="微软雅黑" panose="020B0503020204020204" pitchFamily="34" charset="-122"/>
                <a:ea typeface="微软雅黑" panose="020B0503020204020204" pitchFamily="34" charset="-122"/>
                <a:sym typeface="微软雅黑" panose="020B0503020204020204" pitchFamily="34" charset="-122"/>
              </a:rPr>
              <a:t>Basic Coffee</a:t>
            </a:r>
            <a:endParaRPr lang="en-US" altLang="zh-CN" b="1" dirty="0">
              <a:solidFill>
                <a:srgbClr val="663300"/>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6" name="图片 35" descr="本真.JPG"/>
          <p:cNvPicPr>
            <a:picLocks noChangeAspect="1"/>
          </p:cNvPicPr>
          <p:nvPr/>
        </p:nvPicPr>
        <p:blipFill>
          <a:blip r:embed="rId5" cstate="print"/>
          <a:stretch>
            <a:fillRect/>
          </a:stretch>
        </p:blipFill>
        <p:spPr>
          <a:xfrm>
            <a:off x="3710050" y="2744979"/>
            <a:ext cx="1800013" cy="1201676"/>
          </a:xfrm>
          <a:prstGeom prst="flowChartAlternateProcess">
            <a:avLst/>
          </a:prstGeom>
          <a:solidFill>
            <a:srgbClr val="FFFFFF">
              <a:shade val="85000"/>
            </a:srgbClr>
          </a:solidFill>
          <a:ln>
            <a:noFill/>
          </a:ln>
          <a:effectLst>
            <a:reflection blurRad="12700" stA="38000" endPos="28000" dist="5000" dir="5400000" sy="-100000" algn="bl" rotWithShape="0"/>
          </a:effectLst>
        </p:spPr>
      </p:pic>
      <p:sp>
        <p:nvSpPr>
          <p:cNvPr id="38" name="矩形 37"/>
          <p:cNvSpPr/>
          <p:nvPr/>
        </p:nvSpPr>
        <p:spPr>
          <a:xfrm>
            <a:off x="3510346" y="4133511"/>
            <a:ext cx="2114618" cy="286232"/>
          </a:xfrm>
          <a:prstGeom prst="rect">
            <a:avLst/>
          </a:prstGeom>
        </p:spPr>
        <p:txBody>
          <a:bodyPr wrap="none">
            <a:spAutoFit/>
          </a:bodyPr>
          <a:lstStyle/>
          <a:p>
            <a:pPr>
              <a:lnSpc>
                <a:spcPct val="90000"/>
              </a:lnSpc>
              <a:spcBef>
                <a:spcPts val="625"/>
              </a:spcBef>
              <a:buClr>
                <a:srgbClr val="FFFF99"/>
              </a:buClr>
              <a:buSzPct val="120000"/>
            </a:pPr>
            <a:r>
              <a:rPr lang="en-US" altLang="zh-CN" b="1" dirty="0" smtClean="0">
                <a:solidFill>
                  <a:srgbClr val="663300"/>
                </a:solidFill>
                <a:latin typeface="微软雅黑" panose="020B0503020204020204" pitchFamily="34" charset="-122"/>
                <a:ea typeface="微软雅黑" panose="020B0503020204020204" pitchFamily="34" charset="-122"/>
                <a:sym typeface="微软雅黑" panose="020B0503020204020204" pitchFamily="34" charset="-122"/>
              </a:rPr>
              <a:t>Urban Coffee Roaster</a:t>
            </a:r>
            <a:endParaRPr lang="en-US" altLang="zh-CN" b="1" dirty="0">
              <a:solidFill>
                <a:srgbClr val="663300"/>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9" name="图片 38" descr="仟枫.JPG"/>
          <p:cNvPicPr>
            <a:picLocks noChangeAspect="1"/>
          </p:cNvPicPr>
          <p:nvPr/>
        </p:nvPicPr>
        <p:blipFill>
          <a:blip r:embed="rId6" cstate="print"/>
          <a:srcRect l="-1529" t="-679" r="1529" b="679"/>
          <a:stretch>
            <a:fillRect/>
          </a:stretch>
        </p:blipFill>
        <p:spPr>
          <a:xfrm>
            <a:off x="6301105" y="2744470"/>
            <a:ext cx="1818834" cy="1206009"/>
          </a:xfrm>
          <a:prstGeom prst="flowChartAlternateProcess">
            <a:avLst/>
          </a:prstGeom>
          <a:effectLst>
            <a:reflection blurRad="6350" stA="52000" endA="300" endPos="35000" dir="5400000" sy="-100000" algn="bl" rotWithShape="0"/>
          </a:effectLst>
          <a:scene3d>
            <a:camera prst="orthographicFront"/>
            <a:lightRig rig="threePt" dir="t">
              <a:rot lat="0" lon="0" rev="3000000"/>
            </a:lightRig>
          </a:scene3d>
          <a:sp3d contourW="6350"/>
        </p:spPr>
      </p:pic>
      <p:sp>
        <p:nvSpPr>
          <p:cNvPr id="41" name="矩形 40"/>
          <p:cNvSpPr/>
          <p:nvPr/>
        </p:nvSpPr>
        <p:spPr>
          <a:xfrm>
            <a:off x="6754365" y="4070094"/>
            <a:ext cx="902811" cy="286232"/>
          </a:xfrm>
          <a:prstGeom prst="rect">
            <a:avLst/>
          </a:prstGeom>
        </p:spPr>
        <p:txBody>
          <a:bodyPr wrap="none">
            <a:spAutoFit/>
          </a:bodyPr>
          <a:lstStyle/>
          <a:p>
            <a:pPr>
              <a:lnSpc>
                <a:spcPct val="90000"/>
              </a:lnSpc>
              <a:spcBef>
                <a:spcPts val="625"/>
              </a:spcBef>
              <a:buClr>
                <a:srgbClr val="FFFF99"/>
              </a:buClr>
              <a:buSzPct val="120000"/>
            </a:pPr>
            <a:r>
              <a:rPr lang="zh-CN" altLang="en-US" b="1" dirty="0" smtClean="0">
                <a:solidFill>
                  <a:srgbClr val="663300"/>
                </a:solidFill>
                <a:latin typeface="微软雅黑" panose="020B0503020204020204" pitchFamily="34" charset="-122"/>
                <a:ea typeface="微软雅黑" panose="020B0503020204020204" pitchFamily="34" charset="-122"/>
                <a:sym typeface="微软雅黑" panose="020B0503020204020204" pitchFamily="34" charset="-122"/>
              </a:rPr>
              <a:t>熊煮咖啡</a:t>
            </a:r>
            <a:endParaRPr lang="en-US" altLang="zh-CN" b="1" dirty="0">
              <a:solidFill>
                <a:srgbClr val="663300"/>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0" name="图片 19" descr="本真.JPG"/>
          <p:cNvPicPr>
            <a:picLocks noChangeAspect="1"/>
          </p:cNvPicPr>
          <p:nvPr/>
        </p:nvPicPr>
        <p:blipFill>
          <a:blip r:embed="rId7" cstate="print"/>
          <a:stretch>
            <a:fillRect/>
          </a:stretch>
        </p:blipFill>
        <p:spPr>
          <a:xfrm>
            <a:off x="1058545" y="2745105"/>
            <a:ext cx="1779270" cy="1197610"/>
          </a:xfrm>
          <a:prstGeom prst="flowChartAlternateProcess">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37"/>
                                        </p:tgtEl>
                                        <p:attrNameLst>
                                          <p:attrName>style.visibility</p:attrName>
                                        </p:attrNameLst>
                                      </p:cBhvr>
                                      <p:to>
                                        <p:strVal val="visible"/>
                                      </p:to>
                                    </p:set>
                                    <p:anim by="(-#ppt_w*2)" calcmode="lin" valueType="num">
                                      <p:cBhvr rctx="PPT">
                                        <p:cTn id="7" dur="250" autoRev="1" fill="hold">
                                          <p:stCondLst>
                                            <p:cond delay="0"/>
                                          </p:stCondLst>
                                        </p:cTn>
                                        <p:tgtEl>
                                          <p:spTgt spid="37"/>
                                        </p:tgtEl>
                                        <p:attrNameLst>
                                          <p:attrName>ppt_w</p:attrName>
                                        </p:attrNameLst>
                                      </p:cBhvr>
                                    </p:anim>
                                    <p:anim by="(#ppt_w*0.50)" calcmode="lin" valueType="num">
                                      <p:cBhvr>
                                        <p:cTn id="8" dur="250" decel="50000" autoRev="1" fill="hold">
                                          <p:stCondLst>
                                            <p:cond delay="0"/>
                                          </p:stCondLst>
                                        </p:cTn>
                                        <p:tgtEl>
                                          <p:spTgt spid="37"/>
                                        </p:tgtEl>
                                        <p:attrNameLst>
                                          <p:attrName>ppt_x</p:attrName>
                                        </p:attrNameLst>
                                      </p:cBhvr>
                                    </p:anim>
                                    <p:anim from="(-#ppt_h/2)" to="(#ppt_y)" calcmode="lin" valueType="num">
                                      <p:cBhvr>
                                        <p:cTn id="9" dur="500" fill="hold">
                                          <p:stCondLst>
                                            <p:cond delay="0"/>
                                          </p:stCondLst>
                                        </p:cTn>
                                        <p:tgtEl>
                                          <p:spTgt spid="37"/>
                                        </p:tgtEl>
                                        <p:attrNameLst>
                                          <p:attrName>ppt_y</p:attrName>
                                        </p:attrNameLst>
                                      </p:cBhvr>
                                    </p:anim>
                                    <p:animRot by="21600000">
                                      <p:cBhvr>
                                        <p:cTn id="10" dur="500" fill="hold">
                                          <p:stCondLst>
                                            <p:cond delay="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4"/>
          <p:cNvGrpSpPr/>
          <p:nvPr/>
        </p:nvGrpSpPr>
        <p:grpSpPr>
          <a:xfrm>
            <a:off x="1041622" y="2433098"/>
            <a:ext cx="7617348" cy="1591407"/>
            <a:chOff x="-676689" y="2385391"/>
            <a:chExt cx="9822278" cy="1591407"/>
          </a:xfrm>
        </p:grpSpPr>
        <p:sp>
          <p:nvSpPr>
            <p:cNvPr id="2" name="矩形 1"/>
            <p:cNvSpPr/>
            <p:nvPr/>
          </p:nvSpPr>
          <p:spPr>
            <a:xfrm>
              <a:off x="639500" y="2942454"/>
              <a:ext cx="468081" cy="962322"/>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4000" rIns="0" bIns="34291" rtlCol="0" anchor="t" anchorCtr="0"/>
            <a:lstStyle/>
            <a:p>
              <a:pPr algn="ctr"/>
              <a:r>
                <a:rPr lang="en-US" altLang="zh-CN" sz="1100" dirty="0" smtClean="0"/>
                <a:t>61208</a:t>
              </a:r>
              <a:endParaRPr lang="zh-CN" altLang="en-US" sz="1100" dirty="0"/>
            </a:p>
          </p:txBody>
        </p:sp>
        <p:sp>
          <p:nvSpPr>
            <p:cNvPr id="3" name="矩形 2"/>
            <p:cNvSpPr/>
            <p:nvPr/>
          </p:nvSpPr>
          <p:spPr>
            <a:xfrm>
              <a:off x="2294492" y="2436413"/>
              <a:ext cx="468081" cy="1484268"/>
            </a:xfrm>
            <a:prstGeom prst="rect">
              <a:avLst/>
            </a:prstGeom>
          </p:spPr>
          <p:style>
            <a:lnRef idx="0">
              <a:schemeClr val="accent2"/>
            </a:lnRef>
            <a:fillRef idx="3">
              <a:schemeClr val="accent2"/>
            </a:fillRef>
            <a:effectRef idx="3">
              <a:schemeClr val="accent2"/>
            </a:effectRef>
            <a:fontRef idx="minor">
              <a:schemeClr val="lt1"/>
            </a:fontRef>
          </p:style>
          <p:txBody>
            <a:bodyPr lIns="0" tIns="54000" rIns="0" bIns="34291" rtlCol="0" anchor="t" anchorCtr="0"/>
            <a:lstStyle/>
            <a:p>
              <a:pPr algn="ctr"/>
              <a:r>
                <a:rPr lang="en-US" altLang="zh-CN" sz="1100" dirty="0" smtClean="0"/>
                <a:t>71205</a:t>
              </a:r>
              <a:endParaRPr lang="zh-CN" altLang="en-US" sz="1100" dirty="0"/>
            </a:p>
          </p:txBody>
        </p:sp>
        <p:sp>
          <p:nvSpPr>
            <p:cNvPr id="4" name="矩形 3"/>
            <p:cNvSpPr/>
            <p:nvPr/>
          </p:nvSpPr>
          <p:spPr>
            <a:xfrm>
              <a:off x="1460314" y="2663688"/>
              <a:ext cx="468081" cy="1249040"/>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4000" rIns="0" bIns="34291" rtlCol="0" anchor="t" anchorCtr="0"/>
            <a:lstStyle/>
            <a:p>
              <a:pPr algn="ctr"/>
              <a:r>
                <a:rPr lang="en-US" altLang="zh-CN" sz="1100" dirty="0" smtClean="0"/>
                <a:t>69085</a:t>
              </a:r>
              <a:endParaRPr lang="zh-CN" altLang="en-US" sz="1100" dirty="0"/>
            </a:p>
          </p:txBody>
        </p:sp>
        <p:sp>
          <p:nvSpPr>
            <p:cNvPr id="12" name="矩形 11"/>
            <p:cNvSpPr/>
            <p:nvPr/>
          </p:nvSpPr>
          <p:spPr>
            <a:xfrm>
              <a:off x="5245544" y="2385391"/>
              <a:ext cx="468081" cy="1519385"/>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4000" rIns="0" bIns="34291" rtlCol="0" anchor="t" anchorCtr="0"/>
            <a:lstStyle/>
            <a:p>
              <a:pPr algn="ctr"/>
              <a:endParaRPr lang="zh-CN" altLang="en-US" sz="1100" dirty="0"/>
            </a:p>
          </p:txBody>
        </p:sp>
        <p:sp>
          <p:nvSpPr>
            <p:cNvPr id="13" name="矩形 12"/>
            <p:cNvSpPr/>
            <p:nvPr/>
          </p:nvSpPr>
          <p:spPr>
            <a:xfrm>
              <a:off x="4308848" y="3307744"/>
              <a:ext cx="468081" cy="597034"/>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4000" rIns="0" bIns="34291" rtlCol="0" anchor="t" anchorCtr="0"/>
            <a:lstStyle/>
            <a:p>
              <a:pPr algn="ctr"/>
              <a:r>
                <a:rPr lang="en-US" altLang="zh-CN" sz="1100" dirty="0" smtClean="0"/>
                <a:t>8%</a:t>
              </a:r>
              <a:endParaRPr lang="zh-CN" altLang="en-US" sz="1100" dirty="0"/>
            </a:p>
          </p:txBody>
        </p:sp>
        <p:sp>
          <p:nvSpPr>
            <p:cNvPr id="14" name="矩形 13"/>
            <p:cNvSpPr/>
            <p:nvPr/>
          </p:nvSpPr>
          <p:spPr>
            <a:xfrm>
              <a:off x="-676689" y="3904091"/>
              <a:ext cx="9822278" cy="7270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1" tIns="34291" rIns="68581" bIns="34291" rtlCol="0" anchor="ctr"/>
            <a:lstStyle/>
            <a:p>
              <a:pPr algn="ctr"/>
              <a:endParaRPr lang="zh-CN" altLang="en-US" sz="900"/>
            </a:p>
          </p:txBody>
        </p:sp>
      </p:grpSp>
      <p:grpSp>
        <p:nvGrpSpPr>
          <p:cNvPr id="6" name="组合 15"/>
          <p:cNvGrpSpPr/>
          <p:nvPr/>
        </p:nvGrpSpPr>
        <p:grpSpPr>
          <a:xfrm>
            <a:off x="1831886" y="1699085"/>
            <a:ext cx="2135815" cy="2953993"/>
            <a:chOff x="3919876" y="910650"/>
            <a:chExt cx="2135444" cy="2953081"/>
          </a:xfrm>
        </p:grpSpPr>
        <p:sp>
          <p:nvSpPr>
            <p:cNvPr id="17" name="TextBox 81"/>
            <p:cNvSpPr txBox="1"/>
            <p:nvPr/>
          </p:nvSpPr>
          <p:spPr>
            <a:xfrm>
              <a:off x="3948592" y="910650"/>
              <a:ext cx="2106728" cy="369218"/>
            </a:xfrm>
            <a:prstGeom prst="rect">
              <a:avLst/>
            </a:prstGeom>
            <a:noFill/>
          </p:spPr>
          <p:txBody>
            <a:bodyPr wrap="square" rtlCol="0">
              <a:spAutoFit/>
            </a:bodyPr>
            <a:lstStyle/>
            <a:p>
              <a:r>
                <a:rPr lang="zh-CN" altLang="en-US" sz="1800" b="1" dirty="0" smtClean="0">
                  <a:solidFill>
                    <a:srgbClr val="663300"/>
                  </a:solidFill>
                  <a:latin typeface="+mn-ea"/>
                </a:rPr>
                <a:t>观众数量突破新高</a:t>
              </a:r>
              <a:endParaRPr lang="zh-CN" altLang="en-US" sz="1800" b="1" dirty="0">
                <a:solidFill>
                  <a:srgbClr val="663300"/>
                </a:solidFill>
                <a:latin typeface="+mn-ea"/>
              </a:endParaRPr>
            </a:p>
          </p:txBody>
        </p:sp>
        <p:sp>
          <p:nvSpPr>
            <p:cNvPr id="18" name="TextBox 82"/>
            <p:cNvSpPr txBox="1"/>
            <p:nvPr/>
          </p:nvSpPr>
          <p:spPr>
            <a:xfrm>
              <a:off x="3919876" y="3263752"/>
              <a:ext cx="2068656" cy="599979"/>
            </a:xfrm>
            <a:prstGeom prst="rect">
              <a:avLst/>
            </a:prstGeom>
            <a:noFill/>
          </p:spPr>
          <p:txBody>
            <a:bodyPr wrap="square" lIns="0" rIns="0" rtlCol="0">
              <a:spAutoFit/>
            </a:bodyPr>
            <a:lstStyle>
              <a:defPPr>
                <a:defRPr lang="zh-CN"/>
              </a:defPPr>
              <a:lvl1pPr algn="just">
                <a:lnSpc>
                  <a:spcPct val="150000"/>
                </a:lnSpc>
                <a:defRPr sz="1100">
                  <a:latin typeface="+mn-ea"/>
                </a:defRPr>
              </a:lvl1pPr>
            </a:lstStyle>
            <a:p>
              <a:r>
                <a:rPr lang="zh-CN" altLang="en-US" b="1" dirty="0" smtClean="0">
                  <a:solidFill>
                    <a:srgbClr val="663300"/>
                  </a:solidFill>
                </a:rPr>
                <a:t>      </a:t>
              </a:r>
              <a:r>
                <a:rPr lang="en-US" altLang="zh-CN" b="1" dirty="0" smtClean="0">
                  <a:solidFill>
                    <a:srgbClr val="663300"/>
                  </a:solidFill>
                </a:rPr>
                <a:t>2016      2017          2018</a:t>
              </a:r>
            </a:p>
            <a:p>
              <a:r>
                <a:rPr lang="zh-CN" altLang="en-US" b="1" dirty="0" smtClean="0">
                  <a:solidFill>
                    <a:srgbClr val="663300"/>
                  </a:solidFill>
                </a:rPr>
                <a:t>          观众数量统计表（人）</a:t>
              </a:r>
              <a:endParaRPr lang="zh-CN" altLang="en-US" b="1" dirty="0">
                <a:solidFill>
                  <a:srgbClr val="663300"/>
                </a:solidFill>
              </a:endParaRPr>
            </a:p>
          </p:txBody>
        </p:sp>
      </p:grpSp>
      <p:sp>
        <p:nvSpPr>
          <p:cNvPr id="20" name="TextBox 81"/>
          <p:cNvSpPr txBox="1"/>
          <p:nvPr/>
        </p:nvSpPr>
        <p:spPr>
          <a:xfrm>
            <a:off x="4854815" y="1349228"/>
            <a:ext cx="3295272" cy="369332"/>
          </a:xfrm>
          <a:prstGeom prst="rect">
            <a:avLst/>
          </a:prstGeom>
          <a:noFill/>
        </p:spPr>
        <p:txBody>
          <a:bodyPr wrap="square" rtlCol="0">
            <a:spAutoFit/>
          </a:bodyPr>
          <a:lstStyle/>
          <a:p>
            <a:r>
              <a:rPr lang="en-US" altLang="zh-CN" sz="1800" b="1" dirty="0" smtClean="0">
                <a:solidFill>
                  <a:srgbClr val="663300"/>
                </a:solidFill>
                <a:latin typeface="+mn-ea"/>
              </a:rPr>
              <a:t>92%</a:t>
            </a:r>
            <a:r>
              <a:rPr lang="zh-CN" altLang="en-US" sz="1800" b="1" dirty="0" smtClean="0">
                <a:solidFill>
                  <a:srgbClr val="663300"/>
                </a:solidFill>
                <a:latin typeface="+mn-ea"/>
              </a:rPr>
              <a:t>观众对展会表示高度认可</a:t>
            </a:r>
            <a:endParaRPr lang="zh-CN" altLang="en-US" sz="1800" b="1" dirty="0">
              <a:solidFill>
                <a:srgbClr val="663300"/>
              </a:solidFill>
              <a:latin typeface="+mn-ea"/>
            </a:endParaRPr>
          </a:p>
        </p:txBody>
      </p:sp>
      <p:sp>
        <p:nvSpPr>
          <p:cNvPr id="29" name="文本框 17"/>
          <p:cNvSpPr txBox="1"/>
          <p:nvPr/>
        </p:nvSpPr>
        <p:spPr>
          <a:xfrm>
            <a:off x="684475" y="199491"/>
            <a:ext cx="5108193" cy="369332"/>
          </a:xfrm>
          <a:prstGeom prst="rect">
            <a:avLst/>
          </a:prstGeom>
          <a:noFill/>
        </p:spPr>
        <p:txBody>
          <a:bodyPr wrap="none" rtlCol="0">
            <a:spAutoFit/>
          </a:bodyPr>
          <a:lstStyle/>
          <a:p>
            <a:r>
              <a:rPr lang="en-US" altLang="zh-CN" sz="1800" dirty="0" smtClean="0"/>
              <a:t>2018</a:t>
            </a:r>
            <a:r>
              <a:rPr lang="zh-CN" altLang="en-US" sz="1800" dirty="0" smtClean="0"/>
              <a:t>中国国际咖啡展 </a:t>
            </a:r>
            <a:r>
              <a:rPr lang="en-US" altLang="zh-CN" sz="1800" dirty="0" smtClean="0"/>
              <a:t>CAFE SHOW CHINA-</a:t>
            </a:r>
            <a:r>
              <a:rPr lang="zh-CN" altLang="en-US" sz="1800" dirty="0" smtClean="0"/>
              <a:t>观众数据</a:t>
            </a:r>
          </a:p>
        </p:txBody>
      </p:sp>
      <p:sp>
        <p:nvSpPr>
          <p:cNvPr id="27" name="TextBox 82"/>
          <p:cNvSpPr txBox="1"/>
          <p:nvPr/>
        </p:nvSpPr>
        <p:spPr>
          <a:xfrm>
            <a:off x="4770783" y="4054239"/>
            <a:ext cx="2417196" cy="600164"/>
          </a:xfrm>
          <a:prstGeom prst="rect">
            <a:avLst/>
          </a:prstGeom>
          <a:noFill/>
        </p:spPr>
        <p:txBody>
          <a:bodyPr wrap="square" lIns="0" rIns="0" rtlCol="0">
            <a:spAutoFit/>
          </a:bodyPr>
          <a:lstStyle>
            <a:defPPr>
              <a:defRPr lang="zh-CN"/>
            </a:defPPr>
            <a:lvl1pPr algn="just">
              <a:lnSpc>
                <a:spcPct val="150000"/>
              </a:lnSpc>
              <a:defRPr sz="1100">
                <a:latin typeface="+mn-ea"/>
              </a:defRPr>
            </a:lvl1pPr>
          </a:lstStyle>
          <a:p>
            <a:r>
              <a:rPr lang="zh-CN" altLang="en-US" b="1" dirty="0" smtClean="0">
                <a:solidFill>
                  <a:srgbClr val="663300"/>
                </a:solidFill>
              </a:rPr>
              <a:t> 有待提高</a:t>
            </a:r>
            <a:r>
              <a:rPr lang="en-US" altLang="zh-CN" b="1" dirty="0" smtClean="0">
                <a:solidFill>
                  <a:srgbClr val="663300"/>
                </a:solidFill>
              </a:rPr>
              <a:t>       </a:t>
            </a:r>
            <a:r>
              <a:rPr lang="zh-CN" altLang="en-US" b="1" dirty="0" smtClean="0">
                <a:solidFill>
                  <a:srgbClr val="663300"/>
                </a:solidFill>
              </a:rPr>
              <a:t>满 意</a:t>
            </a:r>
            <a:r>
              <a:rPr lang="en-US" altLang="zh-CN" b="1" dirty="0" smtClean="0">
                <a:solidFill>
                  <a:srgbClr val="663300"/>
                </a:solidFill>
              </a:rPr>
              <a:t>        </a:t>
            </a:r>
            <a:r>
              <a:rPr lang="zh-CN" altLang="en-US" b="1" dirty="0" smtClean="0">
                <a:solidFill>
                  <a:srgbClr val="663300"/>
                </a:solidFill>
              </a:rPr>
              <a:t>非常满意</a:t>
            </a:r>
            <a:r>
              <a:rPr lang="en-US" altLang="zh-CN" b="1" dirty="0" smtClean="0">
                <a:solidFill>
                  <a:srgbClr val="663300"/>
                </a:solidFill>
              </a:rPr>
              <a:t> </a:t>
            </a:r>
          </a:p>
          <a:p>
            <a:r>
              <a:rPr lang="zh-CN" altLang="en-US" b="1" dirty="0" smtClean="0">
                <a:solidFill>
                  <a:srgbClr val="663300"/>
                </a:solidFill>
              </a:rPr>
              <a:t>      观众满意度统计表（百分比）</a:t>
            </a:r>
            <a:endParaRPr lang="zh-CN" altLang="en-US" b="1" dirty="0">
              <a:solidFill>
                <a:srgbClr val="663300"/>
              </a:solidFill>
            </a:endParaRPr>
          </a:p>
        </p:txBody>
      </p:sp>
      <p:sp>
        <p:nvSpPr>
          <p:cNvPr id="28" name="矩形 27"/>
          <p:cNvSpPr/>
          <p:nvPr/>
        </p:nvSpPr>
        <p:spPr>
          <a:xfrm>
            <a:off x="6335457" y="2997642"/>
            <a:ext cx="363005" cy="956166"/>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4000" rIns="0" bIns="34291" rtlCol="0" anchor="t" anchorCtr="0"/>
          <a:lstStyle/>
          <a:p>
            <a:pPr algn="ctr"/>
            <a:r>
              <a:rPr lang="en-US" altLang="zh-CN" sz="1100" dirty="0" smtClean="0"/>
              <a:t>21%</a:t>
            </a:r>
            <a:endParaRPr lang="zh-CN" altLang="en-US" sz="1100" dirty="0"/>
          </a:p>
        </p:txBody>
      </p:sp>
      <p:sp>
        <p:nvSpPr>
          <p:cNvPr id="30" name="矩形 29"/>
          <p:cNvSpPr/>
          <p:nvPr/>
        </p:nvSpPr>
        <p:spPr>
          <a:xfrm>
            <a:off x="5634417" y="2496709"/>
            <a:ext cx="363005" cy="1408067"/>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4000" rIns="0" bIns="34291" rtlCol="0" anchor="t" anchorCtr="0"/>
          <a:lstStyle/>
          <a:p>
            <a:pPr algn="ctr"/>
            <a:r>
              <a:rPr lang="en-US" altLang="zh-CN" sz="1100" dirty="0" smtClean="0"/>
              <a:t>71%</a:t>
            </a:r>
            <a:endParaRPr lang="zh-CN" altLang="en-US" sz="1100" dirty="0"/>
          </a:p>
        </p:txBody>
      </p:sp>
      <p:sp>
        <p:nvSpPr>
          <p:cNvPr id="19" name="椭圆形标注 18"/>
          <p:cNvSpPr/>
          <p:nvPr/>
        </p:nvSpPr>
        <p:spPr>
          <a:xfrm>
            <a:off x="3832860" y="1836420"/>
            <a:ext cx="853440" cy="723900"/>
          </a:xfrm>
          <a:prstGeom prst="wedgeEllipseCallou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dirty="0" smtClean="0"/>
              <a:t>再创新高</a:t>
            </a:r>
            <a:endParaRPr lang="zh-CN" altLang="en-US" dirty="0"/>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9"/>
                                        </p:tgtEl>
                                        <p:attrNameLst>
                                          <p:attrName>style.visibility</p:attrName>
                                        </p:attrNameLst>
                                      </p:cBhvr>
                                      <p:to>
                                        <p:strVal val="visible"/>
                                      </p:to>
                                    </p:set>
                                    <p:anim by="(-#ppt_w*2)" calcmode="lin" valueType="num">
                                      <p:cBhvr rctx="PPT">
                                        <p:cTn id="7" dur="250" autoRev="1" fill="hold">
                                          <p:stCondLst>
                                            <p:cond delay="0"/>
                                          </p:stCondLst>
                                        </p:cTn>
                                        <p:tgtEl>
                                          <p:spTgt spid="29"/>
                                        </p:tgtEl>
                                        <p:attrNameLst>
                                          <p:attrName>ppt_w</p:attrName>
                                        </p:attrNameLst>
                                      </p:cBhvr>
                                    </p:anim>
                                    <p:anim by="(#ppt_w*0.50)" calcmode="lin" valueType="num">
                                      <p:cBhvr>
                                        <p:cTn id="8" dur="250" decel="50000" autoRev="1" fill="hold">
                                          <p:stCondLst>
                                            <p:cond delay="0"/>
                                          </p:stCondLst>
                                        </p:cTn>
                                        <p:tgtEl>
                                          <p:spTgt spid="29"/>
                                        </p:tgtEl>
                                        <p:attrNameLst>
                                          <p:attrName>ppt_x</p:attrName>
                                        </p:attrNameLst>
                                      </p:cBhvr>
                                    </p:anim>
                                    <p:anim from="(-#ppt_h/2)" to="(#ppt_y)" calcmode="lin" valueType="num">
                                      <p:cBhvr>
                                        <p:cTn id="9" dur="500" fill="hold">
                                          <p:stCondLst>
                                            <p:cond delay="0"/>
                                          </p:stCondLst>
                                        </p:cTn>
                                        <p:tgtEl>
                                          <p:spTgt spid="29"/>
                                        </p:tgtEl>
                                        <p:attrNameLst>
                                          <p:attrName>ppt_y</p:attrName>
                                        </p:attrNameLst>
                                      </p:cBhvr>
                                    </p:anim>
                                    <p:animRot by="21600000">
                                      <p:cBhvr>
                                        <p:cTn id="10" dur="500" fill="hold">
                                          <p:stCondLst>
                                            <p:cond delay="0"/>
                                          </p:stCondLst>
                                        </p:cTn>
                                        <p:tgtEl>
                                          <p:spTgt spid="29"/>
                                        </p:tgtEl>
                                        <p:attrNameLst>
                                          <p:attrName>r</p:attrName>
                                        </p:attrNameLst>
                                      </p:cBhvr>
                                    </p:animRot>
                                  </p:childTnLst>
                                </p:cTn>
                              </p:par>
                            </p:childTnLst>
                          </p:cTn>
                        </p:par>
                        <p:par>
                          <p:cTn id="11" fill="hold">
                            <p:stCondLst>
                              <p:cond delay="2049"/>
                            </p:stCondLst>
                            <p:childTnLst>
                              <p:par>
                                <p:cTn id="12" presetID="42"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par>
                          <p:cTn id="17" fill="hold">
                            <p:stCondLst>
                              <p:cond delay="3049"/>
                            </p:stCondLst>
                            <p:childTnLst>
                              <p:par>
                                <p:cTn id="18" presetID="22" presetClass="entr" presetSubtype="4"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ppt_x"/>
                                          </p:val>
                                        </p:tav>
                                        <p:tav tm="100000">
                                          <p:val>
                                            <p:strVal val="#ppt_x"/>
                                          </p:val>
                                        </p:tav>
                                      </p:tavLst>
                                    </p:anim>
                                    <p:anim calcmode="lin" valueType="num">
                                      <p:cBhvr additive="base">
                                        <p:cTn id="30" dur="500" fill="hold"/>
                                        <p:tgtEl>
                                          <p:spTgt spid="2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additive="base">
                                        <p:cTn id="33" dur="500" fill="hold"/>
                                        <p:tgtEl>
                                          <p:spTgt spid="28"/>
                                        </p:tgtEl>
                                        <p:attrNameLst>
                                          <p:attrName>ppt_x</p:attrName>
                                        </p:attrNameLst>
                                      </p:cBhvr>
                                      <p:tavLst>
                                        <p:tav tm="0">
                                          <p:val>
                                            <p:strVal val="#ppt_x"/>
                                          </p:val>
                                        </p:tav>
                                        <p:tav tm="100000">
                                          <p:val>
                                            <p:strVal val="#ppt_x"/>
                                          </p:val>
                                        </p:tav>
                                      </p:tavLst>
                                    </p:anim>
                                    <p:anim calcmode="lin" valueType="num">
                                      <p:cBhvr additive="base">
                                        <p:cTn id="34" dur="500" fill="hold"/>
                                        <p:tgtEl>
                                          <p:spTgt spid="2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500" fill="hold"/>
                                        <p:tgtEl>
                                          <p:spTgt spid="30"/>
                                        </p:tgtEl>
                                        <p:attrNameLst>
                                          <p:attrName>ppt_x</p:attrName>
                                        </p:attrNameLst>
                                      </p:cBhvr>
                                      <p:tavLst>
                                        <p:tav tm="0">
                                          <p:val>
                                            <p:strVal val="#ppt_x"/>
                                          </p:val>
                                        </p:tav>
                                        <p:tav tm="100000">
                                          <p:val>
                                            <p:strVal val="#ppt_x"/>
                                          </p:val>
                                        </p:tav>
                                      </p:tavLst>
                                    </p:anim>
                                    <p:anim calcmode="lin" valueType="num">
                                      <p:cBhvr additive="base">
                                        <p:cTn id="3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9" grpId="0"/>
      <p:bldP spid="27" grpId="0"/>
      <p:bldP spid="28" grpId="0" animBg="1"/>
      <p:bldP spid="30" grpId="0" animBg="1"/>
      <p:bldP spid="19" grpId="0" animBg="1"/>
    </p:bldLst>
  </p:timing>
</p:sld>
</file>

<file path=ppt/theme/theme1.xml><?xml version="1.0" encoding="utf-8"?>
<a:theme xmlns:a="http://schemas.openxmlformats.org/drawingml/2006/main" name="版式">
  <a:themeElements>
    <a:clrScheme name="Office">
      <a:dk1>
        <a:sysClr val="windowText" lastClr="000000"/>
      </a:dk1>
      <a:lt1>
        <a:sysClr val="window" lastClr="C7EDCC"/>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标准字体">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2199</Words>
  <Application>Microsoft Office PowerPoint</Application>
  <PresentationFormat>自定义</PresentationFormat>
  <Paragraphs>214</Paragraphs>
  <Slides>25</Slides>
  <Notes>0</Notes>
  <HiddenSlides>0</HiddenSlides>
  <MMClips>1</MMClips>
  <ScaleCrop>false</ScaleCrop>
  <HeadingPairs>
    <vt:vector size="4" baseType="variant">
      <vt:variant>
        <vt:lpstr>主题</vt:lpstr>
      </vt:variant>
      <vt:variant>
        <vt:i4>1</vt:i4>
      </vt:variant>
      <vt:variant>
        <vt:lpstr>幻灯片标题</vt:lpstr>
      </vt:variant>
      <vt:variant>
        <vt:i4>25</vt:i4>
      </vt:variant>
    </vt:vector>
  </HeadingPairs>
  <TitlesOfParts>
    <vt:vector size="26" baseType="lpstr">
      <vt:lpstr>版式</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Windows 用户</dc:creator>
  <cp:lastModifiedBy>高丹</cp:lastModifiedBy>
  <cp:revision>641</cp:revision>
  <dcterms:created xsi:type="dcterms:W3CDTF">2014-12-24T03:19:00Z</dcterms:created>
  <dcterms:modified xsi:type="dcterms:W3CDTF">2019-01-23T02:53:58Z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2052-10.1.0.7521</vt:lpwstr>
  </property>
</Properties>
</file>